
<file path=[Content_Types].xml><?xml version="1.0" encoding="utf-8"?>
<Types xmlns="http://schemas.openxmlformats.org/package/2006/content-types">
  <Default Extension="jpeg" ContentType="image/jpeg"/>
  <Default Extension="JPG" ContentType="image/.jp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327" r:id="rId3"/>
    <p:sldId id="477" r:id="rId4"/>
    <p:sldId id="478" r:id="rId6"/>
    <p:sldId id="505" r:id="rId7"/>
    <p:sldId id="557" r:id="rId8"/>
    <p:sldId id="559" r:id="rId9"/>
    <p:sldId id="560" r:id="rId10"/>
    <p:sldId id="506" r:id="rId11"/>
    <p:sldId id="422" r:id="rId12"/>
    <p:sldId id="424" r:id="rId13"/>
    <p:sldId id="479" r:id="rId14"/>
    <p:sldId id="426" r:id="rId15"/>
    <p:sldId id="527" r:id="rId16"/>
    <p:sldId id="428" r:id="rId17"/>
    <p:sldId id="429" r:id="rId18"/>
    <p:sldId id="430" r:id="rId19"/>
    <p:sldId id="543" r:id="rId20"/>
    <p:sldId id="480" r:id="rId21"/>
    <p:sldId id="542" r:id="rId22"/>
    <p:sldId id="433" r:id="rId23"/>
    <p:sldId id="434" r:id="rId24"/>
    <p:sldId id="435" r:id="rId25"/>
    <p:sldId id="585" r:id="rId26"/>
    <p:sldId id="586" r:id="rId27"/>
    <p:sldId id="436" r:id="rId28"/>
    <p:sldId id="437" r:id="rId29"/>
    <p:sldId id="545" r:id="rId30"/>
    <p:sldId id="482" r:id="rId31"/>
    <p:sldId id="544" r:id="rId32"/>
    <p:sldId id="503" r:id="rId33"/>
    <p:sldId id="610" r:id="rId34"/>
    <p:sldId id="595" r:id="rId35"/>
    <p:sldId id="596" r:id="rId36"/>
    <p:sldId id="597" r:id="rId37"/>
    <p:sldId id="598" r:id="rId38"/>
    <p:sldId id="599" r:id="rId39"/>
    <p:sldId id="600" r:id="rId40"/>
    <p:sldId id="601" r:id="rId41"/>
    <p:sldId id="602" r:id="rId42"/>
    <p:sldId id="603" r:id="rId43"/>
    <p:sldId id="604" r:id="rId44"/>
    <p:sldId id="605" r:id="rId45"/>
    <p:sldId id="606" r:id="rId46"/>
    <p:sldId id="607" r:id="rId47"/>
    <p:sldId id="608" r:id="rId48"/>
    <p:sldId id="609" r:id="rId49"/>
    <p:sldId id="385" r:id="rId50"/>
  </p:sldIdLst>
  <p:sldSz cx="12192000" cy="6858000"/>
  <p:notesSz cx="6858000" cy="9144000"/>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87" userDrawn="1">
          <p15:clr>
            <a:srgbClr val="A4A3A4"/>
          </p15:clr>
        </p15:guide>
        <p15:guide id="3" orient="horz" pos="232" userDrawn="1">
          <p15:clr>
            <a:srgbClr val="A4A3A4"/>
          </p15:clr>
        </p15:guide>
        <p15:guide id="4" pos="302" userDrawn="1">
          <p15:clr>
            <a:srgbClr val="A4A3A4"/>
          </p15:clr>
        </p15:guide>
        <p15:guide id="5" pos="73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8422A"/>
    <a:srgbClr val="F4B183"/>
    <a:srgbClr val="FFE699"/>
    <a:srgbClr val="2B76C8"/>
    <a:srgbClr val="A90FAD"/>
    <a:srgbClr val="70AD47"/>
    <a:srgbClr val="DF452B"/>
    <a:srgbClr val="F5D1CC"/>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85" autoAdjust="0"/>
    <p:restoredTop sz="94660"/>
  </p:normalViewPr>
  <p:slideViewPr>
    <p:cSldViewPr snapToGrid="0" showGuides="1">
      <p:cViewPr varScale="1">
        <p:scale>
          <a:sx n="120" d="100"/>
          <a:sy n="120" d="100"/>
        </p:scale>
        <p:origin x="96" y="54"/>
      </p:cViewPr>
      <p:guideLst>
        <p:guide orient="horz" pos="2160"/>
        <p:guide pos="3887"/>
        <p:guide orient="horz" pos="232"/>
        <p:guide pos="302"/>
        <p:guide pos="737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tags" Target="tags/tag11.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7" name="图片 6" descr="0326_文广会展物料(转曲)-14.jpg"/>
          <p:cNvPicPr>
            <a:picLocks noChangeAspect="1"/>
          </p:cNvPicPr>
          <p:nvPr userDrawn="1"/>
        </p:nvPicPr>
        <p:blipFill>
          <a:blip r:embed="rId2" cstate="print"/>
          <a:stretch>
            <a:fillRect/>
          </a:stretch>
        </p:blipFill>
        <p:spPr>
          <a:xfrm>
            <a:off x="-20840" y="0"/>
            <a:ext cx="12170800" cy="6858000"/>
          </a:xfrm>
          <a:prstGeom prst="rect">
            <a:avLst/>
          </a:prstGeom>
        </p:spPr>
      </p:pic>
      <p:sp>
        <p:nvSpPr>
          <p:cNvPr id="3" name="日期占位符 2"/>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0ED98A4-695F-4B48-95E5-853BA05E07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F7F147-5A32-4FB8-A850-36B8B0C9C01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ED98A4-695F-4B48-95E5-853BA05E07D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7F147-5A32-4FB8-A850-36B8B0C9C01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microsoft.com/office/2007/relationships/hdphoto" Target="../media/image10.wdp"/><Relationship Id="rId8" Type="http://schemas.openxmlformats.org/officeDocument/2006/relationships/image" Target="../media/image9.png"/><Relationship Id="rId7" Type="http://schemas.microsoft.com/office/2007/relationships/hdphoto" Target="../media/image8.wdp"/><Relationship Id="rId6" Type="http://schemas.openxmlformats.org/officeDocument/2006/relationships/image" Target="../media/image7.png"/><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0" Type="http://schemas.openxmlformats.org/officeDocument/2006/relationships/slideLayout" Target="../slideLayouts/slideLayout3.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image" Target="../media/image29.png"/><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0" Type="http://schemas.openxmlformats.org/officeDocument/2006/relationships/slideLayout" Target="../slideLayouts/slideLayout3.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31.png"/><Relationship Id="rId6" Type="http://schemas.openxmlformats.org/officeDocument/2006/relationships/image" Target="../media/image32.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33.jpe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41.jpe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1.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43.png"/><Relationship Id="rId6" Type="http://schemas.openxmlformats.org/officeDocument/2006/relationships/image" Target="../media/image42.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tags" Target="../tags/tag2.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tags" Target="../tags/tag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2" Type="http://schemas.openxmlformats.org/officeDocument/2006/relationships/slideLayout" Target="../slideLayouts/slideLayout3.xml"/><Relationship Id="rId11" Type="http://schemas.openxmlformats.org/officeDocument/2006/relationships/image" Target="../media/image51.png"/><Relationship Id="rId10" Type="http://schemas.openxmlformats.org/officeDocument/2006/relationships/image" Target="../media/image50.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tags" Target="../tags/tag4.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2" Type="http://schemas.openxmlformats.org/officeDocument/2006/relationships/slideLayout" Target="../slideLayouts/slideLayout3.xml"/><Relationship Id="rId21" Type="http://schemas.openxmlformats.org/officeDocument/2006/relationships/image" Target="../media/image64.png"/><Relationship Id="rId20" Type="http://schemas.openxmlformats.org/officeDocument/2006/relationships/image" Target="../media/image63.png"/><Relationship Id="rId2" Type="http://schemas.openxmlformats.org/officeDocument/2006/relationships/image" Target="../media/image4.png"/><Relationship Id="rId19" Type="http://schemas.openxmlformats.org/officeDocument/2006/relationships/image" Target="../media/image62.png"/><Relationship Id="rId18" Type="http://schemas.openxmlformats.org/officeDocument/2006/relationships/image" Target="../media/image61.png"/><Relationship Id="rId17" Type="http://schemas.openxmlformats.org/officeDocument/2006/relationships/image" Target="../media/image60.png"/><Relationship Id="rId16" Type="http://schemas.openxmlformats.org/officeDocument/2006/relationships/image" Target="../media/image59.png"/><Relationship Id="rId15" Type="http://schemas.openxmlformats.org/officeDocument/2006/relationships/image" Target="../media/image58.png"/><Relationship Id="rId14" Type="http://schemas.openxmlformats.org/officeDocument/2006/relationships/image" Target="../media/image57.png"/><Relationship Id="rId13" Type="http://schemas.openxmlformats.org/officeDocument/2006/relationships/image" Target="../media/image56.png"/><Relationship Id="rId12" Type="http://schemas.openxmlformats.org/officeDocument/2006/relationships/image" Target="../media/image55.png"/><Relationship Id="rId11" Type="http://schemas.openxmlformats.org/officeDocument/2006/relationships/image" Target="../media/image54.png"/><Relationship Id="rId10" Type="http://schemas.openxmlformats.org/officeDocument/2006/relationships/image" Target="../media/image53.pn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9" Type="http://schemas.openxmlformats.org/officeDocument/2006/relationships/image" Target="../media/image65.png"/><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tags" Target="../tags/tag5.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1" Type="http://schemas.openxmlformats.org/officeDocument/2006/relationships/slideLayout" Target="../slideLayouts/slideLayout3.xml"/><Relationship Id="rId20" Type="http://schemas.openxmlformats.org/officeDocument/2006/relationships/image" Target="../media/image63.png"/><Relationship Id="rId2" Type="http://schemas.openxmlformats.org/officeDocument/2006/relationships/image" Target="../media/image4.png"/><Relationship Id="rId19" Type="http://schemas.openxmlformats.org/officeDocument/2006/relationships/image" Target="../media/image62.png"/><Relationship Id="rId18" Type="http://schemas.openxmlformats.org/officeDocument/2006/relationships/image" Target="../media/image70.png"/><Relationship Id="rId17" Type="http://schemas.openxmlformats.org/officeDocument/2006/relationships/image" Target="../media/image69.png"/><Relationship Id="rId16" Type="http://schemas.openxmlformats.org/officeDocument/2006/relationships/image" Target="../media/image59.png"/><Relationship Id="rId15" Type="http://schemas.openxmlformats.org/officeDocument/2006/relationships/image" Target="../media/image58.png"/><Relationship Id="rId14" Type="http://schemas.openxmlformats.org/officeDocument/2006/relationships/image" Target="../media/image57.png"/><Relationship Id="rId13" Type="http://schemas.openxmlformats.org/officeDocument/2006/relationships/image" Target="../media/image68.png"/><Relationship Id="rId12" Type="http://schemas.openxmlformats.org/officeDocument/2006/relationships/image" Target="../media/image67.png"/><Relationship Id="rId11" Type="http://schemas.openxmlformats.org/officeDocument/2006/relationships/image" Target="../media/image56.png"/><Relationship Id="rId10" Type="http://schemas.openxmlformats.org/officeDocument/2006/relationships/image" Target="../media/image66.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tags" Target="../tags/tag6.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tags" Target="../tags/tag7.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tags" Target="../tags/tag8.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tags" Target="../tags/tag9.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tags" Target="../tags/tag10.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72.png"/><Relationship Id="rId6" Type="http://schemas.openxmlformats.org/officeDocument/2006/relationships/image" Target="../media/image71.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9" Type="http://schemas.microsoft.com/office/2007/relationships/hdphoto" Target="../media/image10.wdp"/><Relationship Id="rId8" Type="http://schemas.openxmlformats.org/officeDocument/2006/relationships/image" Target="../media/image9.png"/><Relationship Id="rId7" Type="http://schemas.microsoft.com/office/2007/relationships/hdphoto" Target="../media/image8.wdp"/><Relationship Id="rId6" Type="http://schemas.openxmlformats.org/officeDocument/2006/relationships/image" Target="../media/image7.png"/><Relationship Id="rId5" Type="http://schemas.microsoft.com/office/2007/relationships/hdphoto" Target="../media/image6.wdp"/><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0" Type="http://schemas.openxmlformats.org/officeDocument/2006/relationships/slideLayout" Target="../slideLayouts/slideLayout3.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1" Type="http://schemas.openxmlformats.org/officeDocument/2006/relationships/slideLayout" Target="../slideLayouts/slideLayout3.xml"/><Relationship Id="rId10" Type="http://schemas.openxmlformats.org/officeDocument/2006/relationships/image" Target="../media/image22.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8422A"/>
        </a:solidFill>
        <a:effectLst/>
      </p:bgPr>
    </p:bg>
    <p:spTree>
      <p:nvGrpSpPr>
        <p:cNvPr id="1" name=""/>
        <p:cNvGrpSpPr/>
        <p:nvPr/>
      </p:nvGrpSpPr>
      <p:grpSpPr>
        <a:xfrm>
          <a:off x="0" y="0"/>
          <a:ext cx="0" cy="0"/>
          <a:chOff x="0" y="0"/>
          <a:chExt cx="0" cy="0"/>
        </a:xfrm>
      </p:grpSpPr>
      <p:grpSp>
        <p:nvGrpSpPr>
          <p:cNvPr id="13" name="组合 12"/>
          <p:cNvGrpSpPr/>
          <p:nvPr/>
        </p:nvGrpSpPr>
        <p:grpSpPr>
          <a:xfrm>
            <a:off x="-1872053" y="475735"/>
            <a:ext cx="15005692" cy="5066095"/>
            <a:chOff x="-1872053" y="-19051"/>
            <a:chExt cx="15005692" cy="5066095"/>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5786" r="12156" b="37144"/>
            <a:stretch>
              <a:fillRect/>
            </a:stretch>
          </p:blipFill>
          <p:spPr>
            <a:xfrm>
              <a:off x="-169407" y="2118213"/>
              <a:ext cx="13303046" cy="2928831"/>
            </a:xfrm>
            <a:prstGeom prst="rect">
              <a:avLst/>
            </a:prstGeom>
          </p:spPr>
        </p:pic>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t="32634" r="37155"/>
            <a:stretch>
              <a:fillRect/>
            </a:stretch>
          </p:blipFill>
          <p:spPr>
            <a:xfrm>
              <a:off x="9325200" y="-19051"/>
              <a:ext cx="2885850" cy="2852239"/>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492328">
              <a:off x="-1872053" y="1199221"/>
              <a:ext cx="3744106" cy="3452158"/>
            </a:xfrm>
            <a:prstGeom prst="rect">
              <a:avLst/>
            </a:prstGeom>
          </p:spPr>
        </p:pic>
      </p:grpSp>
      <p:sp>
        <p:nvSpPr>
          <p:cNvPr id="8" name="文本框 7"/>
          <p:cNvSpPr txBox="1"/>
          <p:nvPr/>
        </p:nvSpPr>
        <p:spPr>
          <a:xfrm>
            <a:off x="4464785" y="2259446"/>
            <a:ext cx="3262432" cy="1015663"/>
          </a:xfrm>
          <a:prstGeom prst="rect">
            <a:avLst/>
          </a:prstGeom>
          <a:noFill/>
        </p:spPr>
        <p:txBody>
          <a:bodyPr wrap="none" rtlCol="0">
            <a:spAutoFit/>
          </a:bodyPr>
          <a:lstStyle/>
          <a:p>
            <a:pPr algn="ctr"/>
            <a:r>
              <a:rPr lang="zh-CN" altLang="en-US" sz="6000" b="1" dirty="0">
                <a:solidFill>
                  <a:srgbClr val="EEC88F"/>
                </a:solidFill>
                <a:latin typeface="微软雅黑" panose="020B0503020204020204" pitchFamily="34" charset="-122"/>
                <a:ea typeface="微软雅黑" panose="020B0503020204020204" pitchFamily="34" charset="-122"/>
              </a:rPr>
              <a:t>聚类算法</a:t>
            </a:r>
            <a:endParaRPr lang="zh-CN" altLang="en-US" sz="6000" b="1" dirty="0">
              <a:solidFill>
                <a:srgbClr val="EEC88F"/>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772168" y="328527"/>
            <a:ext cx="2660725" cy="1126008"/>
            <a:chOff x="4772168" y="328527"/>
            <a:chExt cx="2660725" cy="1126008"/>
          </a:xfrm>
        </p:grpSpPr>
        <p:pic>
          <p:nvPicPr>
            <p:cNvPr id="10" name="图片 9"/>
            <p:cNvPicPr>
              <a:picLocks noChangeAspect="1"/>
            </p:cNvPicPr>
            <p:nvPr/>
          </p:nvPicPr>
          <p:blipFill>
            <a:blip r:embed="rId4" cstate="print">
              <a:extLst>
                <a:ext uri="{BEBA8EAE-BF5A-486C-A8C5-ECC9F3942E4B}">
                  <a14:imgProps xmlns:a14="http://schemas.microsoft.com/office/drawing/2010/main">
                    <a14:imgLayer r:embed="rId5">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4772168" y="390460"/>
              <a:ext cx="999643" cy="1002142"/>
            </a:xfrm>
            <a:prstGeom prst="rect">
              <a:avLst/>
            </a:prstGeom>
          </p:spPr>
        </p:pic>
        <p:pic>
          <p:nvPicPr>
            <p:cNvPr id="14" name="图片 13"/>
            <p:cNvPicPr>
              <a:picLocks noChangeAspect="1"/>
            </p:cNvPicPr>
            <p:nvPr/>
          </p:nvPicPr>
          <p:blipFill>
            <a:blip r:embed="rId6" cstate="print">
              <a:extLst>
                <a:ext uri="{BEBA8EAE-BF5A-486C-A8C5-ECC9F3942E4B}">
                  <a14:imgProps xmlns:a14="http://schemas.microsoft.com/office/drawing/2010/main">
                    <a14:imgLayer r:embed="rId7">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5771811" y="328527"/>
              <a:ext cx="1661082" cy="1126008"/>
            </a:xfrm>
            <a:prstGeom prst="rect">
              <a:avLst/>
            </a:prstGeom>
          </p:spPr>
        </p:pic>
      </p:grpSp>
      <p:pic>
        <p:nvPicPr>
          <p:cNvPr id="17" name="图片 16"/>
          <p:cNvPicPr>
            <a:picLocks noChangeAspect="1"/>
          </p:cNvPicPr>
          <p:nvPr/>
        </p:nvPicPr>
        <p:blipFill>
          <a:blip r:embed="rId8">
            <a:extLst>
              <a:ext uri="{BEBA8EAE-BF5A-486C-A8C5-ECC9F3942E4B}">
                <a14:imgProps xmlns:a14="http://schemas.microsoft.com/office/drawing/2010/main">
                  <a14:imgLayer r:embed="rId9">
                    <a14:imgEffect>
                      <a14:artisticFilmGrain/>
                    </a14:imgEffect>
                  </a14:imgLayer>
                </a14:imgProps>
              </a:ext>
              <a:ext uri="{28A0092B-C50C-407E-A947-70E740481C1C}">
                <a14:useLocalDpi xmlns:a14="http://schemas.microsoft.com/office/drawing/2010/main" val="0"/>
              </a:ext>
            </a:extLst>
          </a:blip>
          <a:stretch>
            <a:fillRect/>
          </a:stretch>
        </p:blipFill>
        <p:spPr>
          <a:xfrm>
            <a:off x="0" y="5465136"/>
            <a:ext cx="12182168" cy="1429664"/>
          </a:xfrm>
          <a:prstGeom prst="rect">
            <a:avLst/>
          </a:prstGeom>
        </p:spPr>
      </p:pic>
      <p:sp>
        <p:nvSpPr>
          <p:cNvPr id="2" name="文本框 1"/>
          <p:cNvSpPr txBox="1"/>
          <p:nvPr/>
        </p:nvSpPr>
        <p:spPr>
          <a:xfrm>
            <a:off x="84838" y="164177"/>
            <a:ext cx="3979162" cy="521970"/>
          </a:xfrm>
          <a:prstGeom prst="rect">
            <a:avLst/>
          </a:prstGeom>
          <a:noFill/>
        </p:spPr>
        <p:txBody>
          <a:bodyPr wrap="square" rtlCol="0">
            <a:spAutoFit/>
          </a:bodyPr>
          <a:lstStyle/>
          <a:p>
            <a:pPr algn="just"/>
            <a:r>
              <a:rPr lang="en-US" altLang="zh-CN" sz="2800" b="1" dirty="0">
                <a:solidFill>
                  <a:srgbClr val="EEC88F"/>
                </a:solidFill>
                <a:latin typeface="Arial" panose="020B0604020202020204" pitchFamily="34" charset="0"/>
                <a:ea typeface="微软雅黑" panose="020B0503020204020204" pitchFamily="34" charset="-122"/>
                <a:cs typeface="Arial" panose="020B0604020202020204" pitchFamily="34" charset="0"/>
              </a:rPr>
              <a:t>Python</a:t>
            </a:r>
            <a:r>
              <a:rPr lang="zh-CN" altLang="en-US" sz="2800" b="1" dirty="0">
                <a:solidFill>
                  <a:srgbClr val="EEC88F"/>
                </a:solidFill>
                <a:latin typeface="Arial" panose="020B0604020202020204" pitchFamily="34" charset="0"/>
                <a:ea typeface="微软雅黑" panose="020B0503020204020204" pitchFamily="34" charset="-122"/>
                <a:cs typeface="Arial" panose="020B0604020202020204" pitchFamily="34" charset="0"/>
              </a:rPr>
              <a:t>机器学习</a:t>
            </a:r>
            <a:endParaRPr lang="zh-CN" altLang="en-US" sz="2800" b="1" dirty="0">
              <a:solidFill>
                <a:srgbClr val="EEC88F"/>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3" name="直接连接符 2"/>
          <p:cNvCxnSpPr/>
          <p:nvPr/>
        </p:nvCxnSpPr>
        <p:spPr>
          <a:xfrm>
            <a:off x="130175" y="718185"/>
            <a:ext cx="3359150" cy="0"/>
          </a:xfrm>
          <a:prstGeom prst="line">
            <a:avLst/>
          </a:prstGeom>
          <a:ln>
            <a:solidFill>
              <a:srgbClr val="EEDC8F"/>
            </a:solidFill>
          </a:ln>
        </p:spPr>
        <p:style>
          <a:lnRef idx="1">
            <a:schemeClr val="accent4"/>
          </a:lnRef>
          <a:fillRef idx="0">
            <a:schemeClr val="accent4"/>
          </a:fillRef>
          <a:effectRef idx="0">
            <a:schemeClr val="accent4"/>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1577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聚类指标</a:t>
            </a:r>
            <a:endParaRPr lang="zh-CN" altLang="en-US" sz="2400" dirty="0">
              <a:solidFill>
                <a:srgbClr val="D8422A"/>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2" name="矩形 31"/>
              <p:cNvSpPr/>
              <p:nvPr/>
            </p:nvSpPr>
            <p:spPr>
              <a:xfrm>
                <a:off x="1025443" y="1385970"/>
                <a:ext cx="10725350" cy="5144770"/>
              </a:xfrm>
              <a:prstGeom prst="rect">
                <a:avLst/>
              </a:prstGeom>
            </p:spPr>
            <p:txBody>
              <a:bodyPr wrap="square">
                <a:spAutoFit/>
              </a:bodyPr>
              <a:lstStyle/>
              <a:p>
                <a:pPr marL="285750" lvl="0" indent="-285750" algn="just">
                  <a:lnSpc>
                    <a:spcPct val="150000"/>
                  </a:lnSpc>
                  <a:buFont typeface="Wingdings" panose="05000000000000000000" pitchFamily="2" charset="2"/>
                  <a:buChar char="p"/>
                  <a:defRPr/>
                </a:pPr>
                <a:r>
                  <a:rPr lang="zh-CN" altLang="en-US" dirty="0">
                    <a:latin typeface="微软雅黑" panose="020B0503020204020204" pitchFamily="34" charset="-122"/>
                    <a:ea typeface="微软雅黑" panose="020B0503020204020204" pitchFamily="34" charset="-122"/>
                  </a:rPr>
                  <a:t>距离度量的性质：</a:t>
                </a:r>
                <a:endParaRPr lang="en-US" altLang="zh-CN" dirty="0">
                  <a:latin typeface="微软雅黑" panose="020B0503020204020204" pitchFamily="34" charset="-122"/>
                  <a:ea typeface="微软雅黑" panose="020B0503020204020204" pitchFamily="34" charset="-122"/>
                </a:endParaRPr>
              </a:p>
              <a:p>
                <a:pPr lvl="1" algn="just">
                  <a:lnSpc>
                    <a:spcPct val="150000"/>
                  </a:lnSpc>
                  <a:defRPr/>
                </a:pPr>
                <a:r>
                  <a:rPr lang="zh-CN" altLang="en-US" dirty="0">
                    <a:latin typeface="微软雅黑" panose="020B0503020204020204" pitchFamily="34" charset="-122"/>
                    <a:ea typeface="微软雅黑" panose="020B0503020204020204" pitchFamily="34" charset="-122"/>
                  </a:rPr>
                  <a:t>非负性：</a:t>
                </a:r>
                <a:r>
                  <a:rPr lang="en-US" altLang="zh-CN" dirty="0">
                    <a:latin typeface="微软雅黑" panose="020B0503020204020204" pitchFamily="34" charset="-122"/>
                    <a:ea typeface="微软雅黑" panose="020B0503020204020204" pitchFamily="34" charset="-122"/>
                  </a:rPr>
                  <a:t>		</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𝑑𝑖𝑠𝑡</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𝑖</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𝑗</m:t>
                        </m:r>
                      </m:sub>
                    </m:sSub>
                    <m:r>
                      <a:rPr lang="en-US" altLang="zh-CN" i="1">
                        <a:latin typeface="Cambria Math" panose="02040503050406030204" pitchFamily="18" charset="0"/>
                        <a:ea typeface="微软雅黑" panose="020B0503020204020204" pitchFamily="34" charset="-122"/>
                      </a:rPr>
                      <m:t>)</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endParaRPr lang="en-US" altLang="zh-CN" dirty="0">
                  <a:latin typeface="微软雅黑" panose="020B0503020204020204" pitchFamily="34" charset="-122"/>
                  <a:ea typeface="微软雅黑" panose="020B0503020204020204" pitchFamily="34" charset="-122"/>
                </a:endParaRPr>
              </a:p>
              <a:p>
                <a:pPr lvl="1" algn="just">
                  <a:lnSpc>
                    <a:spcPct val="150000"/>
                  </a:lnSpc>
                  <a:defRPr/>
                </a:pPr>
                <a:r>
                  <a:rPr lang="zh-CN" altLang="en-US" dirty="0">
                    <a:latin typeface="微软雅黑" panose="020B0503020204020204" pitchFamily="34" charset="-122"/>
                    <a:ea typeface="微软雅黑" panose="020B0503020204020204" pitchFamily="34" charset="-122"/>
                  </a:rPr>
                  <a:t>同一性：</a:t>
                </a:r>
                <a:r>
                  <a:rPr lang="en-US" altLang="zh-CN" dirty="0">
                    <a:latin typeface="微软雅黑" panose="020B0503020204020204" pitchFamily="34" charset="-122"/>
                    <a:ea typeface="微软雅黑" panose="020B0503020204020204" pitchFamily="34" charset="-122"/>
                  </a:rPr>
                  <a:t>		</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𝑑𝑖𝑠𝑡</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𝑖</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𝑗</m:t>
                        </m:r>
                      </m:sub>
                    </m:sSub>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Cambria Math" panose="02040503050406030204" pitchFamily="18" charset="0"/>
                      </a:rPr>
                      <m:t>0</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当且仅当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𝑗</m:t>
                        </m:r>
                      </m:sub>
                    </m:sSub>
                  </m:oMath>
                </a14:m>
                <a:endParaRPr lang="en-US" altLang="zh-CN" dirty="0">
                  <a:latin typeface="微软雅黑" panose="020B0503020204020204" pitchFamily="34" charset="-122"/>
                  <a:ea typeface="微软雅黑" panose="020B0503020204020204" pitchFamily="34" charset="-122"/>
                </a:endParaRPr>
              </a:p>
              <a:p>
                <a:pPr lvl="1" algn="just">
                  <a:lnSpc>
                    <a:spcPct val="150000"/>
                  </a:lnSpc>
                  <a:defRPr/>
                </a:pPr>
                <a:r>
                  <a:rPr lang="zh-CN" altLang="en-US" dirty="0">
                    <a:latin typeface="微软雅黑" panose="020B0503020204020204" pitchFamily="34" charset="-122"/>
                    <a:ea typeface="微软雅黑" panose="020B0503020204020204" pitchFamily="34" charset="-122"/>
                  </a:rPr>
                  <a:t>对称性：</a:t>
                </a:r>
                <a:r>
                  <a:rPr lang="en-US" altLang="zh-CN" dirty="0">
                    <a:latin typeface="微软雅黑" panose="020B0503020204020204" pitchFamily="34" charset="-122"/>
                    <a:ea typeface="微软雅黑" panose="020B0503020204020204" pitchFamily="34" charset="-122"/>
                  </a:rPr>
                  <a:t>		</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𝑑𝑖𝑠𝑡</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𝑖</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𝑗</m:t>
                        </m:r>
                      </m:sub>
                    </m:sSub>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𝑑𝑖𝑠𝑡</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𝑗</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𝑖</m:t>
                        </m:r>
                      </m:sub>
                    </m:sSub>
                    <m:r>
                      <a:rPr lang="en-US" altLang="zh-CN" i="1">
                        <a:latin typeface="Cambria Math" panose="02040503050406030204" pitchFamily="18" charset="0"/>
                        <a:ea typeface="微软雅黑" panose="020B0503020204020204" pitchFamily="34" charset="-122"/>
                      </a:rPr>
                      <m:t>)</m:t>
                    </m:r>
                  </m:oMath>
                </a14:m>
                <a:endParaRPr lang="en-US" altLang="zh-CN" dirty="0">
                  <a:latin typeface="微软雅黑" panose="020B0503020204020204" pitchFamily="34" charset="-122"/>
                  <a:ea typeface="微软雅黑" panose="020B0503020204020204" pitchFamily="34" charset="-122"/>
                </a:endParaRPr>
              </a:p>
              <a:p>
                <a:pPr lvl="1" algn="just">
                  <a:lnSpc>
                    <a:spcPct val="150000"/>
                  </a:lnSpc>
                  <a:defRPr/>
                </a:pPr>
                <a:r>
                  <a:rPr lang="zh-CN" altLang="en-US" dirty="0">
                    <a:latin typeface="微软雅黑" panose="020B0503020204020204" pitchFamily="34" charset="-122"/>
                    <a:ea typeface="微软雅黑" panose="020B0503020204020204" pitchFamily="34" charset="-122"/>
                  </a:rPr>
                  <a:t>直递性：</a:t>
                </a:r>
                <a:r>
                  <a:rPr lang="en-US" altLang="zh-CN" dirty="0">
                    <a:latin typeface="微软雅黑" panose="020B0503020204020204" pitchFamily="34" charset="-122"/>
                    <a:ea typeface="微软雅黑" panose="020B0503020204020204" pitchFamily="34" charset="-122"/>
                  </a:rPr>
                  <a:t>		</a:t>
                </a:r>
                <a:r>
                  <a:rPr lang="en-US" altLang="zh-CN" dirty="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𝑑𝑖𝑠𝑡</m:t>
                    </m:r>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𝑖</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𝑗</m:t>
                            </m:r>
                          </m:sub>
                        </m:sSub>
                      </m:e>
                    </m:d>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微软雅黑" panose="020B0503020204020204" pitchFamily="34" charset="-122"/>
                      </a:rPr>
                      <m:t>𝑑𝑖𝑠𝑡</m:t>
                    </m:r>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𝑖</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𝑘</m:t>
                            </m:r>
                          </m:sub>
                        </m:sSub>
                      </m:e>
                    </m:d>
                    <m:r>
                      <a:rPr lang="en-US" altLang="zh-CN" b="0" i="1" smtClean="0">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𝑑𝑖𝑠𝑡</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𝑘</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𝑗</m:t>
                        </m:r>
                      </m:sub>
                    </m:sSub>
                    <m:r>
                      <a:rPr lang="en-US" altLang="zh-CN" i="1">
                        <a:latin typeface="Cambria Math" panose="02040503050406030204" pitchFamily="18" charset="0"/>
                        <a:ea typeface="微软雅黑" panose="020B0503020204020204" pitchFamily="34" charset="-122"/>
                      </a:rPr>
                      <m:t>)</m:t>
                    </m:r>
                  </m:oMath>
                </a14:m>
                <a:endParaRPr lang="en-US" altLang="zh-CN" dirty="0">
                  <a:latin typeface="微软雅黑" panose="020B0503020204020204" pitchFamily="34" charset="-122"/>
                  <a:ea typeface="微软雅黑" panose="020B0503020204020204" pitchFamily="34" charset="-122"/>
                </a:endParaRPr>
              </a:p>
              <a:p>
                <a:pPr marL="285750" lvl="0" indent="-285750" algn="just">
                  <a:lnSpc>
                    <a:spcPct val="150000"/>
                  </a:lnSpc>
                  <a:buFont typeface="Wingdings" panose="05000000000000000000" pitchFamily="2" charset="2"/>
                  <a:buChar char="p"/>
                  <a:defRPr/>
                </a:pPr>
                <a:endParaRPr lang="en-US" altLang="zh-CN" dirty="0">
                  <a:latin typeface="微软雅黑" panose="020B0503020204020204" pitchFamily="34" charset="-122"/>
                  <a:ea typeface="微软雅黑" panose="020B0503020204020204" pitchFamily="34" charset="-122"/>
                </a:endParaRPr>
              </a:p>
              <a:p>
                <a:pPr marL="285750" lvl="0" indent="-285750" algn="just">
                  <a:lnSpc>
                    <a:spcPct val="150000"/>
                  </a:lnSpc>
                  <a:buFont typeface="Wingdings" panose="05000000000000000000" pitchFamily="2" charset="2"/>
                  <a:buChar char="p"/>
                  <a:defRPr/>
                </a:pPr>
                <a:r>
                  <a:rPr lang="zh-CN" altLang="en-US" dirty="0">
                    <a:latin typeface="微软雅黑" panose="020B0503020204020204" pitchFamily="34" charset="-122"/>
                    <a:ea typeface="微软雅黑" panose="020B0503020204020204" pitchFamily="34" charset="-122"/>
                  </a:rPr>
                  <a:t>常用距离：</a:t>
                </a:r>
                <a:endParaRPr lang="en-US" altLang="zh-CN" dirty="0">
                  <a:latin typeface="微软雅黑" panose="020B0503020204020204" pitchFamily="34" charset="-122"/>
                  <a:ea typeface="微软雅黑" panose="020B0503020204020204" pitchFamily="34" charset="-122"/>
                </a:endParaRPr>
              </a:p>
              <a:p>
                <a:pPr lvl="1" algn="just">
                  <a:lnSpc>
                    <a:spcPct val="150000"/>
                  </a:lnSpc>
                  <a:defRPr/>
                </a:pPr>
                <a:r>
                  <a:rPr lang="zh-CN" altLang="en-US" dirty="0">
                    <a:latin typeface="微软雅黑" panose="020B0503020204020204" pitchFamily="34" charset="-122"/>
                    <a:ea typeface="微软雅黑" panose="020B0503020204020204" pitchFamily="34" charset="-122"/>
                  </a:rPr>
                  <a:t>闵可夫斯基距离（</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Minkowski</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distance</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0" algn="just">
                  <a:lnSpc>
                    <a:spcPct val="150000"/>
                  </a:lnSpc>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𝑑𝑖𝑠𝑡</m:t>
                      </m:r>
                      <m:d>
                        <m:dPr>
                          <m:ctrlPr>
                            <a:rPr lang="en-US" altLang="zh-CN" b="0" i="1" smtClean="0">
                              <a:latin typeface="Cambria Math" panose="02040503050406030204" pitchFamily="18" charset="0"/>
                              <a:ea typeface="微软雅黑" panose="020B0503020204020204" pitchFamily="34" charset="-122"/>
                            </a:rPr>
                          </m:ctrlPr>
                        </m:dPr>
                        <m:e>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𝑗</m:t>
                              </m:r>
                            </m:sub>
                          </m:sSub>
                        </m:e>
                      </m:d>
                      <m:r>
                        <a:rPr lang="en-US" altLang="zh-CN" b="0" i="1" smtClean="0">
                          <a:latin typeface="Cambria Math" panose="02040503050406030204" pitchFamily="18" charset="0"/>
                          <a:ea typeface="微软雅黑" panose="020B0503020204020204" pitchFamily="34" charset="-122"/>
                        </a:rPr>
                        <m:t>=</m:t>
                      </m:r>
                      <m:sSup>
                        <m:sSupPr>
                          <m:ctrlPr>
                            <a:rPr lang="en-US" altLang="zh-CN" b="0"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m:t>
                          </m:r>
                          <m:nary>
                            <m:naryPr>
                              <m:chr m:val="∑"/>
                              <m:ctrlPr>
                                <a:rPr lang="en-US" altLang="zh-CN" b="0" i="1" smtClean="0">
                                  <a:latin typeface="Cambria Math" panose="02040503050406030204" pitchFamily="18" charset="0"/>
                                  <a:ea typeface="微软雅黑" panose="020B0503020204020204" pitchFamily="34" charset="-122"/>
                                </a:rPr>
                              </m:ctrlPr>
                            </m:naryPr>
                            <m:sub>
                              <m:r>
                                <m:rPr>
                                  <m:brk m:alnAt="23"/>
                                </m:rPr>
                                <a:rPr lang="en-US" altLang="zh-CN" b="0" i="1" smtClean="0">
                                  <a:latin typeface="Cambria Math" panose="02040503050406030204" pitchFamily="18" charset="0"/>
                                  <a:ea typeface="微软雅黑" panose="020B0503020204020204" pitchFamily="34" charset="-122"/>
                                </a:rPr>
                                <m:t>𝑢</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𝑛</m:t>
                              </m:r>
                            </m:sup>
                            <m:e>
                              <m:sSup>
                                <m:sSupPr>
                                  <m:ctrlPr>
                                    <a:rPr lang="en-US" altLang="zh-CN" b="0"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𝑢</m:t>
                                      </m:r>
                                    </m:sub>
                                  </m:sSub>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𝑗𝑢</m:t>
                                      </m:r>
                                    </m:sub>
                                  </m:sSub>
                                  <m:r>
                                    <a:rPr lang="en-US" altLang="zh-CN" b="0" i="1" smtClean="0">
                                      <a:latin typeface="Cambria Math" panose="02040503050406030204" pitchFamily="18" charset="0"/>
                                      <a:ea typeface="微软雅黑" panose="020B0503020204020204" pitchFamily="34" charset="-122"/>
                                    </a:rPr>
                                    <m:t>|</m:t>
                                  </m:r>
                                </m:e>
                                <m:sup>
                                  <m:r>
                                    <a:rPr lang="en-US" altLang="zh-CN" b="0" i="1" smtClean="0">
                                      <a:latin typeface="Cambria Math" panose="02040503050406030204" pitchFamily="18" charset="0"/>
                                      <a:ea typeface="微软雅黑" panose="020B0503020204020204" pitchFamily="34" charset="-122"/>
                                    </a:rPr>
                                    <m:t>𝑝</m:t>
                                  </m:r>
                                </m:sup>
                              </m:sSup>
                            </m:e>
                          </m:nary>
                          <m:r>
                            <a:rPr lang="en-US" altLang="zh-CN" b="0" i="1" smtClean="0">
                              <a:latin typeface="Cambria Math" panose="02040503050406030204" pitchFamily="18" charset="0"/>
                              <a:ea typeface="微软雅黑" panose="020B0503020204020204" pitchFamily="34" charset="-122"/>
                            </a:rPr>
                            <m:t>)</m:t>
                          </m:r>
                        </m:e>
                        <m:sup>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1</m:t>
                              </m:r>
                            </m:num>
                            <m:den>
                              <m:r>
                                <a:rPr lang="en-US" altLang="zh-CN" b="0" i="1" smtClean="0">
                                  <a:latin typeface="Cambria Math" panose="02040503050406030204" pitchFamily="18" charset="0"/>
                                  <a:ea typeface="微软雅黑" panose="020B0503020204020204" pitchFamily="34" charset="-122"/>
                                </a:rPr>
                                <m:t>𝑝</m:t>
                              </m:r>
                            </m:den>
                          </m:f>
                        </m:sup>
                      </m:sSup>
                    </m:oMath>
                  </m:oMathPara>
                </a14:m>
                <a:endParaRPr lang="en-US" altLang="zh-CN" dirty="0">
                  <a:latin typeface="微软雅黑" panose="020B0503020204020204" pitchFamily="34" charset="-122"/>
                  <a:ea typeface="微软雅黑" panose="020B0503020204020204" pitchFamily="34" charset="-122"/>
                </a:endParaRPr>
              </a:p>
              <a:p>
                <a:pPr lvl="1" algn="just">
                  <a:lnSpc>
                    <a:spcPct val="150000"/>
                  </a:lnSpc>
                  <a:defRPr/>
                </a:pP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𝑝</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2</m:t>
                    </m:r>
                  </m:oMath>
                </a14:m>
                <a:r>
                  <a:rPr lang="zh-CN" altLang="en-US" dirty="0">
                    <a:latin typeface="Cambria Math" panose="02040503050406030204" pitchFamily="18" charset="0"/>
                    <a:ea typeface="微软雅黑" panose="020B0503020204020204" pitchFamily="34" charset="-122"/>
                  </a:rPr>
                  <a:t>：欧氏距离（</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Euclidean distance</a:t>
                </a:r>
                <a:r>
                  <a:rPr lang="zh-CN" altLang="en-US" dirty="0">
                    <a:latin typeface="Cambria Math" panose="02040503050406030204" pitchFamily="18" charset="0"/>
                    <a:ea typeface="微软雅黑" panose="020B0503020204020204" pitchFamily="34" charset="-122"/>
                  </a:rPr>
                  <a:t>）</a:t>
                </a:r>
                <a:r>
                  <a:rPr lang="en-US" altLang="zh-CN" dirty="0">
                    <a:latin typeface="Cambria Math" panose="02040503050406030204" pitchFamily="18" charset="0"/>
                    <a:ea typeface="微软雅黑" panose="020B0503020204020204" pitchFamily="34" charset="-122"/>
                  </a:rPr>
                  <a:t>		</a:t>
                </a:r>
                <a14:m>
                  <m:oMath xmlns:m="http://schemas.openxmlformats.org/officeDocument/2006/math">
                    <m:r>
                      <a:rPr lang="en-US" altLang="zh-CN" i="1">
                        <a:latin typeface="Cambria Math" panose="02040503050406030204" pitchFamily="18" charset="0"/>
                        <a:ea typeface="微软雅黑" panose="020B0503020204020204" pitchFamily="34" charset="-122"/>
                      </a:rPr>
                      <m:t>𝑝</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1</m:t>
                    </m:r>
                  </m:oMath>
                </a14:m>
                <a:r>
                  <a:rPr lang="zh-CN" altLang="en-US" dirty="0">
                    <a:latin typeface="Cambria Math" panose="02040503050406030204" pitchFamily="18" charset="0"/>
                    <a:ea typeface="微软雅黑" panose="020B0503020204020204" pitchFamily="34" charset="-122"/>
                  </a:rPr>
                  <a:t>：曼哈顿距离（</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Manhattan distance</a:t>
                </a:r>
                <a:r>
                  <a:rPr lang="zh-CN" altLang="en-US" dirty="0">
                    <a:latin typeface="Cambria Math" panose="02040503050406030204" pitchFamily="18" charset="0"/>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mc:Choice>
        <mc:Fallback>
          <p:sp>
            <p:nvSpPr>
              <p:cNvPr id="32" name="矩形 31"/>
              <p:cNvSpPr>
                <a:spLocks noRot="1" noChangeAspect="1" noMove="1" noResize="1" noEditPoints="1" noAdjustHandles="1" noChangeArrowheads="1" noChangeShapeType="1" noTextEdit="1"/>
              </p:cNvSpPr>
              <p:nvPr/>
            </p:nvSpPr>
            <p:spPr>
              <a:xfrm>
                <a:off x="1025443" y="1385970"/>
                <a:ext cx="10725350" cy="5144770"/>
              </a:xfrm>
              <a:prstGeom prst="rect">
                <a:avLst/>
              </a:prstGeom>
              <a:blipFill rotWithShape="1">
                <a:blip r:embed="rId6"/>
                <a:stretch>
                  <a:fillRect l="-5" t="-8" r="1" b="8"/>
                </a:stretch>
              </a:blipFill>
            </p:spPr>
            <p:txBody>
              <a:bodyPr/>
              <a:lstStyle/>
              <a:p>
                <a:r>
                  <a:rPr lang="zh-CN" altLang="en-US">
                    <a:noFill/>
                  </a:rPr>
                  <a:t> </a:t>
                </a:r>
              </a:p>
            </p:txBody>
          </p:sp>
        </mc:Fallback>
      </mc:AlternateContent>
      <p:sp>
        <p:nvSpPr>
          <p:cNvPr id="16" name="文本框 15"/>
          <p:cNvSpPr txBox="1"/>
          <p:nvPr/>
        </p:nvSpPr>
        <p:spPr>
          <a:xfrm>
            <a:off x="825672" y="987190"/>
            <a:ext cx="4505280"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距离指标</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46201"/>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51" y="5255614"/>
            <a:ext cx="12309566" cy="1843540"/>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40" name="图片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41" name="直接连接符 40"/>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42" name="文本框 41"/>
          <p:cNvSpPr txBox="1"/>
          <p:nvPr/>
        </p:nvSpPr>
        <p:spPr>
          <a:xfrm>
            <a:off x="1126643" y="281013"/>
            <a:ext cx="800219"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目录</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3528695" y="1680210"/>
            <a:ext cx="607060" cy="607060"/>
            <a:chOff x="5583547" y="2347275"/>
            <a:chExt cx="607187" cy="607187"/>
          </a:xfrm>
        </p:grpSpPr>
        <p:sp>
          <p:nvSpPr>
            <p:cNvPr id="10" name="椭圆 9"/>
            <p:cNvSpPr/>
            <p:nvPr/>
          </p:nvSpPr>
          <p:spPr>
            <a:xfrm>
              <a:off x="5583547" y="2347275"/>
              <a:ext cx="607187" cy="607187"/>
            </a:xfrm>
            <a:prstGeom prst="ellipse">
              <a:avLst/>
            </a:prstGeom>
            <a:noFill/>
            <a:ln>
              <a:solidFill>
                <a:srgbClr val="D8422A"/>
              </a:solidFill>
            </a:ln>
            <a:extLst>
              <a:ext uri="{909E8E84-426E-40DD-AFC4-6F175D3DCCD1}">
                <a14:hiddenFill xmlns:a14="http://schemas.microsoft.com/office/drawing/2010/main">
                  <a:solidFill>
                    <a:srgbClr val="D8422A"/>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1" name="文本框 10"/>
            <p:cNvSpPr txBox="1"/>
            <p:nvPr/>
          </p:nvSpPr>
          <p:spPr>
            <a:xfrm>
              <a:off x="5653274" y="2420035"/>
              <a:ext cx="492443" cy="461665"/>
            </a:xfrm>
            <a:prstGeom prst="rect">
              <a:avLst/>
            </a:prstGeom>
            <a:noFill/>
            <a:ln>
              <a:noFill/>
            </a:ln>
          </p:spPr>
          <p:txBody>
            <a:bodyPr wrap="none" rtlCol="0">
              <a:spAutoFit/>
            </a:bodyPr>
            <a:lstStyle/>
            <a:p>
              <a:pPr algn="just"/>
              <a:r>
                <a:rPr lang="en-US" altLang="zh-CN" sz="2400" dirty="0">
                  <a:solidFill>
                    <a:schemeClr val="tx1"/>
                  </a:solidFill>
                  <a:latin typeface="Times New Roman" panose="02020603050405020304" pitchFamily="18" charset="0"/>
                  <a:cs typeface="Times New Roman" panose="02020603050405020304" pitchFamily="18" charset="0"/>
                </a:rPr>
                <a:t>01</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3528695" y="2419350"/>
            <a:ext cx="607060" cy="607060"/>
            <a:chOff x="5583547" y="3086961"/>
            <a:chExt cx="607187" cy="607187"/>
          </a:xfrm>
        </p:grpSpPr>
        <p:sp>
          <p:nvSpPr>
            <p:cNvPr id="19" name="椭圆 18"/>
            <p:cNvSpPr/>
            <p:nvPr/>
          </p:nvSpPr>
          <p:spPr>
            <a:xfrm>
              <a:off x="5583547" y="3086961"/>
              <a:ext cx="607187" cy="607187"/>
            </a:xfrm>
            <a:prstGeom prst="ellipse">
              <a:avLst/>
            </a:prstGeom>
            <a:solidFill>
              <a:srgbClr val="D8422A"/>
            </a:solidFill>
            <a:ln>
              <a:solidFill>
                <a:srgbClr val="D8422A"/>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0" name="文本框 19"/>
            <p:cNvSpPr txBox="1"/>
            <p:nvPr/>
          </p:nvSpPr>
          <p:spPr>
            <a:xfrm>
              <a:off x="5653274" y="3159721"/>
              <a:ext cx="492443" cy="46166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02</a:t>
              </a:r>
              <a:endParaRPr lang="en-US" altLang="zh-CN" sz="2400" dirty="0">
                <a:solidFill>
                  <a:schemeClr val="bg1"/>
                </a:solidFill>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3528695" y="3141345"/>
            <a:ext cx="607060" cy="607060"/>
            <a:chOff x="5583547" y="3086961"/>
            <a:chExt cx="607187" cy="607187"/>
          </a:xfrm>
        </p:grpSpPr>
        <p:sp>
          <p:nvSpPr>
            <p:cNvPr id="22" name="椭圆 21"/>
            <p:cNvSpPr/>
            <p:nvPr/>
          </p:nvSpPr>
          <p:spPr>
            <a:xfrm>
              <a:off x="5583547" y="3086961"/>
              <a:ext cx="607187" cy="607187"/>
            </a:xfrm>
            <a:prstGeom prst="ellipse">
              <a:avLst/>
            </a:prstGeom>
            <a:noFill/>
            <a:ln>
              <a:solidFill>
                <a:srgbClr val="D8422A"/>
              </a:solidFill>
            </a:ln>
            <a:extLst>
              <a:ext uri="{909E8E84-426E-40DD-AFC4-6F175D3DCCD1}">
                <a14:hiddenFill xmlns:a14="http://schemas.microsoft.com/office/drawing/2010/main">
                  <a:solidFill>
                    <a:srgbClr val="D8422A"/>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3" name="文本框 22"/>
            <p:cNvSpPr txBox="1"/>
            <p:nvPr/>
          </p:nvSpPr>
          <p:spPr>
            <a:xfrm>
              <a:off x="5653274" y="3159721"/>
              <a:ext cx="492443" cy="461665"/>
            </a:xfrm>
            <a:prstGeom prst="rect">
              <a:avLst/>
            </a:prstGeom>
            <a:noFill/>
            <a:ln>
              <a:noFill/>
            </a:ln>
          </p:spPr>
          <p:txBody>
            <a:bodyPr wrap="none" rtlCol="0">
              <a:spAutoFit/>
            </a:bodyPr>
            <a:lstStyle/>
            <a:p>
              <a:pPr algn="just"/>
              <a:r>
                <a:rPr lang="en-US" altLang="zh-CN" sz="2400" dirty="0">
                  <a:solidFill>
                    <a:schemeClr val="tx1"/>
                  </a:solidFill>
                  <a:latin typeface="Times New Roman" panose="02020603050405020304" pitchFamily="18" charset="0"/>
                  <a:cs typeface="Times New Roman" panose="02020603050405020304" pitchFamily="18" charset="0"/>
                </a:rPr>
                <a:t>03</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grpSp>
      <p:sp>
        <p:nvSpPr>
          <p:cNvPr id="30" name="右箭头 29"/>
          <p:cNvSpPr/>
          <p:nvPr/>
        </p:nvSpPr>
        <p:spPr>
          <a:xfrm>
            <a:off x="4205605" y="1872615"/>
            <a:ext cx="265430" cy="222885"/>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29"/>
          <p:cNvSpPr/>
          <p:nvPr/>
        </p:nvSpPr>
        <p:spPr>
          <a:xfrm>
            <a:off x="4205605" y="2606675"/>
            <a:ext cx="265430" cy="222885"/>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29"/>
          <p:cNvSpPr/>
          <p:nvPr/>
        </p:nvSpPr>
        <p:spPr>
          <a:xfrm>
            <a:off x="4205605" y="3338830"/>
            <a:ext cx="265430" cy="222885"/>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4625975" y="1753235"/>
            <a:ext cx="2751455" cy="461645"/>
          </a:xfrm>
          <a:prstGeom prst="roundRect">
            <a:avLst>
              <a:gd name="adj" fmla="val 50000"/>
            </a:avLst>
          </a:prstGeom>
          <a:noFill/>
          <a:ln>
            <a:solidFill>
              <a:srgbClr val="D8422A"/>
            </a:solidFill>
          </a:ln>
          <a:extLst>
            <a:ext uri="{909E8E84-426E-40DD-AFC4-6F175D3DCCD1}">
              <a14:hiddenFill xmlns:a14="http://schemas.microsoft.com/office/drawing/2010/main">
                <a:solidFill>
                  <a:srgbClr val="D8422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聚类概述</a:t>
            </a:r>
            <a:endParaRPr lang="zh-CN" altLang="en-US" dirty="0">
              <a:solidFill>
                <a:schemeClr val="tx1"/>
              </a:solidFill>
            </a:endParaRPr>
          </a:p>
        </p:txBody>
      </p:sp>
      <p:sp>
        <p:nvSpPr>
          <p:cNvPr id="36" name="圆角矩形 35"/>
          <p:cNvSpPr/>
          <p:nvPr/>
        </p:nvSpPr>
        <p:spPr>
          <a:xfrm>
            <a:off x="4625975" y="2487295"/>
            <a:ext cx="2751455" cy="461645"/>
          </a:xfrm>
          <a:prstGeom prst="roundRect">
            <a:avLst>
              <a:gd name="adj" fmla="val 50000"/>
            </a:avLst>
          </a:prstGeom>
          <a:solidFill>
            <a:srgbClr val="D8422A"/>
          </a:solidFill>
          <a:ln>
            <a:solidFill>
              <a:srgbClr val="D842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K-Means</a:t>
            </a:r>
            <a:r>
              <a:rPr lang="zh-CN" altLang="en-US" dirty="0">
                <a:solidFill>
                  <a:schemeClr val="bg1"/>
                </a:solidFill>
              </a:rPr>
              <a:t>聚类</a:t>
            </a:r>
            <a:endParaRPr lang="zh-CN" altLang="en-US" dirty="0">
              <a:solidFill>
                <a:schemeClr val="bg1"/>
              </a:solidFill>
            </a:endParaRPr>
          </a:p>
        </p:txBody>
      </p:sp>
      <p:sp>
        <p:nvSpPr>
          <p:cNvPr id="37" name="圆角矩形 36"/>
          <p:cNvSpPr/>
          <p:nvPr/>
        </p:nvSpPr>
        <p:spPr>
          <a:xfrm>
            <a:off x="4625975" y="3208020"/>
            <a:ext cx="2751455" cy="461645"/>
          </a:xfrm>
          <a:prstGeom prst="roundRect">
            <a:avLst>
              <a:gd name="adj" fmla="val 50000"/>
            </a:avLst>
          </a:prstGeom>
          <a:noFill/>
          <a:ln>
            <a:solidFill>
              <a:srgbClr val="D8422A"/>
            </a:solidFill>
          </a:ln>
          <a:extLst>
            <a:ext uri="{909E8E84-426E-40DD-AFC4-6F175D3DCCD1}">
              <a14:hiddenFill xmlns:a14="http://schemas.microsoft.com/office/drawing/2010/main">
                <a:solidFill>
                  <a:srgbClr val="D8422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密度聚类</a:t>
            </a:r>
            <a:endParaRPr lang="zh-CN" altLang="en-US" dirty="0">
              <a:solidFill>
                <a:schemeClr val="tx1"/>
              </a:solidFill>
            </a:endParaRPr>
          </a:p>
        </p:txBody>
      </p:sp>
      <p:grpSp>
        <p:nvGrpSpPr>
          <p:cNvPr id="12" name="组合 11"/>
          <p:cNvGrpSpPr/>
          <p:nvPr/>
        </p:nvGrpSpPr>
        <p:grpSpPr>
          <a:xfrm>
            <a:off x="3528695" y="3862070"/>
            <a:ext cx="607060" cy="607060"/>
            <a:chOff x="5583547" y="3086961"/>
            <a:chExt cx="607187" cy="607187"/>
          </a:xfrm>
        </p:grpSpPr>
        <p:sp>
          <p:nvSpPr>
            <p:cNvPr id="24" name="椭圆 23"/>
            <p:cNvSpPr/>
            <p:nvPr/>
          </p:nvSpPr>
          <p:spPr>
            <a:xfrm>
              <a:off x="5583547" y="3086961"/>
              <a:ext cx="607187" cy="607187"/>
            </a:xfrm>
            <a:prstGeom prst="ellipse">
              <a:avLst/>
            </a:prstGeom>
            <a:noFill/>
            <a:ln>
              <a:solidFill>
                <a:srgbClr val="D8422A"/>
              </a:solidFill>
            </a:ln>
            <a:extLst>
              <a:ext uri="{909E8E84-426E-40DD-AFC4-6F175D3DCCD1}">
                <a14:hiddenFill xmlns:a14="http://schemas.microsoft.com/office/drawing/2010/main">
                  <a:solidFill>
                    <a:srgbClr val="D8422A"/>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5" name="文本框 24"/>
            <p:cNvSpPr txBox="1"/>
            <p:nvPr/>
          </p:nvSpPr>
          <p:spPr>
            <a:xfrm>
              <a:off x="5655604" y="3159721"/>
              <a:ext cx="487782" cy="460471"/>
            </a:xfrm>
            <a:prstGeom prst="rect">
              <a:avLst/>
            </a:prstGeom>
            <a:noFill/>
            <a:ln>
              <a:noFill/>
            </a:ln>
          </p:spPr>
          <p:txBody>
            <a:bodyPr wrap="none" rtlCol="0">
              <a:spAutoFit/>
            </a:bodyPr>
            <a:lstStyle/>
            <a:p>
              <a:pPr algn="just"/>
              <a:r>
                <a:rPr lang="en-US" altLang="zh-CN" sz="2400" dirty="0">
                  <a:solidFill>
                    <a:schemeClr val="tx1"/>
                  </a:solidFill>
                  <a:latin typeface="Times New Roman" panose="02020603050405020304" pitchFamily="18" charset="0"/>
                  <a:cs typeface="Times New Roman" panose="02020603050405020304" pitchFamily="18" charset="0"/>
                </a:rPr>
                <a:t>04</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grpSp>
      <p:sp>
        <p:nvSpPr>
          <p:cNvPr id="26" name="右箭头 29"/>
          <p:cNvSpPr/>
          <p:nvPr/>
        </p:nvSpPr>
        <p:spPr>
          <a:xfrm>
            <a:off x="4205605" y="4059555"/>
            <a:ext cx="265430" cy="222885"/>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a:off x="4625975" y="3928745"/>
            <a:ext cx="2751455" cy="461645"/>
          </a:xfrm>
          <a:prstGeom prst="roundRect">
            <a:avLst>
              <a:gd name="adj" fmla="val 50000"/>
            </a:avLst>
          </a:prstGeom>
          <a:noFill/>
          <a:ln>
            <a:solidFill>
              <a:srgbClr val="D8422A"/>
            </a:solidFill>
          </a:ln>
          <a:extLst>
            <a:ext uri="{909E8E84-426E-40DD-AFC4-6F175D3DCCD1}">
              <a14:hiddenFill xmlns:a14="http://schemas.microsoft.com/office/drawing/2010/main">
                <a:solidFill>
                  <a:srgbClr val="D8422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层次聚类</a:t>
            </a:r>
            <a:endParaRPr lang="zh-CN" altLang="en-US"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085975" cy="460375"/>
          </a:xfrm>
          <a:prstGeom prst="rect">
            <a:avLst/>
          </a:prstGeom>
          <a:noFill/>
        </p:spPr>
        <p:txBody>
          <a:bodyPr wrap="none" rtlCol="0">
            <a:spAutoFit/>
          </a:bodyPr>
          <a:lstStyle/>
          <a:p>
            <a:r>
              <a:rPr lang="en-US" altLang="zh-CN" sz="2400" dirty="0">
                <a:solidFill>
                  <a:srgbClr val="D8422A"/>
                </a:solidFill>
                <a:latin typeface="微软雅黑" panose="020B0503020204020204" pitchFamily="34" charset="-122"/>
                <a:ea typeface="微软雅黑" panose="020B0503020204020204" pitchFamily="34" charset="-122"/>
              </a:rPr>
              <a:t>K-Means</a:t>
            </a:r>
            <a:r>
              <a:rPr lang="zh-CN" altLang="en-US" sz="2400" dirty="0">
                <a:solidFill>
                  <a:srgbClr val="D8422A"/>
                </a:solidFill>
                <a:latin typeface="微软雅黑" panose="020B0503020204020204" pitchFamily="34" charset="-122"/>
                <a:ea typeface="微软雅黑" panose="020B0503020204020204" pitchFamily="34" charset="-122"/>
              </a:rPr>
              <a:t>聚类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825672" y="983380"/>
            <a:ext cx="4505280"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原型聚类</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825672" y="2518684"/>
            <a:ext cx="4505280"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K-Means</a:t>
            </a:r>
            <a:r>
              <a:rPr lang="zh-CN" altLang="en-US" sz="2000" b="1" dirty="0">
                <a:solidFill>
                  <a:prstClr val="black"/>
                </a:solidFill>
                <a:latin typeface="微软雅黑" panose="020B0503020204020204" pitchFamily="34" charset="-122"/>
                <a:ea typeface="微软雅黑" panose="020B0503020204020204" pitchFamily="34" charset="-122"/>
              </a:rPr>
              <a:t>聚类</a:t>
            </a:r>
            <a:endParaRPr kumimoji="0" lang="zh-CN"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a:off x="688571" y="1450747"/>
            <a:ext cx="10816128" cy="922020"/>
          </a:xfrm>
          <a:prstGeom prst="rect">
            <a:avLst/>
          </a:prstGeom>
        </p:spPr>
        <p:txBody>
          <a:bodyPr wrap="square">
            <a:spAutoFit/>
          </a:bodyPr>
          <a:lstStyle/>
          <a:p>
            <a:pPr marL="0" marR="0" lvl="0" indent="457200" algn="just" defTabSz="914400" rtl="0" fontAlgn="auto">
              <a:lnSpc>
                <a:spcPct val="150000"/>
              </a:lnSpc>
              <a:spcBef>
                <a:spcPts val="0"/>
              </a:spcBef>
              <a:spcAft>
                <a:spcPts val="0"/>
              </a:spcAft>
              <a:buClrTx/>
              <a:buSzTx/>
              <a:buFontTx/>
              <a:buNone/>
              <a:defRPr/>
            </a:pPr>
            <a:r>
              <a:rPr kumimoji="0" lang="zh-CN" altLang="en-US"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假设聚类结构能通过一组原型刻画，在现实聚类任务中极为常见，算法先对原型进行初始化，然后对原型进行迭代更新求解。</a:t>
            </a:r>
            <a:endParaRPr kumimoji="0" lang="zh-CN" altLang="en-US"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endParaRPr>
          </a:p>
        </p:txBody>
      </p:sp>
      <p:sp>
        <p:nvSpPr>
          <p:cNvPr id="18" name="矩形 17"/>
          <p:cNvSpPr/>
          <p:nvPr/>
        </p:nvSpPr>
        <p:spPr>
          <a:xfrm>
            <a:off x="688934" y="3034713"/>
            <a:ext cx="10816128" cy="922020"/>
          </a:xfrm>
          <a:prstGeom prst="rect">
            <a:avLst/>
          </a:prstGeom>
        </p:spPr>
        <p:txBody>
          <a:bodyPr wrap="square">
            <a:spAutoFit/>
          </a:bodyPr>
          <a:lstStyle/>
          <a:p>
            <a:pPr marL="0" marR="0" lvl="0" indent="457200" algn="just" defTabSz="914400" rtl="0" fontAlgn="auto">
              <a:lnSpc>
                <a:spcPct val="150000"/>
              </a:lnSpc>
              <a:spcBef>
                <a:spcPts val="0"/>
              </a:spcBef>
              <a:spcAft>
                <a:spcPts val="0"/>
              </a:spcAft>
              <a:buClrTx/>
              <a:buSzTx/>
              <a:buFontTx/>
              <a:buNone/>
              <a:defRPr/>
            </a:pPr>
            <a:r>
              <a:rPr lang="zh-CN" altLang="en-US" dirty="0">
                <a:solidFill>
                  <a:prstClr val="black"/>
                </a:solidFill>
                <a:latin typeface="微软雅黑" panose="020B0503020204020204" pitchFamily="34" charset="-122"/>
                <a:ea typeface="微软雅黑" panose="020B0503020204020204" pitchFamily="34" charset="-122"/>
                <a:sym typeface="+mn-ea"/>
              </a:rPr>
              <a:t>K-Means聚类(</a:t>
            </a:r>
            <a:r>
              <a:rPr lang="zh-CN" altLang="en-US" dirty="0">
                <a:solidFill>
                  <a:prstClr val="black"/>
                </a:solidFill>
                <a:latin typeface="微软雅黑" panose="020B0503020204020204" pitchFamily="34" charset="-122"/>
                <a:ea typeface="微软雅黑" panose="020B0503020204020204" pitchFamily="34" charset="-122"/>
              </a:rPr>
              <a:t>K均值聚类</a:t>
            </a:r>
            <a:r>
              <a:rPr lang="zh-CN" altLang="en-US" dirty="0">
                <a:solidFill>
                  <a:prstClr val="black"/>
                </a:solidFill>
                <a:latin typeface="微软雅黑" panose="020B0503020204020204" pitchFamily="34" charset="-122"/>
                <a:ea typeface="微软雅黑" panose="020B0503020204020204" pitchFamily="34" charset="-122"/>
              </a:rPr>
              <a:t>)策略：使每个样本到其所属类的中心的距离最小。所以</a:t>
            </a:r>
            <a:r>
              <a:rPr lang="en-US" altLang="zh-CN" dirty="0">
                <a:solidFill>
                  <a:prstClr val="black"/>
                </a:solidFill>
                <a:latin typeface="微软雅黑" panose="020B0503020204020204" pitchFamily="34" charset="-122"/>
                <a:ea typeface="微软雅黑" panose="020B0503020204020204" pitchFamily="34" charset="-122"/>
              </a:rPr>
              <a:t>K</a:t>
            </a:r>
            <a:r>
              <a:rPr lang="zh-CN" altLang="en-US" dirty="0">
                <a:solidFill>
                  <a:prstClr val="black"/>
                </a:solidFill>
                <a:latin typeface="微软雅黑" panose="020B0503020204020204" pitchFamily="34" charset="-122"/>
                <a:ea typeface="微软雅黑" panose="020B0503020204020204" pitchFamily="34" charset="-122"/>
              </a:rPr>
              <a:t>均值聚类算法的重点就是：</a:t>
            </a:r>
            <a:r>
              <a:rPr lang="zh-CN" altLang="en-US" dirty="0">
                <a:solidFill>
                  <a:srgbClr val="FF0000"/>
                </a:solidFill>
                <a:latin typeface="微软雅黑" panose="020B0503020204020204" pitchFamily="34" charset="-122"/>
                <a:ea typeface="微软雅黑" panose="020B0503020204020204" pitchFamily="34" charset="-122"/>
              </a:rPr>
              <a:t>如何确定聚类中心点</a:t>
            </a:r>
            <a:r>
              <a:rPr lang="zh-CN" altLang="en-US" dirty="0">
                <a:solidFill>
                  <a:prstClr val="black"/>
                </a:solidFill>
                <a:latin typeface="微软雅黑" panose="020B0503020204020204" pitchFamily="34" charset="-122"/>
                <a:ea typeface="微软雅黑" panose="020B0503020204020204" pitchFamily="34" charset="-122"/>
              </a:rPr>
              <a:t>。</a:t>
            </a:r>
            <a:endParaRPr kumimoji="0" lang="zh-CN" altLang="en-US"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endParaRPr>
          </a:p>
        </p:txBody>
      </p:sp>
      <p:sp>
        <p:nvSpPr>
          <p:cNvPr id="45" name="等腰三角形 44"/>
          <p:cNvSpPr/>
          <p:nvPr/>
        </p:nvSpPr>
        <p:spPr>
          <a:xfrm>
            <a:off x="4085590" y="4013835"/>
            <a:ext cx="169545" cy="161925"/>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p:cNvSpPr/>
          <p:nvPr/>
        </p:nvSpPr>
        <p:spPr>
          <a:xfrm>
            <a:off x="3904615" y="4488815"/>
            <a:ext cx="169545" cy="161925"/>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nvSpPr>
        <p:spPr>
          <a:xfrm>
            <a:off x="4491355" y="3932555"/>
            <a:ext cx="169545" cy="161925"/>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nvSpPr>
        <p:spPr>
          <a:xfrm>
            <a:off x="4311015" y="4338320"/>
            <a:ext cx="169545" cy="161925"/>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nvSpPr>
        <p:spPr>
          <a:xfrm>
            <a:off x="4931410" y="4071620"/>
            <a:ext cx="169545" cy="161925"/>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nvSpPr>
        <p:spPr>
          <a:xfrm>
            <a:off x="4739640" y="4418965"/>
            <a:ext cx="169545" cy="161925"/>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nvSpPr>
        <p:spPr>
          <a:xfrm>
            <a:off x="3927475" y="4836160"/>
            <a:ext cx="169545" cy="161925"/>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nvSpPr>
        <p:spPr>
          <a:xfrm>
            <a:off x="4344670" y="4812665"/>
            <a:ext cx="169545" cy="161925"/>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5981065" y="4083050"/>
            <a:ext cx="158115" cy="1733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5664835" y="4407535"/>
            <a:ext cx="158115" cy="1733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127750" y="4500245"/>
            <a:ext cx="158115" cy="1733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5890260" y="4824095"/>
            <a:ext cx="158115" cy="1733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421120" y="4766310"/>
            <a:ext cx="158115" cy="1733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6386830" y="4060190"/>
            <a:ext cx="158115" cy="1733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6522085" y="4361180"/>
            <a:ext cx="158115" cy="1733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4642485" y="5781675"/>
            <a:ext cx="18034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4935855" y="5665470"/>
            <a:ext cx="18034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4924425" y="5295265"/>
            <a:ext cx="18034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5330825" y="5607685"/>
            <a:ext cx="18034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8319135" y="4895215"/>
            <a:ext cx="180340" cy="1968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5185410" y="6135370"/>
            <a:ext cx="18034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5445760" y="5342255"/>
            <a:ext cx="18034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507740" y="3691255"/>
            <a:ext cx="1772920" cy="1539240"/>
          </a:xfrm>
          <a:prstGeom prst="ellipse">
            <a:avLst/>
          </a:prstGeom>
          <a:noFill/>
          <a:ln>
            <a:solidFill>
              <a:schemeClr val="tx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506720" y="3816985"/>
            <a:ext cx="1410335" cy="1365885"/>
          </a:xfrm>
          <a:prstGeom prst="ellipse">
            <a:avLst/>
          </a:prstGeom>
          <a:noFill/>
          <a:ln>
            <a:solidFill>
              <a:schemeClr val="tx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570730" y="5109845"/>
            <a:ext cx="1410335" cy="1365885"/>
          </a:xfrm>
          <a:prstGeom prst="ellipse">
            <a:avLst/>
          </a:prstGeom>
          <a:noFill/>
          <a:ln>
            <a:solidFill>
              <a:schemeClr val="tx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238115" y="5763260"/>
            <a:ext cx="80645"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366895" y="4422775"/>
            <a:ext cx="80645"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171565" y="4488815"/>
            <a:ext cx="80645"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499475" y="4817745"/>
            <a:ext cx="1711960" cy="337185"/>
          </a:xfrm>
          <a:prstGeom prst="rect">
            <a:avLst/>
          </a:prstGeom>
          <a:noFill/>
        </p:spPr>
        <p:txBody>
          <a:bodyPr wrap="square" rtlCol="0">
            <a:spAutoFit/>
          </a:bodyPr>
          <a:lstStyle/>
          <a:p>
            <a:r>
              <a:rPr lang="zh-CN" altLang="en-US" sz="1600">
                <a:latin typeface="楷体" panose="02010609060101010101" pitchFamily="49" charset="-122"/>
                <a:ea typeface="楷体" panose="02010609060101010101" pitchFamily="49" charset="-122"/>
              </a:rPr>
              <a:t>：聚类中心点</a:t>
            </a:r>
            <a:endParaRPr lang="zh-CN" altLang="en-US" sz="1600">
              <a:latin typeface="楷体" panose="02010609060101010101" pitchFamily="49" charset="-122"/>
              <a:ea typeface="楷体" panose="02010609060101010101" pitchFamily="49" charset="-122"/>
            </a:endParaRPr>
          </a:p>
        </p:txBody>
      </p:sp>
      <p:sp>
        <p:nvSpPr>
          <p:cNvPr id="23" name="椭圆 22"/>
          <p:cNvSpPr/>
          <p:nvPr/>
        </p:nvSpPr>
        <p:spPr>
          <a:xfrm>
            <a:off x="8341360" y="5938520"/>
            <a:ext cx="180340" cy="1968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341360" y="5609590"/>
            <a:ext cx="158115" cy="17335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a:off x="8329930" y="5276850"/>
            <a:ext cx="169545" cy="161925"/>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8499475" y="5154930"/>
            <a:ext cx="1711960" cy="338554"/>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：样本点</a:t>
            </a:r>
            <a:endParaRPr lang="zh-CN" altLang="en-US" sz="1600" dirty="0">
              <a:latin typeface="楷体" panose="02010609060101010101" pitchFamily="49" charset="-122"/>
              <a:ea typeface="楷体" panose="02010609060101010101" pitchFamily="49" charset="-122"/>
            </a:endParaRPr>
          </a:p>
        </p:txBody>
      </p:sp>
      <p:sp>
        <p:nvSpPr>
          <p:cNvPr id="27" name="文本框 26"/>
          <p:cNvSpPr txBox="1"/>
          <p:nvPr/>
        </p:nvSpPr>
        <p:spPr>
          <a:xfrm>
            <a:off x="8499475" y="5502275"/>
            <a:ext cx="1711960" cy="338554"/>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：样本点</a:t>
            </a:r>
            <a:endParaRPr lang="zh-CN" altLang="en-US" sz="1600" dirty="0">
              <a:latin typeface="楷体" panose="02010609060101010101" pitchFamily="49" charset="-122"/>
              <a:ea typeface="楷体" panose="02010609060101010101" pitchFamily="49" charset="-122"/>
            </a:endParaRPr>
          </a:p>
        </p:txBody>
      </p:sp>
      <p:sp>
        <p:nvSpPr>
          <p:cNvPr id="28" name="文本框 27"/>
          <p:cNvSpPr txBox="1"/>
          <p:nvPr/>
        </p:nvSpPr>
        <p:spPr>
          <a:xfrm>
            <a:off x="8499475" y="5868035"/>
            <a:ext cx="1711960" cy="338554"/>
          </a:xfrm>
          <a:prstGeom prst="rect">
            <a:avLst/>
          </a:prstGeom>
          <a:noFill/>
        </p:spPr>
        <p:txBody>
          <a:bodyPr wrap="square" rtlCol="0">
            <a:spAutoFit/>
          </a:bodyPr>
          <a:lstStyle/>
          <a:p>
            <a:r>
              <a:rPr lang="zh-CN" altLang="en-US" sz="1600" dirty="0">
                <a:latin typeface="楷体" panose="02010609060101010101" pitchFamily="49" charset="-122"/>
                <a:ea typeface="楷体" panose="02010609060101010101" pitchFamily="49" charset="-122"/>
              </a:rPr>
              <a:t>：样本点</a:t>
            </a:r>
            <a:endParaRPr lang="zh-CN" altLang="en-US" sz="1600" dirty="0">
              <a:latin typeface="楷体" panose="02010609060101010101" pitchFamily="49" charset="-122"/>
              <a:ea typeface="楷体" panose="02010609060101010101"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205355" cy="460375"/>
          </a:xfrm>
          <a:prstGeom prst="rect">
            <a:avLst/>
          </a:prstGeom>
          <a:noFill/>
        </p:spPr>
        <p:txBody>
          <a:bodyPr wrap="none" rtlCol="0">
            <a:spAutoFit/>
          </a:bodyPr>
          <a:lstStyle/>
          <a:p>
            <a:pPr algn="l"/>
            <a:r>
              <a:rPr lang="en-US" altLang="zh-CN" sz="2400" dirty="0">
                <a:solidFill>
                  <a:srgbClr val="D8422A"/>
                </a:solidFill>
                <a:latin typeface="微软雅黑" panose="020B0503020204020204" pitchFamily="34" charset="-122"/>
                <a:ea typeface="微软雅黑" panose="020B0503020204020204" pitchFamily="34" charset="-122"/>
                <a:sym typeface="+mn-ea"/>
              </a:rPr>
              <a:t>K</a:t>
            </a:r>
            <a:r>
              <a:rPr lang="zh-CN" altLang="zh-CN" sz="2400" dirty="0">
                <a:solidFill>
                  <a:srgbClr val="D8422A"/>
                </a:solidFill>
                <a:latin typeface="微软雅黑" panose="020B0503020204020204" pitchFamily="34" charset="-122"/>
                <a:ea typeface="微软雅黑" panose="020B0503020204020204" pitchFamily="34" charset="-122"/>
                <a:sym typeface="+mn-ea"/>
              </a:rPr>
              <a:t>均值聚类算法</a:t>
            </a:r>
            <a:endParaRPr lang="zh-CN" altLang="zh-CN" sz="2400" dirty="0">
              <a:solidFill>
                <a:srgbClr val="D8422A"/>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825672" y="983380"/>
            <a:ext cx="4505280"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算法流程</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17" name="矩形 16"/>
              <p:cNvSpPr/>
              <p:nvPr/>
            </p:nvSpPr>
            <p:spPr>
              <a:xfrm>
                <a:off x="688571" y="1450747"/>
                <a:ext cx="10816128" cy="907415"/>
              </a:xfrm>
              <a:prstGeom prst="rect">
                <a:avLst/>
              </a:prstGeom>
            </p:spPr>
            <p:txBody>
              <a:bodyPr wrap="square">
                <a:spAutoFit/>
              </a:bodyPr>
              <a:lstStyle/>
              <a:p>
                <a:pPr marL="0" lvl="1" indent="457200" algn="l" fontAlgn="auto">
                  <a:lnSpc>
                    <a:spcPct val="125000"/>
                  </a:lnSpc>
                  <a:buNone/>
                  <a:defRPr/>
                </a:pPr>
                <a:r>
                  <a:rPr kumimoji="0" lang="en-US" altLang="zh-CN"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1. </a:t>
                </a:r>
                <a:r>
                  <a:rPr kumimoji="0" lang="zh-CN" altLang="en-US"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初始化聚类中心点</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indent="457200" algn="just" fontAlgn="auto">
                  <a:lnSpc>
                    <a:spcPct val="125000"/>
                  </a:lnSpc>
                  <a:defRPr/>
                </a:pP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令</a:t>
                </a:r>
                <a14:m>
                  <m:oMath xmlns:m="http://schemas.openxmlformats.org/officeDocument/2006/math">
                    <m:r>
                      <a:rPr lang="en-US" altLang="zh-CN" b="0" i="1" smtClean="0">
                        <a:latin typeface="Cambria Math" panose="02040503050406030204" pitchFamily="18" charset="0"/>
                        <a:ea typeface="微软雅黑" panose="020B0503020204020204" pitchFamily="34" charset="-122"/>
                        <a:sym typeface="+mn-ea"/>
                      </a:rPr>
                      <m:t>𝑡</m:t>
                    </m:r>
                    <m:r>
                      <a:rPr lang="en-US" altLang="zh-CN" b="0" i="1" smtClean="0">
                        <a:latin typeface="Cambria Math" panose="02040503050406030204" pitchFamily="18" charset="0"/>
                        <a:ea typeface="微软雅黑" panose="020B0503020204020204" pitchFamily="34" charset="-122"/>
                        <a:sym typeface="+mn-ea"/>
                      </a:rPr>
                      <m:t>=</m:t>
                    </m:r>
                    <m:r>
                      <a:rPr lang="en-US" altLang="zh-CN" b="0" i="1" smtClean="0">
                        <a:latin typeface="Cambria Math" panose="02040503050406030204" pitchFamily="18" charset="0"/>
                        <a:ea typeface="微软雅黑" panose="020B0503020204020204" pitchFamily="34" charset="-122"/>
                        <a:sym typeface="+mn-ea"/>
                      </a:rPr>
                      <m:t>0</m:t>
                    </m:r>
                  </m:oMath>
                </a14:m>
                <a:r>
                  <a:rPr lang="zh-CN" altLang="zh-CN" dirty="0">
                    <a:latin typeface="微软雅黑" panose="020B0503020204020204" pitchFamily="34" charset="-122"/>
                    <a:ea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sym typeface="+mn-ea"/>
                  </a:rPr>
                  <a:t>随机选择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𝑘</m:t>
                    </m:r>
                  </m:oMath>
                </a14:m>
                <a:r>
                  <a:rPr lang="zh-CN" altLang="en-US" dirty="0">
                    <a:latin typeface="微软雅黑" panose="020B0503020204020204" pitchFamily="34" charset="-122"/>
                    <a:ea typeface="微软雅黑" panose="020B0503020204020204" pitchFamily="34" charset="-122"/>
                    <a:sym typeface="+mn-ea"/>
                  </a:rPr>
                  <a:t> 个初始点，作为</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𝑘</m:t>
                    </m:r>
                  </m:oMath>
                </a14:m>
                <a:r>
                  <a:rPr lang="zh-CN" altLang="en-US" dirty="0">
                    <a:latin typeface="微软雅黑" panose="020B0503020204020204" pitchFamily="34" charset="-122"/>
                    <a:ea typeface="微软雅黑" panose="020B0503020204020204" pitchFamily="34" charset="-122"/>
                    <a:sym typeface="+mn-ea"/>
                  </a:rPr>
                  <a:t>个簇的初始聚类中心点</a:t>
                </a:r>
                <a14:m>
                  <m:oMath xmlns:m="http://schemas.openxmlformats.org/officeDocument/2006/math">
                    <m:sSup>
                      <m:sSupPr>
                        <m:ctrlPr>
                          <a:rPr lang="en-US" altLang="zh-CN" b="0" i="1" smtClean="0">
                            <a:latin typeface="Cambria Math" panose="02040503050406030204" pitchFamily="18" charset="0"/>
                            <a:ea typeface="微软雅黑" panose="020B0503020204020204" pitchFamily="34" charset="-122"/>
                            <a:sym typeface="+mn-ea"/>
                          </a:rPr>
                        </m:ctrlPr>
                      </m:sSupPr>
                      <m:e>
                        <m:r>
                          <a:rPr lang="en-US" altLang="zh-CN" b="0" i="1" smtClean="0">
                            <a:latin typeface="Cambria Math" panose="02040503050406030204" pitchFamily="18" charset="0"/>
                            <a:ea typeface="微软雅黑" panose="020B0503020204020204" pitchFamily="34" charset="-122"/>
                            <a:sym typeface="+mn-ea"/>
                          </a:rPr>
                          <m:t>𝑚</m:t>
                        </m:r>
                      </m:e>
                      <m:sup>
                        <m:r>
                          <a:rPr lang="en-US" altLang="zh-CN" b="0" i="1" smtClean="0">
                            <a:latin typeface="Cambria Math" panose="02040503050406030204" pitchFamily="18" charset="0"/>
                            <a:ea typeface="微软雅黑" panose="020B0503020204020204" pitchFamily="34" charset="-122"/>
                            <a:sym typeface="+mn-ea"/>
                          </a:rPr>
                          <m:t>(</m:t>
                        </m:r>
                        <m:r>
                          <a:rPr lang="en-US" altLang="zh-CN" b="0" i="1" smtClean="0">
                            <a:latin typeface="Cambria Math" panose="02040503050406030204" pitchFamily="18" charset="0"/>
                            <a:ea typeface="微软雅黑" panose="020B0503020204020204" pitchFamily="34" charset="-122"/>
                            <a:sym typeface="+mn-ea"/>
                          </a:rPr>
                          <m:t>0</m:t>
                        </m:r>
                        <m:r>
                          <a:rPr lang="en-US" altLang="zh-CN" b="0" i="1" smtClean="0">
                            <a:latin typeface="Cambria Math" panose="02040503050406030204" pitchFamily="18" charset="0"/>
                            <a:ea typeface="微软雅黑" panose="020B0503020204020204" pitchFamily="34" charset="-122"/>
                            <a:sym typeface="+mn-ea"/>
                          </a:rPr>
                          <m:t>)</m:t>
                        </m:r>
                      </m:sup>
                    </m:sSup>
                    <m:r>
                      <a:rPr lang="en-US" altLang="zh-CN" b="0" i="1" smtClean="0">
                        <a:latin typeface="Cambria Math" panose="02040503050406030204" pitchFamily="18" charset="0"/>
                        <a:ea typeface="微软雅黑" panose="020B0503020204020204" pitchFamily="34" charset="-122"/>
                        <a:sym typeface="+mn-ea"/>
                      </a:rPr>
                      <m:t>=(</m:t>
                    </m:r>
                    <m:sSubSup>
                      <m:sSubSupPr>
                        <m:ctrlPr>
                          <a:rPr lang="en-US" altLang="zh-CN" b="0" i="1" smtClean="0">
                            <a:latin typeface="Cambria Math" panose="02040503050406030204" pitchFamily="18" charset="0"/>
                            <a:ea typeface="微软雅黑" panose="020B0503020204020204" pitchFamily="34" charset="-122"/>
                            <a:sym typeface="+mn-ea"/>
                          </a:rPr>
                        </m:ctrlPr>
                      </m:sSubSupPr>
                      <m:e>
                        <m:r>
                          <a:rPr lang="en-US" altLang="zh-CN" b="0" i="1" smtClean="0">
                            <a:latin typeface="Cambria Math" panose="02040503050406030204" pitchFamily="18" charset="0"/>
                            <a:ea typeface="微软雅黑" panose="020B0503020204020204" pitchFamily="34" charset="-122"/>
                            <a:sym typeface="+mn-ea"/>
                          </a:rPr>
                          <m:t>𝑚</m:t>
                        </m:r>
                      </m:e>
                      <m:sub>
                        <m:r>
                          <a:rPr lang="en-US" altLang="zh-CN" b="0" i="1" smtClean="0">
                            <a:latin typeface="Cambria Math" panose="02040503050406030204" pitchFamily="18" charset="0"/>
                            <a:ea typeface="微软雅黑" panose="020B0503020204020204" pitchFamily="34" charset="-122"/>
                            <a:sym typeface="+mn-ea"/>
                          </a:rPr>
                          <m:t>1</m:t>
                        </m:r>
                      </m:sub>
                      <m:sup>
                        <m:r>
                          <a:rPr lang="en-US" altLang="zh-CN" b="0" i="1" smtClean="0">
                            <a:latin typeface="Cambria Math" panose="02040503050406030204" pitchFamily="18" charset="0"/>
                            <a:ea typeface="微软雅黑" panose="020B0503020204020204" pitchFamily="34" charset="-122"/>
                            <a:sym typeface="+mn-ea"/>
                          </a:rPr>
                          <m:t>(</m:t>
                        </m:r>
                        <m:r>
                          <a:rPr lang="en-US" altLang="zh-CN" b="0" i="1" smtClean="0">
                            <a:latin typeface="Cambria Math" panose="02040503050406030204" pitchFamily="18" charset="0"/>
                            <a:ea typeface="微软雅黑" panose="020B0503020204020204" pitchFamily="34" charset="-122"/>
                            <a:sym typeface="+mn-ea"/>
                          </a:rPr>
                          <m:t>0</m:t>
                        </m:r>
                        <m:r>
                          <a:rPr lang="en-US" altLang="zh-CN" b="0" i="1" smtClean="0">
                            <a:latin typeface="Cambria Math" panose="02040503050406030204" pitchFamily="18" charset="0"/>
                            <a:ea typeface="微软雅黑" panose="020B0503020204020204" pitchFamily="34" charset="-122"/>
                            <a:sym typeface="+mn-ea"/>
                          </a:rPr>
                          <m:t>)</m:t>
                        </m:r>
                      </m:sup>
                    </m:sSubSup>
                    <m:r>
                      <a:rPr lang="en-US" altLang="zh-CN" b="0" i="1" smtClean="0">
                        <a:latin typeface="Cambria Math" panose="02040503050406030204" pitchFamily="18" charset="0"/>
                        <a:ea typeface="微软雅黑" panose="020B0503020204020204" pitchFamily="34" charset="-122"/>
                        <a:sym typeface="+mn-ea"/>
                      </a:rPr>
                      <m:t>,</m:t>
                    </m:r>
                    <m:sSubSup>
                      <m:sSubSupPr>
                        <m:ctrlPr>
                          <a:rPr lang="en-US" altLang="zh-CN" b="0" i="1" smtClean="0">
                            <a:latin typeface="Cambria Math" panose="02040503050406030204" pitchFamily="18" charset="0"/>
                            <a:ea typeface="微软雅黑" panose="020B0503020204020204" pitchFamily="34" charset="-122"/>
                            <a:sym typeface="+mn-ea"/>
                          </a:rPr>
                        </m:ctrlPr>
                      </m:sSubSupPr>
                      <m:e>
                        <m:r>
                          <a:rPr lang="en-US" altLang="zh-CN" b="0" i="1" smtClean="0">
                            <a:latin typeface="Cambria Math" panose="02040503050406030204" pitchFamily="18" charset="0"/>
                            <a:ea typeface="微软雅黑" panose="020B0503020204020204" pitchFamily="34" charset="-122"/>
                            <a:sym typeface="+mn-ea"/>
                          </a:rPr>
                          <m:t>𝑚</m:t>
                        </m:r>
                      </m:e>
                      <m:sub>
                        <m:r>
                          <a:rPr lang="en-US" altLang="zh-CN" b="0" i="1" smtClean="0">
                            <a:latin typeface="Cambria Math" panose="02040503050406030204" pitchFamily="18" charset="0"/>
                            <a:ea typeface="微软雅黑" panose="020B0503020204020204" pitchFamily="34" charset="-122"/>
                            <a:sym typeface="+mn-ea"/>
                          </a:rPr>
                          <m:t>2</m:t>
                        </m:r>
                      </m:sub>
                      <m:sup>
                        <m:r>
                          <a:rPr lang="en-US" altLang="zh-CN" b="0" i="1" smtClean="0">
                            <a:latin typeface="Cambria Math" panose="02040503050406030204" pitchFamily="18" charset="0"/>
                            <a:ea typeface="微软雅黑" panose="020B0503020204020204" pitchFamily="34" charset="-122"/>
                            <a:sym typeface="+mn-ea"/>
                          </a:rPr>
                          <m:t>(</m:t>
                        </m:r>
                        <m:r>
                          <a:rPr lang="en-US" altLang="zh-CN" b="0" i="1" smtClean="0">
                            <a:latin typeface="Cambria Math" panose="02040503050406030204" pitchFamily="18" charset="0"/>
                            <a:ea typeface="微软雅黑" panose="020B0503020204020204" pitchFamily="34" charset="-122"/>
                            <a:sym typeface="+mn-ea"/>
                          </a:rPr>
                          <m:t>0</m:t>
                        </m:r>
                        <m:r>
                          <a:rPr lang="en-US" altLang="zh-CN" b="0" i="1" smtClean="0">
                            <a:latin typeface="Cambria Math" panose="02040503050406030204" pitchFamily="18" charset="0"/>
                            <a:ea typeface="微软雅黑" panose="020B0503020204020204" pitchFamily="34" charset="-122"/>
                            <a:sym typeface="+mn-ea"/>
                          </a:rPr>
                          <m:t>)</m:t>
                        </m:r>
                      </m:sup>
                    </m:sSubSup>
                    <m:r>
                      <a:rPr lang="en-US" altLang="zh-CN" b="0" i="1" smtClean="0">
                        <a:latin typeface="Cambria Math" panose="02040503050406030204" pitchFamily="18" charset="0"/>
                        <a:ea typeface="微软雅黑" panose="020B0503020204020204" pitchFamily="34" charset="-122"/>
                        <a:sym typeface="+mn-ea"/>
                      </a:rPr>
                      <m:t>,…</m:t>
                    </m:r>
                    <m:sSubSup>
                      <m:sSubSupPr>
                        <m:ctrlPr>
                          <a:rPr lang="en-US" altLang="zh-CN" b="0" i="1" smtClean="0">
                            <a:latin typeface="Cambria Math" panose="02040503050406030204" pitchFamily="18" charset="0"/>
                            <a:ea typeface="微软雅黑" panose="020B0503020204020204" pitchFamily="34" charset="-122"/>
                            <a:sym typeface="+mn-ea"/>
                          </a:rPr>
                        </m:ctrlPr>
                      </m:sSubSupPr>
                      <m:e>
                        <m:r>
                          <a:rPr lang="en-US" altLang="zh-CN" b="0" i="1" smtClean="0">
                            <a:latin typeface="Cambria Math" panose="02040503050406030204" pitchFamily="18" charset="0"/>
                            <a:ea typeface="微软雅黑" panose="020B0503020204020204" pitchFamily="34" charset="-122"/>
                            <a:sym typeface="+mn-ea"/>
                          </a:rPr>
                          <m:t>𝑚</m:t>
                        </m:r>
                      </m:e>
                      <m:sub>
                        <m:r>
                          <a:rPr lang="en-US" altLang="zh-CN" b="0" i="1" smtClean="0">
                            <a:latin typeface="Cambria Math" panose="02040503050406030204" pitchFamily="18" charset="0"/>
                            <a:ea typeface="微软雅黑" panose="020B0503020204020204" pitchFamily="34" charset="-122"/>
                            <a:sym typeface="+mn-ea"/>
                          </a:rPr>
                          <m:t>𝑘</m:t>
                        </m:r>
                      </m:sub>
                      <m:sup>
                        <m:r>
                          <a:rPr lang="en-US" altLang="zh-CN" b="0" i="1" smtClean="0">
                            <a:latin typeface="Cambria Math" panose="02040503050406030204" pitchFamily="18" charset="0"/>
                            <a:ea typeface="微软雅黑" panose="020B0503020204020204" pitchFamily="34" charset="-122"/>
                            <a:sym typeface="+mn-ea"/>
                          </a:rPr>
                          <m:t>(</m:t>
                        </m:r>
                        <m:r>
                          <a:rPr lang="en-US" altLang="zh-CN" b="0" i="1" smtClean="0">
                            <a:latin typeface="Cambria Math" panose="02040503050406030204" pitchFamily="18" charset="0"/>
                            <a:ea typeface="微软雅黑" panose="020B0503020204020204" pitchFamily="34" charset="-122"/>
                            <a:sym typeface="+mn-ea"/>
                          </a:rPr>
                          <m:t>0</m:t>
                        </m:r>
                        <m:r>
                          <a:rPr lang="en-US" altLang="zh-CN" b="0" i="1" smtClean="0">
                            <a:latin typeface="Cambria Math" panose="02040503050406030204" pitchFamily="18" charset="0"/>
                            <a:ea typeface="微软雅黑" panose="020B0503020204020204" pitchFamily="34" charset="-122"/>
                            <a:sym typeface="+mn-ea"/>
                          </a:rPr>
                          <m:t>)</m:t>
                        </m:r>
                      </m:sup>
                    </m:sSubSup>
                    <m:r>
                      <a:rPr lang="en-US" altLang="zh-CN" b="0" i="1" smtClean="0">
                        <a:latin typeface="Cambria Math" panose="02040503050406030204" pitchFamily="18" charset="0"/>
                        <a:ea typeface="微软雅黑" panose="020B0503020204020204" pitchFamily="34" charset="-122"/>
                        <a:sym typeface="+mn-ea"/>
                      </a:rPr>
                      <m:t>)</m:t>
                    </m:r>
                  </m:oMath>
                </a14:m>
                <a:r>
                  <a:rPr lang="zh-CN" altLang="en-US" dirty="0">
                    <a:latin typeface="微软雅黑" panose="020B0503020204020204" pitchFamily="34" charset="-122"/>
                    <a:ea typeface="微软雅黑" panose="020B0503020204020204" pitchFamily="34" charset="-122"/>
                    <a:sym typeface="+mn-ea"/>
                  </a:rPr>
                  <a:t>。</a:t>
                </a:r>
                <a:endParaRPr lang="zh-CN" altLang="en-US" dirty="0"/>
              </a:p>
            </p:txBody>
          </p:sp>
        </mc:Choice>
        <mc:Fallback>
          <p:sp>
            <p:nvSpPr>
              <p:cNvPr id="17" name="矩形 16"/>
              <p:cNvSpPr>
                <a:spLocks noRot="1" noChangeAspect="1" noMove="1" noResize="1" noEditPoints="1" noAdjustHandles="1" noChangeArrowheads="1" noChangeShapeType="1" noTextEdit="1"/>
              </p:cNvSpPr>
              <p:nvPr/>
            </p:nvSpPr>
            <p:spPr>
              <a:xfrm>
                <a:off x="688571" y="1450747"/>
                <a:ext cx="10816128" cy="907415"/>
              </a:xfrm>
              <a:prstGeom prst="rect">
                <a:avLst/>
              </a:prstGeom>
              <a:blipFill rotWithShape="1">
                <a:blip r:embed="rId6"/>
                <a:stretch>
                  <a:fillRect l="-2" t="-45" r="4" b="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p:cNvSpPr/>
              <p:nvPr/>
            </p:nvSpPr>
            <p:spPr>
              <a:xfrm>
                <a:off x="653814" y="3708615"/>
                <a:ext cx="10816128" cy="1286510"/>
              </a:xfrm>
              <a:prstGeom prst="rect">
                <a:avLst/>
              </a:prstGeom>
            </p:spPr>
            <p:txBody>
              <a:bodyPr wrap="square">
                <a:spAutoFit/>
              </a:bodyPr>
              <a:lstStyle/>
              <a:p>
                <a:pPr indent="457200" algn="just" fontAlgn="auto">
                  <a:lnSpc>
                    <a:spcPct val="125000"/>
                  </a:lnSpc>
                  <a:defRPr/>
                </a:pPr>
                <a:r>
                  <a:rPr lang="en-US" altLang="zh-CN" dirty="0">
                    <a:solidFill>
                      <a:prstClr val="black"/>
                    </a:solidFill>
                    <a:latin typeface="微软雅黑" panose="020B0503020204020204" pitchFamily="34" charset="-122"/>
                    <a:ea typeface="微软雅黑" panose="020B0503020204020204" pitchFamily="34" charset="-122"/>
                  </a:rPr>
                  <a:t>3</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lang="zh-CN" altLang="en-US" dirty="0">
                    <a:solidFill>
                      <a:srgbClr val="C00000"/>
                    </a:solidFill>
                    <a:latin typeface="微软雅黑" panose="020B0503020204020204" pitchFamily="34" charset="-122"/>
                    <a:ea typeface="微软雅黑" panose="020B0503020204020204" pitchFamily="34" charset="-122"/>
                  </a:rPr>
                  <a:t>计算新的聚类中心点</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indent="457200" algn="just" fontAlgn="auto">
                  <a:lnSpc>
                    <a:spcPct val="125000"/>
                  </a:lnSpc>
                  <a:defRPr/>
                </a:pPr>
                <a:r>
                  <a:rPr lang="en-US" altLang="zh-CN" dirty="0">
                    <a:solidFill>
                      <a:prstClr val="black"/>
                    </a:solidFill>
                    <a:latin typeface="微软雅黑" panose="020B0503020204020204" pitchFamily="34" charset="-122"/>
                    <a:ea typeface="微软雅黑" panose="020B0503020204020204" pitchFamily="34" charset="-122"/>
                    <a:sym typeface="+mn-ea"/>
                  </a:rPr>
                  <a:t>	</a:t>
                </a:r>
                <a:r>
                  <a:rPr lang="zh-CN" altLang="en-US" dirty="0">
                    <a:solidFill>
                      <a:schemeClr val="tx1"/>
                    </a:solidFill>
                    <a:latin typeface="微软雅黑" panose="020B0503020204020204" pitchFamily="34" charset="-122"/>
                    <a:ea typeface="微软雅黑" panose="020B0503020204020204" pitchFamily="34" charset="-122"/>
                    <a:sym typeface="+mn-ea"/>
                  </a:rPr>
                  <a:t>对于聚类结果</a:t>
                </a:r>
                <a14:m>
                  <m:oMath xmlns:m="http://schemas.openxmlformats.org/officeDocument/2006/math">
                    <m:sSup>
                      <m:sSupPr>
                        <m:ctrlPr>
                          <a:rPr lang="en-US" altLang="zh-CN" b="0" i="1" smtClean="0">
                            <a:solidFill>
                              <a:schemeClr val="tx1"/>
                            </a:solidFill>
                            <a:latin typeface="Cambria Math" panose="02040503050406030204" pitchFamily="18" charset="0"/>
                            <a:ea typeface="微软雅黑" panose="020B0503020204020204" pitchFamily="34" charset="-122"/>
                            <a:sym typeface="+mn-ea"/>
                          </a:rPr>
                        </m:ctrlPr>
                      </m:sSupPr>
                      <m:e>
                        <m:r>
                          <a:rPr lang="en-US" altLang="zh-CN" b="0" i="1" smtClean="0">
                            <a:solidFill>
                              <a:schemeClr val="tx1"/>
                            </a:solidFill>
                            <a:latin typeface="Cambria Math" panose="02040503050406030204" pitchFamily="18" charset="0"/>
                            <a:ea typeface="微软雅黑" panose="020B0503020204020204" pitchFamily="34" charset="-122"/>
                            <a:sym typeface="+mn-ea"/>
                          </a:rPr>
                          <m:t>𝐶</m:t>
                        </m:r>
                      </m:e>
                      <m:sup>
                        <m:r>
                          <a:rPr lang="en-US" altLang="zh-CN" b="0" i="1" smtClean="0">
                            <a:solidFill>
                              <a:schemeClr val="tx1"/>
                            </a:solidFill>
                            <a:latin typeface="Cambria Math" panose="02040503050406030204" pitchFamily="18" charset="0"/>
                            <a:ea typeface="微软雅黑" panose="020B0503020204020204" pitchFamily="34" charset="-122"/>
                            <a:sym typeface="+mn-ea"/>
                          </a:rPr>
                          <m:t>(</m:t>
                        </m:r>
                        <m:r>
                          <a:rPr lang="en-US" altLang="zh-CN" b="0" i="1" smtClean="0">
                            <a:solidFill>
                              <a:schemeClr val="tx1"/>
                            </a:solidFill>
                            <a:latin typeface="Cambria Math" panose="02040503050406030204" pitchFamily="18" charset="0"/>
                            <a:ea typeface="微软雅黑" panose="020B0503020204020204" pitchFamily="34" charset="-122"/>
                            <a:sym typeface="+mn-ea"/>
                          </a:rPr>
                          <m:t>𝑡</m:t>
                        </m:r>
                        <m:r>
                          <a:rPr lang="en-US" altLang="zh-CN" b="0" i="1" smtClean="0">
                            <a:solidFill>
                              <a:schemeClr val="tx1"/>
                            </a:solidFill>
                            <a:latin typeface="Cambria Math" panose="02040503050406030204" pitchFamily="18" charset="0"/>
                            <a:ea typeface="微软雅黑" panose="020B0503020204020204" pitchFamily="34" charset="-122"/>
                            <a:sym typeface="+mn-ea"/>
                          </a:rPr>
                          <m:t>)</m:t>
                        </m:r>
                      </m:sup>
                    </m:sSup>
                  </m:oMath>
                </a14:m>
                <a:r>
                  <a:rPr lang="zh-CN" altLang="en-US" dirty="0">
                    <a:solidFill>
                      <a:schemeClr val="tx1"/>
                    </a:solidFill>
                    <a:latin typeface="微软雅黑" panose="020B0503020204020204" pitchFamily="34" charset="-122"/>
                    <a:ea typeface="微软雅黑" panose="020B0503020204020204" pitchFamily="34" charset="-122"/>
                    <a:sym typeface="+mn-ea"/>
                  </a:rPr>
                  <a:t>，计算当前各个类中的样本的均值，并将其作为新的聚类中心点</a:t>
                </a:r>
                <a:endParaRPr lang="en-US" altLang="zh-CN" dirty="0">
                  <a:solidFill>
                    <a:schemeClr val="tx1"/>
                  </a:solidFill>
                  <a:latin typeface="微软雅黑" panose="020B0503020204020204" pitchFamily="34" charset="-122"/>
                  <a:ea typeface="微软雅黑" panose="020B0503020204020204" pitchFamily="34" charset="-122"/>
                  <a:sym typeface="+mn-ea"/>
                </a:endParaRPr>
              </a:p>
              <a:p>
                <a:pPr indent="457200" algn="just" fontAlgn="auto">
                  <a:lnSpc>
                    <a:spcPct val="125000"/>
                  </a:lnSpc>
                  <a:defRPr/>
                </a:pPr>
                <a:r>
                  <a:rPr lang="en-US" altLang="zh-CN" b="0" dirty="0">
                    <a:latin typeface="微软雅黑" panose="020B0503020204020204" pitchFamily="34" charset="-122"/>
                    <a:ea typeface="微软雅黑" panose="020B0503020204020204" pitchFamily="34" charset="-122"/>
                    <a:sym typeface="+mn-ea"/>
                  </a:rPr>
                  <a:t>	</a:t>
                </a:r>
                <a14:m>
                  <m:oMath xmlns:m="http://schemas.openxmlformats.org/officeDocument/2006/math">
                    <m:sSup>
                      <m:sSupPr>
                        <m:ctrlPr>
                          <a:rPr lang="en-US" altLang="zh-CN" b="0" i="1" smtClean="0">
                            <a:solidFill>
                              <a:schemeClr val="tx1"/>
                            </a:solidFill>
                            <a:latin typeface="Cambria Math" panose="02040503050406030204" pitchFamily="18" charset="0"/>
                            <a:ea typeface="微软雅黑" panose="020B0503020204020204" pitchFamily="34" charset="-122"/>
                            <a:sym typeface="+mn-ea"/>
                          </a:rPr>
                        </m:ctrlPr>
                      </m:sSupPr>
                      <m:e>
                        <m:r>
                          <a:rPr lang="en-US" altLang="zh-CN" b="0" i="1" smtClean="0">
                            <a:solidFill>
                              <a:schemeClr val="tx1"/>
                            </a:solidFill>
                            <a:latin typeface="Cambria Math" panose="02040503050406030204" pitchFamily="18" charset="0"/>
                            <a:ea typeface="微软雅黑" panose="020B0503020204020204" pitchFamily="34" charset="-122"/>
                            <a:sym typeface="+mn-ea"/>
                          </a:rPr>
                          <m:t>𝑚</m:t>
                        </m:r>
                      </m:e>
                      <m:sup>
                        <m:r>
                          <a:rPr lang="en-US" altLang="zh-CN" b="0" i="1" smtClean="0">
                            <a:solidFill>
                              <a:schemeClr val="tx1"/>
                            </a:solidFill>
                            <a:latin typeface="Cambria Math" panose="02040503050406030204" pitchFamily="18" charset="0"/>
                            <a:ea typeface="微软雅黑" panose="020B0503020204020204" pitchFamily="34" charset="-122"/>
                            <a:sym typeface="+mn-ea"/>
                          </a:rPr>
                          <m:t>(</m:t>
                        </m:r>
                        <m:r>
                          <a:rPr lang="en-US" altLang="zh-CN" b="0" i="1" smtClean="0">
                            <a:solidFill>
                              <a:schemeClr val="tx1"/>
                            </a:solidFill>
                            <a:latin typeface="Cambria Math" panose="02040503050406030204" pitchFamily="18" charset="0"/>
                            <a:ea typeface="微软雅黑" panose="020B0503020204020204" pitchFamily="34" charset="-122"/>
                            <a:sym typeface="+mn-ea"/>
                          </a:rPr>
                          <m:t>𝑡</m:t>
                        </m:r>
                        <m:r>
                          <a:rPr lang="en-US" altLang="zh-CN" b="0" i="1" smtClean="0">
                            <a:solidFill>
                              <a:schemeClr val="tx1"/>
                            </a:solidFill>
                            <a:latin typeface="Cambria Math" panose="02040503050406030204" pitchFamily="18" charset="0"/>
                            <a:ea typeface="微软雅黑" panose="020B0503020204020204" pitchFamily="34" charset="-122"/>
                            <a:sym typeface="+mn-ea"/>
                          </a:rPr>
                          <m:t>+</m:t>
                        </m:r>
                        <m:r>
                          <a:rPr lang="en-US" altLang="zh-CN" b="0" i="1" smtClean="0">
                            <a:solidFill>
                              <a:schemeClr val="tx1"/>
                            </a:solidFill>
                            <a:latin typeface="Cambria Math" panose="02040503050406030204" pitchFamily="18" charset="0"/>
                            <a:ea typeface="微软雅黑" panose="020B0503020204020204" pitchFamily="34" charset="-122"/>
                            <a:sym typeface="+mn-ea"/>
                          </a:rPr>
                          <m:t>1</m:t>
                        </m:r>
                        <m:r>
                          <a:rPr lang="en-US" altLang="zh-CN" b="0" i="1" smtClean="0">
                            <a:solidFill>
                              <a:schemeClr val="tx1"/>
                            </a:solidFill>
                            <a:latin typeface="Cambria Math" panose="02040503050406030204" pitchFamily="18" charset="0"/>
                            <a:ea typeface="微软雅黑" panose="020B0503020204020204" pitchFamily="34" charset="-122"/>
                            <a:sym typeface="+mn-ea"/>
                          </a:rPr>
                          <m:t>)</m:t>
                        </m:r>
                      </m:sup>
                    </m:sSup>
                    <m:r>
                      <a:rPr lang="en-US" altLang="zh-CN" b="0" i="1" smtClean="0">
                        <a:solidFill>
                          <a:schemeClr val="tx1"/>
                        </a:solidFill>
                        <a:latin typeface="Cambria Math" panose="02040503050406030204" pitchFamily="18" charset="0"/>
                        <a:ea typeface="微软雅黑" panose="020B0503020204020204" pitchFamily="34" charset="-122"/>
                        <a:sym typeface="+mn-ea"/>
                      </a:rPr>
                      <m:t>=(</m:t>
                    </m:r>
                    <m:sSubSup>
                      <m:sSubSupPr>
                        <m:ctrlPr>
                          <a:rPr lang="en-US" altLang="zh-CN" b="0" i="1" smtClean="0">
                            <a:solidFill>
                              <a:schemeClr val="tx1"/>
                            </a:solidFill>
                            <a:latin typeface="Cambria Math" panose="02040503050406030204" pitchFamily="18" charset="0"/>
                            <a:ea typeface="微软雅黑" panose="020B0503020204020204" pitchFamily="34" charset="-122"/>
                            <a:sym typeface="+mn-ea"/>
                          </a:rPr>
                        </m:ctrlPr>
                      </m:sSubSupPr>
                      <m:e>
                        <m:r>
                          <a:rPr lang="en-US" altLang="zh-CN" b="0" i="1" smtClean="0">
                            <a:solidFill>
                              <a:schemeClr val="tx1"/>
                            </a:solidFill>
                            <a:latin typeface="Cambria Math" panose="02040503050406030204" pitchFamily="18" charset="0"/>
                            <a:ea typeface="微软雅黑" panose="020B0503020204020204" pitchFamily="34" charset="-122"/>
                            <a:sym typeface="+mn-ea"/>
                          </a:rPr>
                          <m:t>𝑚</m:t>
                        </m:r>
                      </m:e>
                      <m:sub>
                        <m:r>
                          <a:rPr lang="en-US" altLang="zh-CN" b="0" i="1" smtClean="0">
                            <a:solidFill>
                              <a:schemeClr val="tx1"/>
                            </a:solidFill>
                            <a:latin typeface="Cambria Math" panose="02040503050406030204" pitchFamily="18" charset="0"/>
                            <a:ea typeface="微软雅黑" panose="020B0503020204020204" pitchFamily="34" charset="-122"/>
                            <a:sym typeface="+mn-ea"/>
                          </a:rPr>
                          <m:t>1</m:t>
                        </m:r>
                      </m:sub>
                      <m:sup>
                        <m:r>
                          <a:rPr lang="en-US" altLang="zh-CN" b="0" i="1" smtClean="0">
                            <a:solidFill>
                              <a:schemeClr val="tx1"/>
                            </a:solidFill>
                            <a:latin typeface="Cambria Math" panose="02040503050406030204" pitchFamily="18" charset="0"/>
                            <a:ea typeface="微软雅黑" panose="020B0503020204020204" pitchFamily="34" charset="-122"/>
                            <a:sym typeface="+mn-ea"/>
                          </a:rPr>
                          <m:t>(</m:t>
                        </m:r>
                        <m:r>
                          <a:rPr lang="en-US" altLang="zh-CN" b="0" i="1" smtClean="0">
                            <a:solidFill>
                              <a:schemeClr val="tx1"/>
                            </a:solidFill>
                            <a:latin typeface="Cambria Math" panose="02040503050406030204" pitchFamily="18" charset="0"/>
                            <a:ea typeface="微软雅黑" panose="020B0503020204020204" pitchFamily="34" charset="-122"/>
                            <a:sym typeface="+mn-ea"/>
                          </a:rPr>
                          <m:t>𝑡</m:t>
                        </m:r>
                        <m:r>
                          <a:rPr lang="en-US" altLang="zh-CN" b="0" i="1" smtClean="0">
                            <a:solidFill>
                              <a:schemeClr val="tx1"/>
                            </a:solidFill>
                            <a:latin typeface="Cambria Math" panose="02040503050406030204" pitchFamily="18" charset="0"/>
                            <a:ea typeface="微软雅黑" panose="020B0503020204020204" pitchFamily="34" charset="-122"/>
                            <a:sym typeface="+mn-ea"/>
                          </a:rPr>
                          <m:t>+</m:t>
                        </m:r>
                        <m:r>
                          <a:rPr lang="en-US" altLang="zh-CN" b="0" i="1" smtClean="0">
                            <a:solidFill>
                              <a:schemeClr val="tx1"/>
                            </a:solidFill>
                            <a:latin typeface="Cambria Math" panose="02040503050406030204" pitchFamily="18" charset="0"/>
                            <a:ea typeface="微软雅黑" panose="020B0503020204020204" pitchFamily="34" charset="-122"/>
                            <a:sym typeface="+mn-ea"/>
                          </a:rPr>
                          <m:t>1</m:t>
                        </m:r>
                        <m:r>
                          <a:rPr lang="en-US" altLang="zh-CN" b="0" i="1" smtClean="0">
                            <a:solidFill>
                              <a:schemeClr val="tx1"/>
                            </a:solidFill>
                            <a:latin typeface="Cambria Math" panose="02040503050406030204" pitchFamily="18" charset="0"/>
                            <a:ea typeface="微软雅黑" panose="020B0503020204020204" pitchFamily="34" charset="-122"/>
                            <a:sym typeface="+mn-ea"/>
                          </a:rPr>
                          <m:t>)</m:t>
                        </m:r>
                      </m:sup>
                    </m:sSubSup>
                    <m:r>
                      <a:rPr lang="en-US" altLang="zh-CN" b="0" i="1" smtClean="0">
                        <a:solidFill>
                          <a:schemeClr val="tx1"/>
                        </a:solidFill>
                        <a:latin typeface="Cambria Math" panose="02040503050406030204" pitchFamily="18" charset="0"/>
                        <a:ea typeface="微软雅黑" panose="020B0503020204020204" pitchFamily="34" charset="-122"/>
                        <a:sym typeface="+mn-ea"/>
                      </a:rPr>
                      <m:t>,</m:t>
                    </m:r>
                    <m:sSubSup>
                      <m:sSubSupPr>
                        <m:ctrlPr>
                          <a:rPr lang="en-US" altLang="zh-CN" b="0" i="1" smtClean="0">
                            <a:solidFill>
                              <a:schemeClr val="tx1"/>
                            </a:solidFill>
                            <a:latin typeface="Cambria Math" panose="02040503050406030204" pitchFamily="18" charset="0"/>
                            <a:ea typeface="微软雅黑" panose="020B0503020204020204" pitchFamily="34" charset="-122"/>
                            <a:sym typeface="+mn-ea"/>
                          </a:rPr>
                        </m:ctrlPr>
                      </m:sSubSupPr>
                      <m:e>
                        <m:r>
                          <a:rPr lang="en-US" altLang="zh-CN" b="0" i="1" smtClean="0">
                            <a:solidFill>
                              <a:schemeClr val="tx1"/>
                            </a:solidFill>
                            <a:latin typeface="Cambria Math" panose="02040503050406030204" pitchFamily="18" charset="0"/>
                            <a:ea typeface="微软雅黑" panose="020B0503020204020204" pitchFamily="34" charset="-122"/>
                            <a:sym typeface="+mn-ea"/>
                          </a:rPr>
                          <m:t>𝑚</m:t>
                        </m:r>
                      </m:e>
                      <m:sub>
                        <m:r>
                          <a:rPr lang="en-US" altLang="zh-CN" b="0" i="1" smtClean="0">
                            <a:solidFill>
                              <a:schemeClr val="tx1"/>
                            </a:solidFill>
                            <a:latin typeface="Cambria Math" panose="02040503050406030204" pitchFamily="18" charset="0"/>
                            <a:ea typeface="微软雅黑" panose="020B0503020204020204" pitchFamily="34" charset="-122"/>
                            <a:sym typeface="+mn-ea"/>
                          </a:rPr>
                          <m:t>2</m:t>
                        </m:r>
                      </m:sub>
                      <m:sup>
                        <m:r>
                          <a:rPr lang="en-US" altLang="zh-CN" b="0" i="1" smtClean="0">
                            <a:solidFill>
                              <a:schemeClr val="tx1"/>
                            </a:solidFill>
                            <a:latin typeface="Cambria Math" panose="02040503050406030204" pitchFamily="18" charset="0"/>
                            <a:ea typeface="微软雅黑" panose="020B0503020204020204" pitchFamily="34" charset="-122"/>
                            <a:sym typeface="+mn-ea"/>
                          </a:rPr>
                          <m:t>(</m:t>
                        </m:r>
                        <m:r>
                          <a:rPr lang="en-US" altLang="zh-CN" b="0" i="1" smtClean="0">
                            <a:solidFill>
                              <a:schemeClr val="tx1"/>
                            </a:solidFill>
                            <a:latin typeface="Cambria Math" panose="02040503050406030204" pitchFamily="18" charset="0"/>
                            <a:ea typeface="微软雅黑" panose="020B0503020204020204" pitchFamily="34" charset="-122"/>
                            <a:sym typeface="+mn-ea"/>
                          </a:rPr>
                          <m:t>𝑡</m:t>
                        </m:r>
                        <m:r>
                          <a:rPr lang="en-US" altLang="zh-CN" b="0" i="1" smtClean="0">
                            <a:solidFill>
                              <a:schemeClr val="tx1"/>
                            </a:solidFill>
                            <a:latin typeface="Cambria Math" panose="02040503050406030204" pitchFamily="18" charset="0"/>
                            <a:ea typeface="微软雅黑" panose="020B0503020204020204" pitchFamily="34" charset="-122"/>
                            <a:sym typeface="+mn-ea"/>
                          </a:rPr>
                          <m:t>+</m:t>
                        </m:r>
                        <m:r>
                          <a:rPr lang="en-US" altLang="zh-CN" b="0" i="1" smtClean="0">
                            <a:solidFill>
                              <a:schemeClr val="tx1"/>
                            </a:solidFill>
                            <a:latin typeface="Cambria Math" panose="02040503050406030204" pitchFamily="18" charset="0"/>
                            <a:ea typeface="微软雅黑" panose="020B0503020204020204" pitchFamily="34" charset="-122"/>
                            <a:sym typeface="+mn-ea"/>
                          </a:rPr>
                          <m:t>1</m:t>
                        </m:r>
                        <m:r>
                          <a:rPr lang="en-US" altLang="zh-CN" b="0" i="1" smtClean="0">
                            <a:solidFill>
                              <a:schemeClr val="tx1"/>
                            </a:solidFill>
                            <a:latin typeface="Cambria Math" panose="02040503050406030204" pitchFamily="18" charset="0"/>
                            <a:ea typeface="微软雅黑" panose="020B0503020204020204" pitchFamily="34" charset="-122"/>
                            <a:sym typeface="+mn-ea"/>
                          </a:rPr>
                          <m:t>)</m:t>
                        </m:r>
                      </m:sup>
                    </m:sSubSup>
                    <m:r>
                      <a:rPr lang="en-US" altLang="zh-CN" b="0" i="1" smtClean="0">
                        <a:solidFill>
                          <a:schemeClr val="tx1"/>
                        </a:solidFill>
                        <a:latin typeface="Cambria Math" panose="02040503050406030204" pitchFamily="18" charset="0"/>
                        <a:ea typeface="微软雅黑" panose="020B0503020204020204" pitchFamily="34" charset="-122"/>
                        <a:sym typeface="+mn-ea"/>
                      </a:rPr>
                      <m:t>,…,</m:t>
                    </m:r>
                    <m:sSubSup>
                      <m:sSubSupPr>
                        <m:ctrlPr>
                          <a:rPr lang="en-US" altLang="zh-CN" b="0" i="1" smtClean="0">
                            <a:solidFill>
                              <a:schemeClr val="tx1"/>
                            </a:solidFill>
                            <a:latin typeface="Cambria Math" panose="02040503050406030204" pitchFamily="18" charset="0"/>
                            <a:ea typeface="微软雅黑" panose="020B0503020204020204" pitchFamily="34" charset="-122"/>
                            <a:sym typeface="+mn-ea"/>
                          </a:rPr>
                        </m:ctrlPr>
                      </m:sSubSupPr>
                      <m:e>
                        <m:r>
                          <a:rPr lang="en-US" altLang="zh-CN" b="0" i="1" smtClean="0">
                            <a:solidFill>
                              <a:schemeClr val="tx1"/>
                            </a:solidFill>
                            <a:latin typeface="Cambria Math" panose="02040503050406030204" pitchFamily="18" charset="0"/>
                            <a:ea typeface="微软雅黑" panose="020B0503020204020204" pitchFamily="34" charset="-122"/>
                            <a:sym typeface="+mn-ea"/>
                          </a:rPr>
                          <m:t>𝑚</m:t>
                        </m:r>
                      </m:e>
                      <m:sub>
                        <m:r>
                          <a:rPr lang="en-US" altLang="zh-CN" b="0" i="1" smtClean="0">
                            <a:solidFill>
                              <a:schemeClr val="tx1"/>
                            </a:solidFill>
                            <a:latin typeface="Cambria Math" panose="02040503050406030204" pitchFamily="18" charset="0"/>
                            <a:ea typeface="微软雅黑" panose="020B0503020204020204" pitchFamily="34" charset="-122"/>
                            <a:sym typeface="+mn-ea"/>
                          </a:rPr>
                          <m:t>𝑘</m:t>
                        </m:r>
                      </m:sub>
                      <m:sup>
                        <m:r>
                          <a:rPr lang="en-US" altLang="zh-CN" b="0" i="1" smtClean="0">
                            <a:solidFill>
                              <a:schemeClr val="tx1"/>
                            </a:solidFill>
                            <a:latin typeface="Cambria Math" panose="02040503050406030204" pitchFamily="18" charset="0"/>
                            <a:ea typeface="微软雅黑" panose="020B0503020204020204" pitchFamily="34" charset="-122"/>
                            <a:sym typeface="+mn-ea"/>
                          </a:rPr>
                          <m:t>(</m:t>
                        </m:r>
                        <m:r>
                          <a:rPr lang="en-US" altLang="zh-CN" b="0" i="1" smtClean="0">
                            <a:solidFill>
                              <a:schemeClr val="tx1"/>
                            </a:solidFill>
                            <a:latin typeface="Cambria Math" panose="02040503050406030204" pitchFamily="18" charset="0"/>
                            <a:ea typeface="微软雅黑" panose="020B0503020204020204" pitchFamily="34" charset="-122"/>
                            <a:sym typeface="+mn-ea"/>
                          </a:rPr>
                          <m:t>𝑡</m:t>
                        </m:r>
                        <m:r>
                          <a:rPr lang="en-US" altLang="zh-CN" b="0" i="1" smtClean="0">
                            <a:solidFill>
                              <a:schemeClr val="tx1"/>
                            </a:solidFill>
                            <a:latin typeface="Cambria Math" panose="02040503050406030204" pitchFamily="18" charset="0"/>
                            <a:ea typeface="微软雅黑" panose="020B0503020204020204" pitchFamily="34" charset="-122"/>
                            <a:sym typeface="+mn-ea"/>
                          </a:rPr>
                          <m:t>+</m:t>
                        </m:r>
                        <m:r>
                          <a:rPr lang="en-US" altLang="zh-CN" b="0" i="1" smtClean="0">
                            <a:solidFill>
                              <a:schemeClr val="tx1"/>
                            </a:solidFill>
                            <a:latin typeface="Cambria Math" panose="02040503050406030204" pitchFamily="18" charset="0"/>
                            <a:ea typeface="微软雅黑" panose="020B0503020204020204" pitchFamily="34" charset="-122"/>
                            <a:sym typeface="+mn-ea"/>
                          </a:rPr>
                          <m:t>1</m:t>
                        </m:r>
                        <m:r>
                          <a:rPr lang="en-US" altLang="zh-CN" b="0" i="1" smtClean="0">
                            <a:solidFill>
                              <a:schemeClr val="tx1"/>
                            </a:solidFill>
                            <a:latin typeface="Cambria Math" panose="02040503050406030204" pitchFamily="18" charset="0"/>
                            <a:ea typeface="微软雅黑" panose="020B0503020204020204" pitchFamily="34" charset="-122"/>
                            <a:sym typeface="+mn-ea"/>
                          </a:rPr>
                          <m:t>)</m:t>
                        </m:r>
                      </m:sup>
                    </m:sSubSup>
                    <m:r>
                      <a:rPr lang="en-US" altLang="zh-CN" b="0" i="1" smtClean="0">
                        <a:solidFill>
                          <a:schemeClr val="tx1"/>
                        </a:solidFill>
                        <a:latin typeface="Cambria Math" panose="02040503050406030204" pitchFamily="18" charset="0"/>
                        <a:ea typeface="微软雅黑" panose="020B0503020204020204" pitchFamily="34" charset="-122"/>
                        <a:sym typeface="+mn-ea"/>
                      </a:rPr>
                      <m:t>)</m:t>
                    </m:r>
                  </m:oMath>
                </a14:m>
                <a:r>
                  <a:rPr lang="zh-CN" altLang="en-US" dirty="0">
                    <a:solidFill>
                      <a:schemeClr val="tx1"/>
                    </a:solidFill>
                    <a:latin typeface="微软雅黑" panose="020B0503020204020204" pitchFamily="34" charset="-122"/>
                    <a:ea typeface="微软雅黑" panose="020B0503020204020204" pitchFamily="34" charset="-122"/>
                    <a:sym typeface="+mn-ea"/>
                  </a:rPr>
                  <a:t>。</a:t>
                </a:r>
                <a:endParaRPr lang="zh-CN" altLang="en-US" dirty="0">
                  <a:solidFill>
                    <a:schemeClr val="tx1"/>
                  </a:solidFill>
                  <a:latin typeface="微软雅黑" panose="020B0503020204020204" pitchFamily="34" charset="-122"/>
                  <a:ea typeface="微软雅黑" panose="020B0503020204020204" pitchFamily="34" charset="-122"/>
                  <a:sym typeface="+mn-ea"/>
                </a:endParaRPr>
              </a:p>
            </p:txBody>
          </p:sp>
        </mc:Choice>
        <mc:Fallback>
          <p:sp>
            <p:nvSpPr>
              <p:cNvPr id="18" name="矩形 17"/>
              <p:cNvSpPr>
                <a:spLocks noRot="1" noChangeAspect="1" noMove="1" noResize="1" noEditPoints="1" noAdjustHandles="1" noChangeArrowheads="1" noChangeShapeType="1" noTextEdit="1"/>
              </p:cNvSpPr>
              <p:nvPr/>
            </p:nvSpPr>
            <p:spPr>
              <a:xfrm>
                <a:off x="653814" y="3708615"/>
                <a:ext cx="10816128" cy="1286510"/>
              </a:xfrm>
              <a:prstGeom prst="rect">
                <a:avLst/>
              </a:prstGeom>
              <a:blipFill rotWithShape="1">
                <a:blip r:embed="rId7"/>
                <a:stretch>
                  <a:fillRect l="-4" t="-17" r="5" b="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矩形 23"/>
              <p:cNvSpPr/>
              <p:nvPr/>
            </p:nvSpPr>
            <p:spPr>
              <a:xfrm>
                <a:off x="687936" y="2424924"/>
                <a:ext cx="10816128" cy="1162685"/>
              </a:xfrm>
              <a:prstGeom prst="rect">
                <a:avLst/>
              </a:prstGeom>
            </p:spPr>
            <p:txBody>
              <a:bodyPr wrap="square">
                <a:spAutoFit/>
              </a:bodyPr>
              <a:lstStyle/>
              <a:p>
                <a:pPr indent="457200" algn="just" fontAlgn="auto">
                  <a:lnSpc>
                    <a:spcPct val="125000"/>
                  </a:lnSpc>
                  <a:defRPr/>
                </a:pPr>
                <a:r>
                  <a:rPr lang="en-US" altLang="zh-CN" noProof="0" dirty="0">
                    <a:solidFill>
                      <a:prstClr val="black"/>
                    </a:solidFill>
                    <a:latin typeface="微软雅黑" panose="020B0503020204020204" pitchFamily="34" charset="-122"/>
                    <a:ea typeface="微软雅黑" panose="020B0503020204020204" pitchFamily="34" charset="-122"/>
                  </a:rPr>
                  <a:t>2</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lang="zh-CN" altLang="en-US" dirty="0">
                    <a:solidFill>
                      <a:srgbClr val="C00000"/>
                    </a:solidFill>
                    <a:latin typeface="微软雅黑" panose="020B0503020204020204" pitchFamily="34" charset="-122"/>
                    <a:ea typeface="微软雅黑" panose="020B0503020204020204" pitchFamily="34" charset="-122"/>
                  </a:rPr>
                  <a:t>对样本进行聚类</a:t>
                </a:r>
                <a:r>
                  <a:rPr lang="zh-CN" altLang="en-US" dirty="0">
                    <a:solidFill>
                      <a:prstClr val="black"/>
                    </a:solidFill>
                    <a:latin typeface="微软雅黑" panose="020B0503020204020204" pitchFamily="34" charset="-122"/>
                    <a:ea typeface="微软雅黑" panose="020B0503020204020204" pitchFamily="34" charset="-122"/>
                  </a:rPr>
                  <a:t>。</a:t>
                </a:r>
                <a:endParaRPr lang="en-US" altLang="zh-CN" dirty="0">
                  <a:solidFill>
                    <a:prstClr val="black"/>
                  </a:solidFill>
                  <a:latin typeface="微软雅黑" panose="020B0503020204020204" pitchFamily="34" charset="-122"/>
                  <a:ea typeface="微软雅黑" panose="020B0503020204020204" pitchFamily="34" charset="-122"/>
                </a:endParaRPr>
              </a:p>
              <a:p>
                <a:pPr indent="457200" algn="just" fontAlgn="auto">
                  <a:lnSpc>
                    <a:spcPct val="125000"/>
                  </a:lnSpc>
                  <a:defRPr/>
                </a:pPr>
                <a:r>
                  <a:rPr lang="en-US" altLang="zh-CN" dirty="0">
                    <a:solidFill>
                      <a:prstClr val="black"/>
                    </a:solidFill>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分别计算每个样本</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sym typeface="+mn-ea"/>
                          </a:rPr>
                        </m:ctrlPr>
                      </m:sSubPr>
                      <m:e>
                        <m:r>
                          <a:rPr lang="en-US" altLang="zh-CN" i="1">
                            <a:latin typeface="Cambria Math" panose="02040503050406030204" pitchFamily="18" charset="0"/>
                            <a:ea typeface="微软雅黑" panose="020B0503020204020204" pitchFamily="34" charset="-122"/>
                            <a:sym typeface="+mn-ea"/>
                          </a:rPr>
                          <m:t>𝑥</m:t>
                        </m:r>
                      </m:e>
                      <m:sub>
                        <m:r>
                          <a:rPr lang="en-US" altLang="zh-CN" i="1">
                            <a:latin typeface="Cambria Math" panose="02040503050406030204" pitchFamily="18" charset="0"/>
                            <a:ea typeface="微软雅黑" panose="020B0503020204020204" pitchFamily="34" charset="-122"/>
                            <a:sym typeface="+mn-ea"/>
                          </a:rPr>
                          <m:t>𝑖</m:t>
                        </m:r>
                      </m:sub>
                    </m:sSub>
                  </m:oMath>
                </a14:m>
                <a:r>
                  <a:rPr lang="zh-CN" altLang="en-US" dirty="0">
                    <a:latin typeface="微软雅黑" panose="020B0503020204020204" pitchFamily="34" charset="-122"/>
                    <a:ea typeface="微软雅黑" panose="020B0503020204020204" pitchFamily="34" charset="-122"/>
                    <a:sym typeface="+mn-ea"/>
                  </a:rPr>
                  <a:t>到</a:t>
                </a:r>
                <a14:m>
                  <m:oMath xmlns:m="http://schemas.openxmlformats.org/officeDocument/2006/math">
                    <m:r>
                      <a:rPr lang="en-US" altLang="zh-CN" i="1">
                        <a:latin typeface="Cambria Math" panose="02040503050406030204" pitchFamily="18" charset="0"/>
                        <a:ea typeface="微软雅黑" panose="020B0503020204020204" pitchFamily="34" charset="-122"/>
                        <a:sym typeface="+mn-ea"/>
                      </a:rPr>
                      <m:t>𝑘</m:t>
                    </m:r>
                  </m:oMath>
                </a14:m>
                <a:r>
                  <a:rPr lang="zh-CN" altLang="en-US" dirty="0">
                    <a:latin typeface="微软雅黑" panose="020B0503020204020204" pitchFamily="34" charset="-122"/>
                    <a:ea typeface="微软雅黑" panose="020B0503020204020204" pitchFamily="34" charset="-122"/>
                    <a:sym typeface="+mn-ea"/>
                  </a:rPr>
                  <a:t>个类中心的距离</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sym typeface="+mn-ea"/>
                          </a:rPr>
                        </m:ctrlPr>
                      </m:sSubPr>
                      <m:e>
                        <m:r>
                          <a:rPr lang="en-US" altLang="zh-CN" i="1">
                            <a:latin typeface="Cambria Math" panose="02040503050406030204" pitchFamily="18" charset="0"/>
                            <a:ea typeface="微软雅黑" panose="020B0503020204020204" pitchFamily="34" charset="-122"/>
                            <a:sym typeface="+mn-ea"/>
                          </a:rPr>
                          <m:t>𝑑</m:t>
                        </m:r>
                      </m:e>
                      <m:sub>
                        <m:r>
                          <a:rPr lang="en-US" altLang="zh-CN" i="1">
                            <a:latin typeface="Cambria Math" panose="02040503050406030204" pitchFamily="18" charset="0"/>
                            <a:ea typeface="微软雅黑" panose="020B0503020204020204" pitchFamily="34" charset="-122"/>
                            <a:sym typeface="+mn-ea"/>
                          </a:rPr>
                          <m:t>𝑖</m:t>
                        </m:r>
                        <m:r>
                          <a:rPr lang="en-US" altLang="zh-CN" i="1">
                            <a:latin typeface="Cambria Math" panose="02040503050406030204" pitchFamily="18" charset="0"/>
                            <a:ea typeface="微软雅黑" panose="020B0503020204020204" pitchFamily="34" charset="-122"/>
                            <a:sym typeface="+mn-ea"/>
                          </a:rPr>
                          <m:t>1</m:t>
                        </m:r>
                      </m:sub>
                    </m:sSub>
                    <m:r>
                      <a:rPr lang="en-US" altLang="zh-CN" i="1">
                        <a:latin typeface="Cambria Math" panose="02040503050406030204" pitchFamily="18" charset="0"/>
                        <a:ea typeface="微软雅黑" panose="020B0503020204020204" pitchFamily="34" charset="-122"/>
                        <a:sym typeface="+mn-ea"/>
                      </a:rPr>
                      <m:t>,</m:t>
                    </m:r>
                    <m:sSub>
                      <m:sSubPr>
                        <m:ctrlPr>
                          <a:rPr lang="en-US" altLang="zh-CN" i="1">
                            <a:latin typeface="Cambria Math" panose="02040503050406030204" pitchFamily="18" charset="0"/>
                            <a:ea typeface="微软雅黑" panose="020B0503020204020204" pitchFamily="34" charset="-122"/>
                            <a:sym typeface="+mn-ea"/>
                          </a:rPr>
                        </m:ctrlPr>
                      </m:sSubPr>
                      <m:e>
                        <m:r>
                          <a:rPr lang="en-US" altLang="zh-CN" i="1">
                            <a:latin typeface="Cambria Math" panose="02040503050406030204" pitchFamily="18" charset="0"/>
                            <a:ea typeface="微软雅黑" panose="020B0503020204020204" pitchFamily="34" charset="-122"/>
                            <a:sym typeface="+mn-ea"/>
                          </a:rPr>
                          <m:t>𝑑</m:t>
                        </m:r>
                      </m:e>
                      <m:sub>
                        <m:r>
                          <a:rPr lang="en-US" altLang="zh-CN" i="1">
                            <a:latin typeface="Cambria Math" panose="02040503050406030204" pitchFamily="18" charset="0"/>
                            <a:ea typeface="微软雅黑" panose="020B0503020204020204" pitchFamily="34" charset="-122"/>
                            <a:sym typeface="+mn-ea"/>
                          </a:rPr>
                          <m:t>𝑖</m:t>
                        </m:r>
                        <m:r>
                          <a:rPr lang="en-US" altLang="zh-CN" i="1">
                            <a:latin typeface="Cambria Math" panose="02040503050406030204" pitchFamily="18" charset="0"/>
                            <a:ea typeface="微软雅黑" panose="020B0503020204020204" pitchFamily="34" charset="-122"/>
                            <a:sym typeface="+mn-ea"/>
                          </a:rPr>
                          <m:t>2</m:t>
                        </m:r>
                      </m:sub>
                    </m:sSub>
                    <m:r>
                      <a:rPr lang="en-US" altLang="zh-CN" i="1">
                        <a:latin typeface="Cambria Math" panose="02040503050406030204" pitchFamily="18" charset="0"/>
                        <a:ea typeface="微软雅黑" panose="020B0503020204020204" pitchFamily="34" charset="-122"/>
                        <a:sym typeface="+mn-ea"/>
                      </a:rPr>
                      <m:t>,…,</m:t>
                    </m:r>
                    <m:sSub>
                      <m:sSubPr>
                        <m:ctrlPr>
                          <a:rPr lang="en-US" altLang="zh-CN" i="1">
                            <a:latin typeface="Cambria Math" panose="02040503050406030204" pitchFamily="18" charset="0"/>
                            <a:ea typeface="微软雅黑" panose="020B0503020204020204" pitchFamily="34" charset="-122"/>
                            <a:sym typeface="+mn-ea"/>
                          </a:rPr>
                        </m:ctrlPr>
                      </m:sSubPr>
                      <m:e>
                        <m:r>
                          <a:rPr lang="en-US" altLang="zh-CN" i="1">
                            <a:latin typeface="Cambria Math" panose="02040503050406030204" pitchFamily="18" charset="0"/>
                            <a:ea typeface="微软雅黑" panose="020B0503020204020204" pitchFamily="34" charset="-122"/>
                            <a:sym typeface="+mn-ea"/>
                          </a:rPr>
                          <m:t>𝑑</m:t>
                        </m:r>
                      </m:e>
                      <m:sub>
                        <m:r>
                          <a:rPr lang="en-US" altLang="zh-CN" i="1">
                            <a:latin typeface="Cambria Math" panose="02040503050406030204" pitchFamily="18" charset="0"/>
                            <a:ea typeface="微软雅黑" panose="020B0503020204020204" pitchFamily="34" charset="-122"/>
                            <a:sym typeface="+mn-ea"/>
                          </a:rPr>
                          <m:t>𝑖𝑘</m:t>
                        </m:r>
                      </m:sub>
                    </m:sSub>
                  </m:oMath>
                </a14:m>
                <a:r>
                  <a:rPr lang="zh-CN" altLang="en-US" dirty="0">
                    <a:latin typeface="微软雅黑" panose="020B0503020204020204" pitchFamily="34" charset="-122"/>
                    <a:ea typeface="微软雅黑" panose="020B0503020204020204" pitchFamily="34" charset="-122"/>
                    <a:sym typeface="+mn-ea"/>
                  </a:rPr>
                  <a:t>，并将每个样本划分到</a:t>
                </a:r>
                <a:r>
                  <a:rPr lang="zh-CN" altLang="en-US" dirty="0">
                    <a:solidFill>
                      <a:srgbClr val="FF0000"/>
                    </a:solidFill>
                    <a:latin typeface="微软雅黑" panose="020B0503020204020204" pitchFamily="34" charset="-122"/>
                    <a:ea typeface="微软雅黑" panose="020B0503020204020204" pitchFamily="34" charset="-122"/>
                    <a:sym typeface="+mn-ea"/>
                  </a:rPr>
                  <a:t>距离其最近</a:t>
                </a:r>
                <a:r>
                  <a:rPr lang="zh-CN" altLang="en-US" dirty="0">
                    <a:latin typeface="微软雅黑" panose="020B0503020204020204" pitchFamily="34" charset="-122"/>
                    <a:ea typeface="微软雅黑" panose="020B0503020204020204" pitchFamily="34" charset="-122"/>
                    <a:sym typeface="+mn-ea"/>
                  </a:rPr>
                  <a:t>的类中</a:t>
                </a:r>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心的类中，得到聚类结果</a:t>
                </a:r>
                <a14:m>
                  <m:oMath xmlns:m="http://schemas.openxmlformats.org/officeDocument/2006/math">
                    <m:sSup>
                      <m:sSupPr>
                        <m:ctrlPr>
                          <a:rPr lang="en-US" altLang="zh-CN" i="1">
                            <a:latin typeface="Cambria Math" panose="02040503050406030204" pitchFamily="18" charset="0"/>
                            <a:ea typeface="微软雅黑" panose="020B0503020204020204" pitchFamily="34" charset="-122"/>
                            <a:sym typeface="+mn-ea"/>
                          </a:rPr>
                        </m:ctrlPr>
                      </m:sSupPr>
                      <m:e>
                        <m:r>
                          <a:rPr lang="en-US" altLang="zh-CN" i="1">
                            <a:latin typeface="Cambria Math" panose="02040503050406030204" pitchFamily="18" charset="0"/>
                            <a:ea typeface="微软雅黑" panose="020B0503020204020204" pitchFamily="34" charset="-122"/>
                            <a:sym typeface="+mn-ea"/>
                          </a:rPr>
                          <m:t>𝐶</m:t>
                        </m:r>
                      </m:e>
                      <m:sup>
                        <m:r>
                          <a:rPr lang="en-US" altLang="zh-CN" i="1">
                            <a:latin typeface="Cambria Math" panose="02040503050406030204" pitchFamily="18" charset="0"/>
                            <a:ea typeface="微软雅黑" panose="020B0503020204020204" pitchFamily="34" charset="-122"/>
                            <a:sym typeface="+mn-ea"/>
                          </a:rPr>
                          <m:t>(</m:t>
                        </m:r>
                        <m:r>
                          <a:rPr lang="en-US" altLang="zh-CN" i="1">
                            <a:latin typeface="Cambria Math" panose="02040503050406030204" pitchFamily="18" charset="0"/>
                            <a:ea typeface="微软雅黑" panose="020B0503020204020204" pitchFamily="34" charset="-122"/>
                            <a:sym typeface="+mn-ea"/>
                          </a:rPr>
                          <m:t>𝑡</m:t>
                        </m:r>
                        <m:r>
                          <a:rPr lang="en-US" altLang="zh-CN" i="1">
                            <a:latin typeface="Cambria Math" panose="02040503050406030204" pitchFamily="18" charset="0"/>
                            <a:ea typeface="微软雅黑" panose="020B0503020204020204" pitchFamily="34" charset="-122"/>
                            <a:sym typeface="+mn-ea"/>
                          </a:rPr>
                          <m:t>)</m:t>
                        </m:r>
                      </m:sup>
                    </m:sSup>
                  </m:oMath>
                </a14:m>
                <a:r>
                  <a:rPr lang="zh-CN" altLang="en-US" dirty="0">
                    <a:latin typeface="微软雅黑" panose="020B0503020204020204" pitchFamily="34" charset="-122"/>
                    <a:ea typeface="微软雅黑" panose="020B0503020204020204" pitchFamily="34" charset="-122"/>
                    <a:sym typeface="+mn-ea"/>
                  </a:rPr>
                  <a:t>。</a:t>
                </a:r>
                <a:endParaRPr lang="zh-CN" altLang="en-US" dirty="0">
                  <a:latin typeface="微软雅黑" panose="020B0503020204020204" pitchFamily="34" charset="-122"/>
                  <a:ea typeface="微软雅黑" panose="020B0503020204020204" pitchFamily="34" charset="-122"/>
                  <a:sym typeface="+mn-ea"/>
                </a:endParaRPr>
              </a:p>
            </p:txBody>
          </p:sp>
        </mc:Choice>
        <mc:Fallback>
          <p:sp>
            <p:nvSpPr>
              <p:cNvPr id="24" name="矩形 23"/>
              <p:cNvSpPr>
                <a:spLocks noRot="1" noChangeAspect="1" noMove="1" noResize="1" noEditPoints="1" noAdjustHandles="1" noChangeArrowheads="1" noChangeShapeType="1" noTextEdit="1"/>
              </p:cNvSpPr>
              <p:nvPr/>
            </p:nvSpPr>
            <p:spPr>
              <a:xfrm>
                <a:off x="687936" y="2424924"/>
                <a:ext cx="10816128" cy="1162685"/>
              </a:xfrm>
              <a:prstGeom prst="rect">
                <a:avLst/>
              </a:prstGeom>
              <a:blipFill rotWithShape="1">
                <a:blip r:embed="rId8"/>
                <a:stretch>
                  <a:fillRect l="-2" t="-42" r="4" b="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矩形 1"/>
              <p:cNvSpPr/>
              <p:nvPr/>
            </p:nvSpPr>
            <p:spPr>
              <a:xfrm>
                <a:off x="653814" y="4995125"/>
                <a:ext cx="10816128" cy="818515"/>
              </a:xfrm>
              <a:prstGeom prst="rect">
                <a:avLst/>
              </a:prstGeom>
            </p:spPr>
            <p:txBody>
              <a:bodyPr wrap="square">
                <a:spAutoFit/>
              </a:bodyPr>
              <a:lstStyle/>
              <a:p>
                <a:pPr indent="457200" algn="just" fontAlgn="auto">
                  <a:lnSpc>
                    <a:spcPct val="125000"/>
                  </a:lnSpc>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 判断聚类中心</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点</a:t>
                </a:r>
                <a14:m>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𝑚</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sup>
                    </m:s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 </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𝑚</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1</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sup>
                    </m:sSup>
                  </m:oMath>
                </a14:m>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是否发生变化</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（或变化小于某个给定的阈值）</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，若改变，则重复执行上述步骤2</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3；若不变，</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则输出聚类结果</a:t>
                </a:r>
                <a14:m>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𝐶</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sup>
                    </m:sSup>
                  </m:oMath>
                </a14:m>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为最终</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分类结果。</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Choice>
        <mc:Fallback>
          <p:sp>
            <p:nvSpPr>
              <p:cNvPr id="2" name="矩形 1"/>
              <p:cNvSpPr>
                <a:spLocks noRot="1" noChangeAspect="1" noMove="1" noResize="1" noEditPoints="1" noAdjustHandles="1" noChangeArrowheads="1" noChangeShapeType="1" noTextEdit="1"/>
              </p:cNvSpPr>
              <p:nvPr/>
            </p:nvSpPr>
            <p:spPr>
              <a:xfrm>
                <a:off x="653814" y="4995125"/>
                <a:ext cx="10816128" cy="818515"/>
              </a:xfrm>
              <a:prstGeom prst="rect">
                <a:avLst/>
              </a:prstGeom>
              <a:blipFill rotWithShape="1">
                <a:blip r:embed="rId9"/>
                <a:stretch>
                  <a:fillRect l="-4" t="-26" r="5" b="26"/>
                </a:stretch>
              </a:blipFill>
            </p:spPr>
            <p:txBody>
              <a:bodyPr/>
              <a:lstStyle/>
              <a:p>
                <a:r>
                  <a:rPr lang="zh-CN"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2082353" y="2329257"/>
            <a:ext cx="7935971" cy="3405171"/>
          </a:xfrm>
          <a:prstGeom prst="rect">
            <a:avLst/>
          </a:prstGeom>
        </p:spPr>
      </p:pic>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205355" cy="460375"/>
          </a:xfrm>
          <a:prstGeom prst="rect">
            <a:avLst/>
          </a:prstGeom>
          <a:noFill/>
        </p:spPr>
        <p:txBody>
          <a:bodyPr wrap="none" rtlCol="0">
            <a:spAutoFit/>
          </a:bodyPr>
          <a:lstStyle/>
          <a:p>
            <a:pPr algn="l"/>
            <a:r>
              <a:rPr lang="en-US" altLang="zh-CN" sz="2400" dirty="0">
                <a:solidFill>
                  <a:srgbClr val="D8422A"/>
                </a:solidFill>
                <a:latin typeface="微软雅黑" panose="020B0503020204020204" pitchFamily="34" charset="-122"/>
                <a:ea typeface="微软雅黑" panose="020B0503020204020204" pitchFamily="34" charset="-122"/>
                <a:sym typeface="+mn-ea"/>
              </a:rPr>
              <a:t>K</a:t>
            </a:r>
            <a:r>
              <a:rPr lang="zh-CN" altLang="zh-CN" sz="2400" dirty="0">
                <a:solidFill>
                  <a:srgbClr val="D8422A"/>
                </a:solidFill>
                <a:latin typeface="微软雅黑" panose="020B0503020204020204" pitchFamily="34" charset="-122"/>
                <a:ea typeface="微软雅黑" panose="020B0503020204020204" pitchFamily="34" charset="-122"/>
                <a:sym typeface="+mn-ea"/>
              </a:rPr>
              <a:t>均值聚类算法</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825672" y="983380"/>
            <a:ext cx="4505280" cy="398780"/>
          </a:xfrm>
          <a:prstGeom prst="rect">
            <a:avLst/>
          </a:prstGeom>
          <a:noFill/>
        </p:spPr>
        <p:txBody>
          <a:bodyPr wrap="square" rtlCol="0">
            <a:spAutoFit/>
          </a:bodyPr>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案例</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a:off x="688571" y="1450747"/>
            <a:ext cx="10816128" cy="506730"/>
          </a:xfrm>
          <a:prstGeom prst="rect">
            <a:avLst/>
          </a:prstGeom>
        </p:spPr>
        <p:txBody>
          <a:bodyPr wrap="square">
            <a:spAutoFit/>
          </a:bodyPr>
          <a:p>
            <a:pPr marL="0" marR="0" lvl="0" indent="457200" algn="just" defTabSz="914400" rtl="0" fontAlgn="auto">
              <a:lnSpc>
                <a:spcPct val="150000"/>
              </a:lnSpc>
              <a:spcBef>
                <a:spcPts val="0"/>
              </a:spcBef>
              <a:spcAft>
                <a:spcPts val="0"/>
              </a:spcAft>
              <a:buClrTx/>
              <a:buSzTx/>
              <a:buFontTx/>
              <a:buNone/>
              <a:defRPr/>
            </a:pPr>
            <a:r>
              <a:rPr lang="zh-CN" altLang="en-US" dirty="0">
                <a:latin typeface="微软雅黑" panose="020B0503020204020204" pitchFamily="34" charset="-122"/>
                <a:ea typeface="微软雅黑" panose="020B0503020204020204" pitchFamily="34" charset="-122"/>
                <a:sym typeface="+mn-ea"/>
              </a:rPr>
              <a:t>以如下西瓜数据集为例，使用</a:t>
            </a:r>
            <a:r>
              <a:rPr lang="en-US" altLang="zh-CN" dirty="0">
                <a:latin typeface="微软雅黑" panose="020B0503020204020204" pitchFamily="34" charset="-122"/>
                <a:ea typeface="微软雅黑" panose="020B0503020204020204" pitchFamily="34" charset="-122"/>
                <a:sym typeface="+mn-ea"/>
              </a:rPr>
              <a:t>K</a:t>
            </a:r>
            <a:r>
              <a:rPr lang="zh-CN" altLang="en-US" dirty="0">
                <a:latin typeface="微软雅黑" panose="020B0503020204020204" pitchFamily="34" charset="-122"/>
                <a:ea typeface="微软雅黑" panose="020B0503020204020204" pitchFamily="34" charset="-122"/>
                <a:sym typeface="+mn-ea"/>
              </a:rPr>
              <a:t>均值聚类算法对其进行</a:t>
            </a:r>
            <a:r>
              <a:rPr lang="zh-CN" altLang="en-US" dirty="0">
                <a:latin typeface="微软雅黑" panose="020B0503020204020204" pitchFamily="34" charset="-122"/>
                <a:ea typeface="微软雅黑" panose="020B0503020204020204" pitchFamily="34" charset="-122"/>
                <a:sym typeface="+mn-ea"/>
              </a:rPr>
              <a:t>分类。</a:t>
            </a:r>
            <a:endParaRPr kumimoji="0" lang="zh-CN" altLang="en-US"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205355" cy="460375"/>
          </a:xfrm>
          <a:prstGeom prst="rect">
            <a:avLst/>
          </a:prstGeom>
          <a:noFill/>
        </p:spPr>
        <p:txBody>
          <a:bodyPr wrap="none" rtlCol="0">
            <a:spAutoFit/>
          </a:bodyPr>
          <a:lstStyle/>
          <a:p>
            <a:pPr algn="l"/>
            <a:r>
              <a:rPr lang="en-US" altLang="zh-CN" sz="2400" dirty="0">
                <a:solidFill>
                  <a:srgbClr val="D8422A"/>
                </a:solidFill>
                <a:latin typeface="微软雅黑" panose="020B0503020204020204" pitchFamily="34" charset="-122"/>
                <a:ea typeface="微软雅黑" panose="020B0503020204020204" pitchFamily="34" charset="-122"/>
                <a:sym typeface="+mn-ea"/>
              </a:rPr>
              <a:t>K</a:t>
            </a:r>
            <a:r>
              <a:rPr lang="zh-CN" altLang="zh-CN" sz="2400" dirty="0">
                <a:solidFill>
                  <a:srgbClr val="D8422A"/>
                </a:solidFill>
                <a:latin typeface="微软雅黑" panose="020B0503020204020204" pitchFamily="34" charset="-122"/>
                <a:ea typeface="微软雅黑" panose="020B0503020204020204" pitchFamily="34" charset="-122"/>
                <a:sym typeface="+mn-ea"/>
              </a:rPr>
              <a:t>均值聚类算法</a:t>
            </a:r>
            <a:endParaRPr lang="zh-CN" altLang="en-US" sz="2400" dirty="0">
              <a:solidFill>
                <a:srgbClr val="D8422A"/>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2" name="矩形 31"/>
              <p:cNvSpPr/>
              <p:nvPr/>
            </p:nvSpPr>
            <p:spPr>
              <a:xfrm>
                <a:off x="752434" y="1413453"/>
                <a:ext cx="10725350" cy="4661535"/>
              </a:xfrm>
              <a:prstGeom prst="rect">
                <a:avLst/>
              </a:prstGeom>
            </p:spPr>
            <p:txBody>
              <a:bodyPr wrap="square">
                <a:spAutoFit/>
              </a:bodyPr>
              <a:lstStyle/>
              <a:p>
                <a:pPr marL="285750" lvl="0" indent="-285750" algn="just">
                  <a:lnSpc>
                    <a:spcPct val="150000"/>
                  </a:lnSpc>
                  <a:buFont typeface="Wingdings" panose="05000000000000000000" pitchFamily="2" charset="2"/>
                  <a:buChar char="p"/>
                  <a:defRPr/>
                </a:pPr>
                <a:r>
                  <a:rPr lang="zh-CN" altLang="en-US" dirty="0">
                    <a:latin typeface="微软雅黑" panose="020B0503020204020204" pitchFamily="34" charset="-122"/>
                    <a:ea typeface="微软雅黑" panose="020B0503020204020204" pitchFamily="34" charset="-122"/>
                  </a:rPr>
                  <a:t>假定聚类簇数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𝑘</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3</m:t>
                    </m:r>
                  </m:oMath>
                </a14:m>
                <a:r>
                  <a:rPr lang="zh-CN" altLang="en-US" dirty="0">
                    <a:latin typeface="微软雅黑" panose="020B0503020204020204" pitchFamily="34" charset="-122"/>
                    <a:ea typeface="微软雅黑" panose="020B0503020204020204" pitchFamily="34" charset="-122"/>
                  </a:rPr>
                  <a:t>，算法开始时，随机选取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3</m:t>
                    </m:r>
                  </m:oMath>
                </a14:m>
                <a:r>
                  <a:rPr lang="zh-CN" altLang="en-US" dirty="0">
                    <a:latin typeface="微软雅黑" panose="020B0503020204020204" pitchFamily="34" charset="-122"/>
                    <a:ea typeface="微软雅黑" panose="020B0503020204020204" pitchFamily="34" charset="-122"/>
                  </a:rPr>
                  <a:t> 个样本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6</m:t>
                        </m:r>
                      </m:sub>
                    </m:sSub>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12</m:t>
                        </m:r>
                      </m:sub>
                    </m:sSub>
                    <m:r>
                      <a:rPr lang="en-US" altLang="zh-CN" b="0" i="0"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27</m:t>
                        </m:r>
                      </m:sub>
                    </m:sSub>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作为初始</a:t>
                </a:r>
                <a:r>
                  <a:rPr lang="zh-CN" altLang="en-US" dirty="0">
                    <a:latin typeface="微软雅黑" panose="020B0503020204020204" pitchFamily="34" charset="-122"/>
                    <a:ea typeface="微软雅黑" panose="020B0503020204020204" pitchFamily="34" charset="-122"/>
                  </a:rPr>
                  <a:t>均值向量。即： </a:t>
                </a:r>
                <a:endParaRPr lang="en-US" altLang="zh-CN" dirty="0">
                  <a:latin typeface="微软雅黑" panose="020B0503020204020204" pitchFamily="34" charset="-122"/>
                  <a:ea typeface="微软雅黑" panose="020B0503020204020204" pitchFamily="34" charset="-122"/>
                </a:endParaRPr>
              </a:p>
              <a:p>
                <a:pPr lvl="0" algn="just">
                  <a:lnSpc>
                    <a:spcPct val="150000"/>
                  </a:lnSpc>
                  <a:defRPr/>
                </a:pPr>
                <a:r>
                  <a:rPr lang="en-US" altLang="zh-CN" dirty="0">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zh-CN" altLang="en-US" i="1" smtClean="0">
                            <a:latin typeface="Cambria Math" panose="02040503050406030204" pitchFamily="18" charset="0"/>
                            <a:ea typeface="微软雅黑" panose="020B0503020204020204" pitchFamily="34" charset="-122"/>
                          </a:rPr>
                          <m:t>𝜇</m:t>
                        </m:r>
                      </m:e>
                      <m:sub>
                        <m:r>
                          <a:rPr lang="en-US" altLang="zh-CN" b="0" i="1" smtClean="0">
                            <a:latin typeface="Cambria Math" panose="02040503050406030204" pitchFamily="18" charset="0"/>
                            <a:ea typeface="微软雅黑" panose="020B0503020204020204" pitchFamily="34" charset="-122"/>
                          </a:rPr>
                          <m:t>1</m:t>
                        </m:r>
                      </m:sub>
                    </m:sSub>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403</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237</m:t>
                    </m:r>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zh-CN" altLang="en-US" i="1">
                            <a:latin typeface="Cambria Math" panose="02040503050406030204" pitchFamily="18" charset="0"/>
                            <a:ea typeface="微软雅黑" panose="020B0503020204020204" pitchFamily="34" charset="-122"/>
                          </a:rPr>
                          <m:t>𝜇</m:t>
                        </m:r>
                      </m:e>
                      <m:sub>
                        <m:r>
                          <a:rPr lang="en-US" altLang="zh-CN" b="0" i="1" smtClean="0">
                            <a:latin typeface="Cambria Math" panose="02040503050406030204" pitchFamily="18" charset="0"/>
                            <a:ea typeface="微软雅黑" panose="020B0503020204020204" pitchFamily="34" charset="-122"/>
                          </a:rPr>
                          <m:t>2</m:t>
                        </m:r>
                      </m:sub>
                    </m:sSub>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0</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343</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0</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099</m:t>
                    </m:r>
                    <m:r>
                      <a:rPr lang="en-US" altLang="zh-CN" i="1">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zh-CN" altLang="en-US" i="1">
                            <a:latin typeface="Cambria Math" panose="02040503050406030204" pitchFamily="18" charset="0"/>
                            <a:ea typeface="微软雅黑" panose="020B0503020204020204" pitchFamily="34" charset="-122"/>
                          </a:rPr>
                          <m:t>𝜇</m:t>
                        </m:r>
                      </m:e>
                      <m:sub>
                        <m:r>
                          <a:rPr lang="en-US" altLang="zh-CN" b="0" i="1" smtClean="0">
                            <a:latin typeface="Cambria Math" panose="02040503050406030204" pitchFamily="18" charset="0"/>
                            <a:ea typeface="微软雅黑" panose="020B0503020204020204" pitchFamily="34" charset="-122"/>
                          </a:rPr>
                          <m:t>3</m:t>
                        </m:r>
                      </m:sub>
                    </m:sSub>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0</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53</m:t>
                    </m:r>
                    <m:r>
                      <a:rPr lang="en-US" altLang="zh-CN" i="1">
                        <a:latin typeface="Cambria Math" panose="02040503050406030204" pitchFamily="18" charset="0"/>
                        <a:ea typeface="微软雅黑" panose="020B0503020204020204" pitchFamily="34" charset="-122"/>
                      </a:rPr>
                      <m:t>3</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0</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472</m:t>
                    </m:r>
                    <m:r>
                      <a:rPr lang="en-US" altLang="zh-CN" i="1">
                        <a:latin typeface="Cambria Math" panose="02040503050406030204" pitchFamily="18" charset="0"/>
                        <a:ea typeface="微软雅黑" panose="020B0503020204020204" pitchFamily="34" charset="-122"/>
                      </a:rPr>
                      <m:t>)</m:t>
                    </m:r>
                  </m:oMath>
                </a14:m>
                <a:endParaRPr lang="en-US" altLang="zh-CN" dirty="0">
                  <a:latin typeface="微软雅黑" panose="020B0503020204020204" pitchFamily="34" charset="-122"/>
                  <a:ea typeface="微软雅黑" panose="020B0503020204020204" pitchFamily="34" charset="-122"/>
                </a:endParaRPr>
              </a:p>
              <a:p>
                <a:pPr marL="285750" lvl="0" indent="-285750" algn="just">
                  <a:lnSpc>
                    <a:spcPct val="150000"/>
                  </a:lnSpc>
                  <a:buFont typeface="Wingdings" panose="05000000000000000000" pitchFamily="2" charset="2"/>
                  <a:buChar char="p"/>
                  <a:defRPr/>
                </a:pPr>
                <a:r>
                  <a:rPr lang="zh-CN" altLang="en-US" dirty="0">
                    <a:latin typeface="微软雅黑" panose="020B0503020204020204" pitchFamily="34" charset="-122"/>
                    <a:ea typeface="微软雅黑" panose="020B0503020204020204" pitchFamily="34" charset="-122"/>
                  </a:rPr>
                  <a:t>考察样本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697</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460</m:t>
                    </m:r>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，它与当前均值向量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zh-CN" altLang="en-US" i="1" smtClean="0">
                            <a:latin typeface="Cambria Math" panose="02040503050406030204" pitchFamily="18" charset="0"/>
                            <a:ea typeface="微软雅黑" panose="020B0503020204020204" pitchFamily="34" charset="-122"/>
                          </a:rPr>
                          <m:t>𝜇</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zh-CN" altLang="en-US" i="1">
                            <a:latin typeface="Cambria Math" panose="02040503050406030204" pitchFamily="18" charset="0"/>
                            <a:ea typeface="微软雅黑" panose="020B0503020204020204" pitchFamily="34" charset="-122"/>
                          </a:rPr>
                          <m:t>𝜇</m:t>
                        </m:r>
                      </m:e>
                      <m:sub>
                        <m:r>
                          <a:rPr lang="en-US" altLang="zh-CN" b="0" i="1" smtClean="0">
                            <a:latin typeface="Cambria Math" panose="02040503050406030204" pitchFamily="18" charset="0"/>
                            <a:ea typeface="微软雅黑" panose="020B0503020204020204" pitchFamily="34" charset="-122"/>
                          </a:rPr>
                          <m:t>2</m:t>
                        </m:r>
                      </m:sub>
                    </m:sSub>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zh-CN" altLang="en-US" i="1">
                            <a:latin typeface="Cambria Math" panose="02040503050406030204" pitchFamily="18" charset="0"/>
                            <a:ea typeface="微软雅黑" panose="020B0503020204020204" pitchFamily="34" charset="-122"/>
                          </a:rPr>
                          <m:t>𝜇</m:t>
                        </m:r>
                      </m:e>
                      <m:sub>
                        <m:r>
                          <a:rPr lang="en-US" altLang="zh-CN" b="0" i="1" smtClean="0">
                            <a:latin typeface="Cambria Math" panose="02040503050406030204" pitchFamily="18" charset="0"/>
                            <a:ea typeface="微软雅黑" panose="020B0503020204020204" pitchFamily="34" charset="-122"/>
                          </a:rPr>
                          <m:t>3</m:t>
                        </m:r>
                      </m:sub>
                    </m:sSub>
                  </m:oMath>
                </a14:m>
                <a:r>
                  <a:rPr lang="zh-CN" altLang="en-US" dirty="0">
                    <a:latin typeface="微软雅黑" panose="020B0503020204020204" pitchFamily="34" charset="-122"/>
                    <a:ea typeface="微软雅黑" panose="020B0503020204020204" pitchFamily="34" charset="-122"/>
                  </a:rPr>
                  <a:t> 的距离分别为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369</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506</m:t>
                    </m:r>
                    <m:r>
                      <a:rPr lang="en-US" altLang="zh-CN" b="0" i="1" smtClean="0">
                        <a:latin typeface="Cambria Math" panose="02040503050406030204" pitchFamily="18" charset="0"/>
                        <a:ea typeface="微软雅黑" panose="020B0503020204020204" pitchFamily="34" charset="-122"/>
                      </a:rPr>
                      <m:t>, </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166</m:t>
                    </m:r>
                  </m:oMath>
                </a14:m>
                <a:r>
                  <a:rPr lang="zh-CN" altLang="en-US" dirty="0">
                    <a:latin typeface="微软雅黑" panose="020B0503020204020204" pitchFamily="34" charset="-122"/>
                    <a:ea typeface="微软雅黑" panose="020B0503020204020204" pitchFamily="34" charset="-122"/>
                  </a:rPr>
                  <a:t>，因此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oMath>
                </a14:m>
                <a:r>
                  <a:rPr lang="zh-CN" altLang="en-US" dirty="0">
                    <a:latin typeface="微软雅黑" panose="020B0503020204020204" pitchFamily="34" charset="-122"/>
                    <a:ea typeface="微软雅黑" panose="020B0503020204020204" pitchFamily="34" charset="-122"/>
                  </a:rPr>
                  <a:t>将被划入簇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𝐶</m:t>
                        </m:r>
                      </m:e>
                      <m:sub>
                        <m:r>
                          <a:rPr lang="en-US" altLang="zh-CN" b="0" i="1" smtClean="0">
                            <a:latin typeface="Cambria Math" panose="02040503050406030204" pitchFamily="18" charset="0"/>
                            <a:ea typeface="微软雅黑" panose="020B0503020204020204" pitchFamily="34" charset="-122"/>
                          </a:rPr>
                          <m:t>3</m:t>
                        </m:r>
                      </m:sub>
                    </m:sSub>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中。类似的，对数据集中的所有样本考察一遍后，可得当前簇划分为：</a:t>
                </a:r>
                <a:endParaRPr lang="en-US" altLang="zh-CN" dirty="0">
                  <a:latin typeface="微软雅黑" panose="020B0503020204020204" pitchFamily="34" charset="-122"/>
                  <a:ea typeface="微软雅黑" panose="020B0503020204020204" pitchFamily="34" charset="-122"/>
                </a:endParaRPr>
              </a:p>
              <a:p>
                <a:pPr lvl="0" algn="just">
                  <a:lnSpc>
                    <a:spcPct val="150000"/>
                  </a:lnSpc>
                  <a:defRPr/>
                </a:pPr>
                <a:r>
                  <a:rPr lang="en-US" altLang="zh-CN" dirty="0">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𝐶</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5</m:t>
                        </m:r>
                      </m:sub>
                    </m:sSub>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6</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7</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8</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9</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10</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13</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14</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r>
                          <a:rPr lang="en-US" altLang="zh-CN" i="1">
                            <a:latin typeface="Cambria Math" panose="02040503050406030204" pitchFamily="18" charset="0"/>
                            <a:ea typeface="微软雅黑" panose="020B0503020204020204" pitchFamily="34" charset="-122"/>
                          </a:rPr>
                          <m:t>5</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17</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18</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19</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20</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23</m:t>
                        </m:r>
                      </m:sub>
                    </m:sSub>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m:t>
                    </m:r>
                  </m:oMath>
                </a14:m>
                <a:endParaRPr lang="en-US" altLang="zh-CN" dirty="0">
                  <a:latin typeface="微软雅黑" panose="020B0503020204020204" pitchFamily="34" charset="-122"/>
                  <a:ea typeface="微软雅黑" panose="020B0503020204020204" pitchFamily="34" charset="-122"/>
                </a:endParaRPr>
              </a:p>
              <a:p>
                <a:pPr algn="just">
                  <a:lnSpc>
                    <a:spcPct val="150000"/>
                  </a:lnSpc>
                  <a:defRPr/>
                </a:pPr>
                <a:r>
                  <a:rPr lang="en-US" altLang="zh-CN" dirty="0">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𝐶</m:t>
                        </m:r>
                      </m:e>
                      <m:sub>
                        <m:r>
                          <a:rPr lang="en-US" altLang="zh-CN" b="0" i="1" smtClean="0">
                            <a:latin typeface="Cambria Math" panose="02040503050406030204" pitchFamily="18" charset="0"/>
                            <a:ea typeface="微软雅黑" panose="020B0503020204020204" pitchFamily="34" charset="-122"/>
                          </a:rPr>
                          <m:t>2</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11</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12</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16</m:t>
                        </m:r>
                      </m:sub>
                    </m:sSub>
                    <m:r>
                      <a:rPr lang="en-US" altLang="zh-CN" i="1">
                        <a:latin typeface="Cambria Math" panose="02040503050406030204" pitchFamily="18" charset="0"/>
                        <a:ea typeface="微软雅黑" panose="020B0503020204020204" pitchFamily="34" charset="-122"/>
                      </a:rPr>
                      <m:t>}</m:t>
                    </m:r>
                  </m:oMath>
                </a14:m>
                <a:endParaRPr lang="en-US" altLang="zh-CN" dirty="0">
                  <a:latin typeface="微软雅黑" panose="020B0503020204020204" pitchFamily="34" charset="-122"/>
                  <a:ea typeface="微软雅黑" panose="020B0503020204020204" pitchFamily="34" charset="-122"/>
                </a:endParaRPr>
              </a:p>
              <a:p>
                <a:pPr lvl="0" algn="just">
                  <a:lnSpc>
                    <a:spcPct val="150000"/>
                  </a:lnSpc>
                  <a:defRPr/>
                </a:pPr>
                <a:r>
                  <a:rPr lang="en-US" altLang="zh-CN" dirty="0">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𝐶</m:t>
                        </m:r>
                      </m:e>
                      <m:sub>
                        <m:r>
                          <a:rPr lang="en-US" altLang="zh-CN" b="0" i="1" smtClean="0">
                            <a:latin typeface="Cambria Math" panose="02040503050406030204" pitchFamily="18" charset="0"/>
                            <a:ea typeface="微软雅黑" panose="020B0503020204020204" pitchFamily="34" charset="-122"/>
                          </a:rPr>
                          <m:t>3</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2</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3</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4</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21</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22</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24</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25</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26</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2</m:t>
                        </m:r>
                        <m:r>
                          <a:rPr lang="en-US" altLang="zh-CN" i="1">
                            <a:latin typeface="Cambria Math" panose="02040503050406030204" pitchFamily="18" charset="0"/>
                            <a:ea typeface="微软雅黑" panose="020B0503020204020204" pitchFamily="34" charset="-122"/>
                          </a:rPr>
                          <m:t>7</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2</m:t>
                        </m:r>
                        <m:r>
                          <a:rPr lang="en-US" altLang="zh-CN" i="1">
                            <a:latin typeface="Cambria Math" panose="02040503050406030204" pitchFamily="18" charset="0"/>
                            <a:ea typeface="微软雅黑" panose="020B0503020204020204" pitchFamily="34" charset="-122"/>
                          </a:rPr>
                          <m:t>8</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2</m:t>
                        </m:r>
                        <m:r>
                          <a:rPr lang="en-US" altLang="zh-CN" i="1">
                            <a:latin typeface="Cambria Math" panose="02040503050406030204" pitchFamily="18" charset="0"/>
                            <a:ea typeface="微软雅黑" panose="020B0503020204020204" pitchFamily="34" charset="-122"/>
                          </a:rPr>
                          <m:t>9</m:t>
                        </m:r>
                      </m:sub>
                    </m:sSub>
                    <m:r>
                      <a:rPr lang="en-US" altLang="zh-CN" i="1">
                        <a:latin typeface="Cambria Math" panose="02040503050406030204" pitchFamily="18" charset="0"/>
                        <a:ea typeface="微软雅黑" panose="020B0503020204020204" pitchFamily="34" charset="-122"/>
                      </a:rPr>
                      <m:t>,</m:t>
                    </m:r>
                    <m:sSub>
                      <m:sSubPr>
                        <m:ctrlPr>
                          <a:rPr lang="en-US" altLang="zh-CN" i="1" smtClean="0">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3</m:t>
                        </m:r>
                        <m:r>
                          <a:rPr lang="en-US" altLang="zh-CN" i="1">
                            <a:latin typeface="Cambria Math" panose="02040503050406030204" pitchFamily="18" charset="0"/>
                            <a:ea typeface="微软雅黑" panose="020B0503020204020204" pitchFamily="34" charset="-122"/>
                          </a:rPr>
                          <m:t>0</m:t>
                        </m:r>
                      </m:sub>
                    </m:sSub>
                    <m:r>
                      <a:rPr lang="en-US" altLang="zh-CN" i="1">
                        <a:latin typeface="Cambria Math" panose="02040503050406030204" pitchFamily="18" charset="0"/>
                        <a:ea typeface="微软雅黑" panose="020B0503020204020204" pitchFamily="34" charset="-122"/>
                      </a:rPr>
                      <m:t>}</m:t>
                    </m:r>
                  </m:oMath>
                </a14:m>
                <a:endParaRPr lang="en-US" altLang="zh-CN" dirty="0">
                  <a:latin typeface="微软雅黑" panose="020B0503020204020204" pitchFamily="34" charset="-122"/>
                  <a:ea typeface="微软雅黑" panose="020B0503020204020204" pitchFamily="34" charset="-122"/>
                </a:endParaRPr>
              </a:p>
              <a:p>
                <a:pPr algn="just">
                  <a:lnSpc>
                    <a:spcPct val="150000"/>
                  </a:lnSpc>
                  <a:defRPr/>
                </a:pPr>
                <a:r>
                  <a:rPr lang="zh-CN" altLang="en-US" dirty="0">
                    <a:latin typeface="微软雅黑" panose="020B0503020204020204" pitchFamily="34" charset="-122"/>
                    <a:ea typeface="微软雅黑" panose="020B0503020204020204" pitchFamily="34" charset="-122"/>
                  </a:rPr>
                  <a:t>于是，可以从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𝐶</m:t>
                        </m:r>
                      </m:e>
                      <m:sub>
                        <m:r>
                          <a:rPr lang="en-US" altLang="zh-CN" i="1">
                            <a:latin typeface="Cambria Math" panose="02040503050406030204" pitchFamily="18" charset="0"/>
                            <a:ea typeface="微软雅黑" panose="020B0503020204020204" pitchFamily="34" charset="-122"/>
                          </a:rPr>
                          <m:t>1</m:t>
                        </m:r>
                      </m:sub>
                    </m:sSub>
                  </m:oMath>
                </a14:m>
                <a:r>
                  <a:rPr lang="zh-CN" altLang="en-US"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𝐶</m:t>
                        </m:r>
                      </m:e>
                      <m:sub>
                        <m:r>
                          <a:rPr lang="en-US" altLang="zh-CN" b="0" i="1" smtClean="0">
                            <a:latin typeface="Cambria Math" panose="02040503050406030204" pitchFamily="18" charset="0"/>
                            <a:ea typeface="微软雅黑" panose="020B0503020204020204" pitchFamily="34" charset="-122"/>
                          </a:rPr>
                          <m:t>2</m:t>
                        </m:r>
                      </m:sub>
                    </m:sSub>
                  </m:oMath>
                </a14:m>
                <a:r>
                  <a:rPr lang="zh-CN" altLang="en-US"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𝐶</m:t>
                        </m:r>
                      </m:e>
                      <m:sub>
                        <m:r>
                          <a:rPr lang="en-US" altLang="zh-CN" b="0" i="1" smtClean="0">
                            <a:latin typeface="Cambria Math" panose="02040503050406030204" pitchFamily="18" charset="0"/>
                            <a:ea typeface="微软雅黑" panose="020B0503020204020204" pitchFamily="34" charset="-122"/>
                          </a:rPr>
                          <m:t>3</m:t>
                        </m:r>
                      </m:sub>
                    </m:sSub>
                  </m:oMath>
                </a14:m>
                <a:r>
                  <a:rPr lang="zh-CN" altLang="en-US" dirty="0">
                    <a:latin typeface="微软雅黑" panose="020B0503020204020204" pitchFamily="34" charset="-122"/>
                    <a:ea typeface="微软雅黑" panose="020B0503020204020204" pitchFamily="34" charset="-122"/>
                  </a:rPr>
                  <a:t> 中分别求得新的均值向量：</a:t>
                </a:r>
                <a:endParaRPr lang="en-US" altLang="zh-CN" dirty="0">
                  <a:latin typeface="微软雅黑" panose="020B0503020204020204" pitchFamily="34" charset="-122"/>
                  <a:ea typeface="微软雅黑" panose="020B0503020204020204" pitchFamily="34" charset="-122"/>
                </a:endParaRPr>
              </a:p>
              <a:p>
                <a:pPr algn="just">
                  <a:lnSpc>
                    <a:spcPct val="150000"/>
                  </a:lnSpc>
                  <a:defRPr/>
                </a:pPr>
                <a:r>
                  <a:rPr lang="en-US" altLang="zh-CN" dirty="0">
                    <a:ea typeface="微软雅黑" panose="020B0503020204020204" pitchFamily="34" charset="-122"/>
                  </a:rPr>
                  <a:t>	</a:t>
                </a:r>
                <a14:m>
                  <m:oMath xmlns:m="http://schemas.openxmlformats.org/officeDocument/2006/math">
                    <m:sSubSup>
                      <m:sSubSupPr>
                        <m:ctrlPr>
                          <a:rPr lang="en-US" altLang="zh-CN" i="1" smtClean="0">
                            <a:latin typeface="Cambria Math" panose="02040503050406030204" pitchFamily="18" charset="0"/>
                            <a:ea typeface="微软雅黑" panose="020B0503020204020204" pitchFamily="34" charset="-122"/>
                          </a:rPr>
                        </m:ctrlPr>
                      </m:sSubSupPr>
                      <m:e>
                        <m:r>
                          <a:rPr lang="zh-CN" altLang="en-US" i="1" smtClean="0">
                            <a:latin typeface="Cambria Math" panose="02040503050406030204" pitchFamily="18" charset="0"/>
                            <a:ea typeface="微软雅黑" panose="020B0503020204020204" pitchFamily="34" charset="-122"/>
                          </a:rPr>
                          <m:t>𝜇</m:t>
                        </m:r>
                      </m:e>
                      <m:sub>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m:t>
                        </m:r>
                      </m:sup>
                    </m:sSubSup>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473</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214</m:t>
                    </m:r>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Sup>
                      <m:sSubSupPr>
                        <m:ctrlPr>
                          <a:rPr lang="en-US" altLang="zh-CN" i="1">
                            <a:latin typeface="Cambria Math" panose="02040503050406030204" pitchFamily="18" charset="0"/>
                            <a:ea typeface="微软雅黑" panose="020B0503020204020204" pitchFamily="34" charset="-122"/>
                          </a:rPr>
                        </m:ctrlPr>
                      </m:sSubSupPr>
                      <m:e>
                        <m:r>
                          <a:rPr lang="zh-CN" altLang="en-US" i="1">
                            <a:latin typeface="Cambria Math" panose="02040503050406030204" pitchFamily="18" charset="0"/>
                            <a:ea typeface="微软雅黑" panose="020B0503020204020204" pitchFamily="34" charset="-122"/>
                          </a:rPr>
                          <m:t>𝜇</m:t>
                        </m:r>
                      </m:e>
                      <m:sub>
                        <m:r>
                          <a:rPr lang="en-US" altLang="zh-CN" b="0" i="1" smtClean="0">
                            <a:latin typeface="Cambria Math" panose="02040503050406030204" pitchFamily="18" charset="0"/>
                            <a:ea typeface="微软雅黑" panose="020B0503020204020204" pitchFamily="34" charset="-122"/>
                          </a:rPr>
                          <m:t>2</m:t>
                        </m:r>
                      </m:sub>
                      <m:sup>
                        <m:r>
                          <a:rPr lang="en-US" altLang="zh-CN" i="1">
                            <a:latin typeface="Cambria Math" panose="02040503050406030204" pitchFamily="18" charset="0"/>
                            <a:ea typeface="微软雅黑" panose="020B0503020204020204" pitchFamily="34" charset="-122"/>
                          </a:rPr>
                          <m:t>′</m:t>
                        </m:r>
                      </m:sup>
                    </m:sSubSup>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0</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394</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0</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066</m:t>
                    </m:r>
                    <m:r>
                      <a:rPr lang="en-US" altLang="zh-CN" i="1">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Sup>
                      <m:sSubSupPr>
                        <m:ctrlPr>
                          <a:rPr lang="en-US" altLang="zh-CN" i="1">
                            <a:latin typeface="Cambria Math" panose="02040503050406030204" pitchFamily="18" charset="0"/>
                            <a:ea typeface="微软雅黑" panose="020B0503020204020204" pitchFamily="34" charset="-122"/>
                          </a:rPr>
                        </m:ctrlPr>
                      </m:sSubSupPr>
                      <m:e>
                        <m:r>
                          <a:rPr lang="zh-CN" altLang="en-US" i="1">
                            <a:latin typeface="Cambria Math" panose="02040503050406030204" pitchFamily="18" charset="0"/>
                            <a:ea typeface="微软雅黑" panose="020B0503020204020204" pitchFamily="34" charset="-122"/>
                          </a:rPr>
                          <m:t>𝜇</m:t>
                        </m:r>
                      </m:e>
                      <m:sub>
                        <m:r>
                          <a:rPr lang="en-US" altLang="zh-CN" i="1">
                            <a:latin typeface="Cambria Math" panose="02040503050406030204" pitchFamily="18" charset="0"/>
                            <a:ea typeface="微软雅黑" panose="020B0503020204020204" pitchFamily="34" charset="-122"/>
                          </a:rPr>
                          <m:t>1</m:t>
                        </m:r>
                      </m:sub>
                      <m:sup>
                        <m:r>
                          <a:rPr lang="en-US" altLang="zh-CN" i="1">
                            <a:latin typeface="Cambria Math" panose="02040503050406030204" pitchFamily="18" charset="0"/>
                            <a:ea typeface="微软雅黑" panose="020B0503020204020204" pitchFamily="34" charset="-122"/>
                          </a:rPr>
                          <m:t>′</m:t>
                        </m:r>
                      </m:sup>
                    </m:sSubSup>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0</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62</m:t>
                    </m:r>
                    <m:r>
                      <a:rPr lang="en-US" altLang="zh-CN" i="1">
                        <a:latin typeface="Cambria Math" panose="02040503050406030204" pitchFamily="18" charset="0"/>
                        <a:ea typeface="微软雅黑" panose="020B0503020204020204" pitchFamily="34" charset="-122"/>
                      </a:rPr>
                      <m:t>3</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0</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388</m:t>
                    </m:r>
                    <m:r>
                      <a:rPr lang="en-US" altLang="zh-CN" i="1">
                        <a:latin typeface="Cambria Math" panose="02040503050406030204" pitchFamily="18" charset="0"/>
                        <a:ea typeface="微软雅黑" panose="020B0503020204020204" pitchFamily="34" charset="-122"/>
                      </a:rPr>
                      <m:t>)</m:t>
                    </m:r>
                  </m:oMath>
                </a14:m>
                <a:endParaRPr lang="en-US" altLang="zh-CN" dirty="0">
                  <a:latin typeface="微软雅黑" panose="020B0503020204020204" pitchFamily="34" charset="-122"/>
                  <a:ea typeface="微软雅黑" panose="020B0503020204020204" pitchFamily="34" charset="-122"/>
                </a:endParaRPr>
              </a:p>
              <a:p>
                <a:pPr algn="just">
                  <a:lnSpc>
                    <a:spcPct val="150000"/>
                  </a:lnSpc>
                  <a:defRPr/>
                </a:pPr>
                <a:endParaRPr lang="en-US" altLang="zh-CN" dirty="0">
                  <a:latin typeface="微软雅黑" panose="020B0503020204020204" pitchFamily="34" charset="-122"/>
                  <a:ea typeface="微软雅黑" panose="020B0503020204020204" pitchFamily="34" charset="-122"/>
                </a:endParaRPr>
              </a:p>
              <a:p>
                <a:pPr algn="just">
                  <a:lnSpc>
                    <a:spcPct val="150000"/>
                  </a:lnSpc>
                  <a:defRPr/>
                </a:pPr>
                <a:r>
                  <a:rPr lang="zh-CN" altLang="en-US" dirty="0">
                    <a:latin typeface="微软雅黑" panose="020B0503020204020204" pitchFamily="34" charset="-122"/>
                    <a:ea typeface="微软雅黑" panose="020B0503020204020204" pitchFamily="34" charset="-122"/>
                  </a:rPr>
                  <a:t>不断重复上述过程，直到聚类中心变化小于某个给定的阈值。</a:t>
                </a:r>
                <a:endParaRPr lang="en-US" altLang="zh-CN" dirty="0">
                  <a:latin typeface="微软雅黑" panose="020B0503020204020204" pitchFamily="34" charset="-122"/>
                  <a:ea typeface="微软雅黑" panose="020B0503020204020204" pitchFamily="34" charset="-122"/>
                </a:endParaRPr>
              </a:p>
            </p:txBody>
          </p:sp>
        </mc:Choice>
        <mc:Fallback>
          <p:sp>
            <p:nvSpPr>
              <p:cNvPr id="32" name="矩形 31"/>
              <p:cNvSpPr>
                <a:spLocks noRot="1" noChangeAspect="1" noMove="1" noResize="1" noEditPoints="1" noAdjustHandles="1" noChangeArrowheads="1" noChangeShapeType="1" noTextEdit="1"/>
              </p:cNvSpPr>
              <p:nvPr/>
            </p:nvSpPr>
            <p:spPr>
              <a:xfrm>
                <a:off x="752434" y="1413453"/>
                <a:ext cx="10725350" cy="4661535"/>
              </a:xfrm>
              <a:prstGeom prst="rect">
                <a:avLst/>
              </a:prstGeom>
              <a:blipFill rotWithShape="1">
                <a:blip r:embed="rId6"/>
                <a:stretch>
                  <a:fillRect l="-6" t="-12" r="1" b="12"/>
                </a:stretch>
              </a:blipFill>
            </p:spPr>
            <p:txBody>
              <a:bodyPr/>
              <a:lstStyle/>
              <a:p>
                <a:r>
                  <a:rPr lang="zh-CN" altLang="en-US">
                    <a:noFill/>
                  </a:rPr>
                  <a:t> </a:t>
                </a:r>
              </a:p>
            </p:txBody>
          </p:sp>
        </mc:Fallback>
      </mc:AlternateContent>
      <p:pic>
        <p:nvPicPr>
          <p:cNvPr id="12" name="图片 11"/>
          <p:cNvPicPr>
            <a:picLocks noChangeAspect="1"/>
          </p:cNvPicPr>
          <p:nvPr/>
        </p:nvPicPr>
        <p:blipFill>
          <a:blip r:embed="rId7"/>
          <a:stretch>
            <a:fillRect/>
          </a:stretch>
        </p:blipFill>
        <p:spPr>
          <a:xfrm>
            <a:off x="7959477" y="3157709"/>
            <a:ext cx="3859594" cy="1656077"/>
          </a:xfrm>
          <a:prstGeom prst="rect">
            <a:avLst/>
          </a:prstGeom>
        </p:spPr>
      </p:pic>
      <p:sp>
        <p:nvSpPr>
          <p:cNvPr id="16" name="文本框 15"/>
          <p:cNvSpPr txBox="1"/>
          <p:nvPr/>
        </p:nvSpPr>
        <p:spPr>
          <a:xfrm>
            <a:off x="825672" y="983380"/>
            <a:ext cx="4505280" cy="398780"/>
          </a:xfrm>
          <a:prstGeom prst="rect">
            <a:avLst/>
          </a:prstGeom>
          <a:noFill/>
        </p:spPr>
        <p:txBody>
          <a:bodyPr wrap="square" rtlCol="0">
            <a:spAutoFit/>
          </a:bodyPr>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使用</a:t>
            </a:r>
            <a:r>
              <a:rPr kumimoji="0" lang="en-US"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K</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均值聚类算法对数据集进行</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分类</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205355" cy="460375"/>
          </a:xfrm>
          <a:prstGeom prst="rect">
            <a:avLst/>
          </a:prstGeom>
          <a:noFill/>
        </p:spPr>
        <p:txBody>
          <a:bodyPr wrap="none" rtlCol="0">
            <a:spAutoFit/>
          </a:bodyPr>
          <a:lstStyle/>
          <a:p>
            <a:pPr algn="l"/>
            <a:r>
              <a:rPr lang="en-US" altLang="zh-CN" sz="2400" dirty="0">
                <a:solidFill>
                  <a:srgbClr val="D8422A"/>
                </a:solidFill>
                <a:latin typeface="微软雅黑" panose="020B0503020204020204" pitchFamily="34" charset="-122"/>
                <a:ea typeface="微软雅黑" panose="020B0503020204020204" pitchFamily="34" charset="-122"/>
                <a:sym typeface="+mn-ea"/>
              </a:rPr>
              <a:t>K</a:t>
            </a:r>
            <a:r>
              <a:rPr lang="zh-CN" altLang="zh-CN" sz="2400" dirty="0">
                <a:solidFill>
                  <a:srgbClr val="D8422A"/>
                </a:solidFill>
                <a:latin typeface="微软雅黑" panose="020B0503020204020204" pitchFamily="34" charset="-122"/>
                <a:ea typeface="微软雅黑" panose="020B0503020204020204" pitchFamily="34" charset="-122"/>
                <a:sym typeface="+mn-ea"/>
              </a:rPr>
              <a:t>均值聚类算法</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32" name="矩形 31"/>
          <p:cNvSpPr/>
          <p:nvPr/>
        </p:nvSpPr>
        <p:spPr>
          <a:xfrm>
            <a:off x="833120" y="1405255"/>
            <a:ext cx="1743710" cy="506730"/>
          </a:xfrm>
          <a:prstGeom prst="rect">
            <a:avLst/>
          </a:prstGeom>
        </p:spPr>
        <p:txBody>
          <a:bodyPr wrap="square">
            <a:spAutoFit/>
          </a:bodyPr>
          <a:lstStyle/>
          <a:p>
            <a:pPr lvl="0" indent="0" algn="just">
              <a:lnSpc>
                <a:spcPct val="150000"/>
              </a:lnSpc>
              <a:buFont typeface="Wingdings" panose="05000000000000000000" pitchFamily="2" charset="2"/>
              <a:buNone/>
              <a:defRPr/>
            </a:pPr>
            <a:r>
              <a:rPr lang="zh-CN" altLang="en-US" dirty="0">
                <a:latin typeface="微软雅黑" panose="020B0503020204020204" pitchFamily="34" charset="-122"/>
                <a:ea typeface="微软雅黑" panose="020B0503020204020204" pitchFamily="34" charset="-122"/>
              </a:rPr>
              <a:t>聚类结果：</a:t>
            </a:r>
            <a:endParaRPr lang="en-US" altLang="zh-CN" dirty="0">
              <a:latin typeface="微软雅黑" panose="020B0503020204020204" pitchFamily="34" charset="-122"/>
              <a:ea typeface="微软雅黑" panose="020B0503020204020204" pitchFamily="34" charset="-122"/>
            </a:endParaRPr>
          </a:p>
        </p:txBody>
      </p:sp>
      <p:pic>
        <p:nvPicPr>
          <p:cNvPr id="16" name="Picture 2" descr="G:\Users\lamda\Desktop\figures\kmeans_fig.png"/>
          <p:cNvPicPr>
            <a:picLocks noChangeAspect="1" noChangeArrowheads="1"/>
          </p:cNvPicPr>
          <p:nvPr/>
        </p:nvPicPr>
        <p:blipFill>
          <a:blip r:embed="rId6" cstate="print"/>
          <a:srcRect/>
          <a:stretch>
            <a:fillRect/>
          </a:stretch>
        </p:blipFill>
        <p:spPr bwMode="auto">
          <a:xfrm>
            <a:off x="3363745" y="1613508"/>
            <a:ext cx="5502728" cy="4673746"/>
          </a:xfrm>
          <a:prstGeom prst="rect">
            <a:avLst/>
          </a:prstGeom>
          <a:noFill/>
        </p:spPr>
      </p:pic>
      <p:sp>
        <p:nvSpPr>
          <p:cNvPr id="2" name="文本框 1"/>
          <p:cNvSpPr txBox="1"/>
          <p:nvPr/>
        </p:nvSpPr>
        <p:spPr>
          <a:xfrm>
            <a:off x="825672" y="983380"/>
            <a:ext cx="4505280" cy="398780"/>
          </a:xfrm>
          <a:prstGeom prst="rect">
            <a:avLst/>
          </a:prstGeom>
          <a:noFill/>
        </p:spPr>
        <p:txBody>
          <a:bodyPr wrap="square" rtlCol="0">
            <a:spAutoFit/>
          </a:bodyPr>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使用</a:t>
            </a:r>
            <a:r>
              <a:rPr kumimoji="0" lang="en-US"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K</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均值聚类算法对数据集进行</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分类</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2205355" cy="460375"/>
          </a:xfrm>
          <a:prstGeom prst="rect">
            <a:avLst/>
          </a:prstGeom>
          <a:noFill/>
        </p:spPr>
        <p:txBody>
          <a:bodyPr wrap="none" rtlCol="0">
            <a:spAutoFit/>
          </a:bodyPr>
          <a:lstStyle/>
          <a:p>
            <a:pPr algn="l"/>
            <a:r>
              <a:rPr lang="en-US" altLang="zh-CN" sz="2400" dirty="0">
                <a:solidFill>
                  <a:srgbClr val="D8422A"/>
                </a:solidFill>
                <a:latin typeface="微软雅黑" panose="020B0503020204020204" pitchFamily="34" charset="-122"/>
                <a:ea typeface="微软雅黑" panose="020B0503020204020204" pitchFamily="34" charset="-122"/>
                <a:sym typeface="+mn-ea"/>
              </a:rPr>
              <a:t>K</a:t>
            </a:r>
            <a:r>
              <a:rPr lang="zh-CN" altLang="zh-CN" sz="2400" dirty="0">
                <a:solidFill>
                  <a:srgbClr val="D8422A"/>
                </a:solidFill>
                <a:latin typeface="微软雅黑" panose="020B0503020204020204" pitchFamily="34" charset="-122"/>
                <a:ea typeface="微软雅黑" panose="020B0503020204020204" pitchFamily="34" charset="-122"/>
                <a:sym typeface="+mn-ea"/>
              </a:rPr>
              <a:t>均值聚类算法</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25672" y="983380"/>
            <a:ext cx="4505280" cy="398780"/>
          </a:xfrm>
          <a:prstGeom prst="rect">
            <a:avLst/>
          </a:prstGeom>
          <a:noFill/>
        </p:spPr>
        <p:txBody>
          <a:bodyPr wrap="square" rtlCol="0">
            <a:spAutoFit/>
          </a:bodyPr>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K</a:t>
            </a:r>
            <a:r>
              <a:rPr kumimoji="0" 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均值聚类算法</a:t>
            </a:r>
            <a:r>
              <a:rPr kumimoji="0" 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优缺点</a:t>
            </a:r>
            <a:endParaRPr kumimoji="0" 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1025525" y="2045335"/>
            <a:ext cx="10598150" cy="2999740"/>
          </a:xfrm>
          <a:prstGeom prst="rect">
            <a:avLst/>
          </a:prstGeom>
        </p:spPr>
        <p:txBody>
          <a:bodyPr wrap="square">
            <a:spAutoFit/>
          </a:bodyPr>
          <a:p>
            <a:pPr marL="285750" marR="0" lvl="0" indent="-285750" algn="just" defTabSz="914400" rtl="0" fontAlgn="auto">
              <a:lnSpc>
                <a:spcPct val="150000"/>
              </a:lnSpc>
              <a:spcBef>
                <a:spcPts val="0"/>
              </a:spcBef>
              <a:spcAft>
                <a:spcPts val="0"/>
              </a:spcAft>
              <a:buClrTx/>
              <a:buSzTx/>
              <a:buFont typeface="Wingdings" panose="05000000000000000000" pitchFamily="2" charset="2"/>
              <a:buChar char="p"/>
              <a:defRPr/>
            </a:pPr>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优点</a:t>
            </a:r>
            <a:endParaRPr kumimoji="0" lang="en-US" altLang="zh-CN"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742950" lvl="1" indent="-285750" algn="just" fontAlgn="auto">
              <a:lnSpc>
                <a:spcPct val="150000"/>
              </a:lnSpc>
              <a:buFont typeface="Wingdings" panose="05000000000000000000" pitchFamily="2" charset="2"/>
              <a:buChar char="l"/>
              <a:defRPr/>
            </a:pPr>
            <a:r>
              <a:rPr lang="zh-CN" altLang="en-US" dirty="0">
                <a:latin typeface="微软雅黑" panose="020B0503020204020204" pitchFamily="34" charset="-122"/>
                <a:ea typeface="微软雅黑" panose="020B0503020204020204" pitchFamily="34" charset="-122"/>
              </a:rPr>
              <a:t>迭代</a:t>
            </a:r>
            <a:r>
              <a:rPr lang="zh-CN" altLang="en-US" dirty="0">
                <a:latin typeface="微软雅黑" panose="020B0503020204020204" pitchFamily="34" charset="-122"/>
                <a:ea typeface="微软雅黑" panose="020B0503020204020204" pitchFamily="34" charset="-122"/>
              </a:rPr>
              <a:t>式算法：实现简单，方便理解；</a:t>
            </a:r>
            <a:endParaRPr lang="en-US" altLang="zh-CN" dirty="0">
              <a:latin typeface="微软雅黑" panose="020B0503020204020204" pitchFamily="34" charset="-122"/>
              <a:ea typeface="微软雅黑" panose="020B0503020204020204" pitchFamily="34" charset="-122"/>
            </a:endParaRPr>
          </a:p>
          <a:p>
            <a:pPr marL="285750" marR="0" lvl="0" indent="-285750" algn="just" defTabSz="914400" rtl="0" fontAlgn="auto">
              <a:lnSpc>
                <a:spcPct val="150000"/>
              </a:lnSpc>
              <a:spcBef>
                <a:spcPts val="0"/>
              </a:spcBef>
              <a:spcAft>
                <a:spcPts val="0"/>
              </a:spcAft>
              <a:buClrTx/>
              <a:buSzTx/>
              <a:buFont typeface="Wingdings" panose="05000000000000000000" pitchFamily="2" charset="2"/>
              <a:buChar char="p"/>
              <a:defRPr/>
            </a:pPr>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缺点</a:t>
            </a:r>
            <a:endParaRPr kumimoji="0" lang="en-US" altLang="zh-CN"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742950" lvl="1" indent="-285750" algn="just" fontAlgn="auto">
              <a:lnSpc>
                <a:spcPct val="150000"/>
              </a:lnSpc>
              <a:buFont typeface="Wingdings" panose="05000000000000000000" pitchFamily="2" charset="2"/>
              <a:buChar char="l"/>
              <a:defRPr/>
            </a:pPr>
            <a:r>
              <a:rPr lang="en-US" altLang="en-US" sz="1800" dirty="0">
                <a:latin typeface="微软雅黑" panose="020B0503020204020204" pitchFamily="34" charset="-122"/>
                <a:ea typeface="微软雅黑" panose="020B0503020204020204" pitchFamily="34" charset="-122"/>
              </a:rPr>
              <a:t>K</a:t>
            </a:r>
            <a:r>
              <a:rPr lang="zh-CN" altLang="en-US" sz="1800" dirty="0">
                <a:latin typeface="微软雅黑" panose="020B0503020204020204" pitchFamily="34" charset="-122"/>
                <a:ea typeface="微软雅黑" panose="020B0503020204020204" pitchFamily="34" charset="-122"/>
              </a:rPr>
              <a:t>均值聚类属于启发式方法，不能保证收敛到全局最优，</a:t>
            </a:r>
            <a:r>
              <a:rPr lang="zh-CN" altLang="en-US" sz="1800" dirty="0">
                <a:solidFill>
                  <a:srgbClr val="FF0000"/>
                </a:solidFill>
                <a:latin typeface="微软雅黑" panose="020B0503020204020204" pitchFamily="34" charset="-122"/>
                <a:ea typeface="微软雅黑" panose="020B0503020204020204" pitchFamily="34" charset="-122"/>
              </a:rPr>
              <a:t>初始中心的选择</a:t>
            </a:r>
            <a:r>
              <a:rPr lang="zh-CN" altLang="en-US" sz="1800" dirty="0">
                <a:latin typeface="微软雅黑" panose="020B0503020204020204" pitchFamily="34" charset="-122"/>
                <a:ea typeface="微软雅黑" panose="020B0503020204020204" pitchFamily="34" charset="-122"/>
              </a:rPr>
              <a:t>会直接影响到聚类结果。</a:t>
            </a:r>
            <a:endParaRPr lang="zh-CN" altLang="en-US" sz="1800" dirty="0">
              <a:latin typeface="微软雅黑" panose="020B0503020204020204" pitchFamily="34" charset="-122"/>
              <a:ea typeface="微软雅黑" panose="020B0503020204020204" pitchFamily="34" charset="-122"/>
            </a:endParaRPr>
          </a:p>
          <a:p>
            <a:pPr marL="742950" lvl="1" indent="-285750" algn="just" fontAlgn="auto">
              <a:lnSpc>
                <a:spcPct val="150000"/>
              </a:lnSpc>
              <a:buFont typeface="Wingdings" panose="05000000000000000000" pitchFamily="2" charset="2"/>
              <a:buChar char="l"/>
              <a:defRPr/>
            </a:pPr>
            <a:r>
              <a:rPr lang="zh-CN" altLang="en-US" sz="1800" dirty="0">
                <a:latin typeface="微软雅黑" panose="020B0503020204020204" pitchFamily="34" charset="-122"/>
                <a:ea typeface="微软雅黑" panose="020B0503020204020204" pitchFamily="34" charset="-122"/>
              </a:rPr>
              <a:t>类别数</a:t>
            </a:r>
            <a:r>
              <a:rPr lang="en-US" altLang="en-US" sz="1800" dirty="0">
                <a:latin typeface="微软雅黑" panose="020B0503020204020204" pitchFamily="34" charset="-122"/>
                <a:ea typeface="微软雅黑" panose="020B0503020204020204" pitchFamily="34" charset="-122"/>
              </a:rPr>
              <a:t>k</a:t>
            </a:r>
            <a:r>
              <a:rPr lang="zh-CN" altLang="en-US" sz="1800" dirty="0">
                <a:latin typeface="微软雅黑" panose="020B0503020204020204" pitchFamily="34" charset="-122"/>
                <a:ea typeface="微软雅黑" panose="020B0503020204020204" pitchFamily="34" charset="-122"/>
              </a:rPr>
              <a:t>需要预先指定，而在实际应用中最优的</a:t>
            </a:r>
            <a:r>
              <a:rPr lang="en-US" altLang="en-US" sz="1800" dirty="0">
                <a:latin typeface="微软雅黑" panose="020B0503020204020204" pitchFamily="34" charset="-122"/>
                <a:ea typeface="微软雅黑" panose="020B0503020204020204" pitchFamily="34" charset="-122"/>
              </a:rPr>
              <a:t>k</a:t>
            </a:r>
            <a:r>
              <a:rPr lang="zh-CN" altLang="en-US" sz="1800" dirty="0">
                <a:latin typeface="微软雅黑" panose="020B0503020204020204" pitchFamily="34" charset="-122"/>
                <a:ea typeface="微软雅黑" panose="020B0503020204020204" pitchFamily="34" charset="-122"/>
              </a:rPr>
              <a:t>值是不知道</a:t>
            </a:r>
            <a:r>
              <a:rPr lang="zh-CN" altLang="en-US" sz="1800" dirty="0">
                <a:latin typeface="微软雅黑" panose="020B0503020204020204" pitchFamily="34" charset="-122"/>
                <a:ea typeface="微软雅黑" panose="020B0503020204020204" pitchFamily="34" charset="-122"/>
              </a:rPr>
              <a:t>的。</a:t>
            </a:r>
            <a:endParaRPr lang="zh-CN" altLang="en-US" sz="1800" dirty="0">
              <a:latin typeface="微软雅黑" panose="020B0503020204020204" pitchFamily="34" charset="-122"/>
              <a:ea typeface="微软雅黑" panose="020B0503020204020204" pitchFamily="34" charset="-122"/>
            </a:endParaRPr>
          </a:p>
          <a:p>
            <a:pPr marL="742950" lvl="1" indent="-285750" algn="just" fontAlgn="auto">
              <a:lnSpc>
                <a:spcPct val="150000"/>
              </a:lnSpc>
              <a:buFont typeface="Wingdings" panose="05000000000000000000" pitchFamily="2" charset="2"/>
              <a:buChar char="l"/>
              <a:defRPr/>
            </a:pPr>
            <a:endParaRPr lang="en-US" altLang="zh-CN" dirty="0">
              <a:latin typeface="微软雅黑" panose="020B0503020204020204" pitchFamily="34" charset="-122"/>
              <a:ea typeface="微软雅黑" panose="020B0503020204020204" pitchFamily="34" charset="-122"/>
            </a:endParaRPr>
          </a:p>
          <a:p>
            <a:pPr marL="742950" lvl="1" indent="-285750" algn="just" fontAlgn="auto">
              <a:lnSpc>
                <a:spcPct val="150000"/>
              </a:lnSpc>
              <a:buFont typeface="Wingdings" panose="05000000000000000000" pitchFamily="2" charset="2"/>
              <a:buChar char="l"/>
              <a:defRPr/>
            </a:pPr>
            <a:endParaRPr kumimoji="0" lang="zh-CN" altLang="en-US"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46201"/>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51" y="5255614"/>
            <a:ext cx="12309566" cy="1843540"/>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40" name="图片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41" name="直接连接符 40"/>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42" name="文本框 41"/>
          <p:cNvSpPr txBox="1"/>
          <p:nvPr/>
        </p:nvSpPr>
        <p:spPr>
          <a:xfrm>
            <a:off x="1126643" y="281013"/>
            <a:ext cx="800219"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目录</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3528695" y="1680210"/>
            <a:ext cx="607060" cy="607060"/>
            <a:chOff x="5583547" y="2347275"/>
            <a:chExt cx="607187" cy="607187"/>
          </a:xfrm>
        </p:grpSpPr>
        <p:sp>
          <p:nvSpPr>
            <p:cNvPr id="10" name="椭圆 9"/>
            <p:cNvSpPr/>
            <p:nvPr/>
          </p:nvSpPr>
          <p:spPr>
            <a:xfrm>
              <a:off x="5583547" y="2347275"/>
              <a:ext cx="607187" cy="607187"/>
            </a:xfrm>
            <a:prstGeom prst="ellipse">
              <a:avLst/>
            </a:prstGeom>
            <a:noFill/>
            <a:ln>
              <a:solidFill>
                <a:srgbClr val="D8422A"/>
              </a:solidFill>
            </a:ln>
            <a:extLst>
              <a:ext uri="{909E8E84-426E-40DD-AFC4-6F175D3DCCD1}">
                <a14:hiddenFill xmlns:a14="http://schemas.microsoft.com/office/drawing/2010/main">
                  <a:solidFill>
                    <a:srgbClr val="D8422A"/>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1" name="文本框 10"/>
            <p:cNvSpPr txBox="1"/>
            <p:nvPr/>
          </p:nvSpPr>
          <p:spPr>
            <a:xfrm>
              <a:off x="5653274" y="2420035"/>
              <a:ext cx="492443" cy="461665"/>
            </a:xfrm>
            <a:prstGeom prst="rect">
              <a:avLst/>
            </a:prstGeom>
            <a:noFill/>
            <a:ln>
              <a:noFill/>
            </a:ln>
          </p:spPr>
          <p:txBody>
            <a:bodyPr wrap="none" rtlCol="0">
              <a:spAutoFit/>
            </a:bodyPr>
            <a:lstStyle/>
            <a:p>
              <a:pPr algn="just"/>
              <a:r>
                <a:rPr lang="en-US" altLang="zh-CN" sz="2400" dirty="0">
                  <a:solidFill>
                    <a:schemeClr val="tx1"/>
                  </a:solidFill>
                  <a:latin typeface="Times New Roman" panose="02020603050405020304" pitchFamily="18" charset="0"/>
                  <a:cs typeface="Times New Roman" panose="02020603050405020304" pitchFamily="18" charset="0"/>
                </a:rPr>
                <a:t>01</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3528695" y="2419350"/>
            <a:ext cx="607060" cy="607060"/>
            <a:chOff x="5583547" y="3086961"/>
            <a:chExt cx="607187" cy="607187"/>
          </a:xfrm>
        </p:grpSpPr>
        <p:sp>
          <p:nvSpPr>
            <p:cNvPr id="19" name="椭圆 18"/>
            <p:cNvSpPr/>
            <p:nvPr/>
          </p:nvSpPr>
          <p:spPr>
            <a:xfrm>
              <a:off x="5583547" y="3086961"/>
              <a:ext cx="607187" cy="607187"/>
            </a:xfrm>
            <a:prstGeom prst="ellipse">
              <a:avLst/>
            </a:prstGeom>
            <a:noFill/>
            <a:ln>
              <a:solidFill>
                <a:srgbClr val="D8422A"/>
              </a:solidFill>
            </a:ln>
            <a:extLst>
              <a:ext uri="{909E8E84-426E-40DD-AFC4-6F175D3DCCD1}">
                <a14:hiddenFill xmlns:a14="http://schemas.microsoft.com/office/drawing/2010/main">
                  <a:solidFill>
                    <a:srgbClr val="D8422A"/>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0" name="文本框 19"/>
            <p:cNvSpPr txBox="1"/>
            <p:nvPr/>
          </p:nvSpPr>
          <p:spPr>
            <a:xfrm>
              <a:off x="5653274" y="3159721"/>
              <a:ext cx="492443" cy="461665"/>
            </a:xfrm>
            <a:prstGeom prst="rect">
              <a:avLst/>
            </a:prstGeom>
            <a:noFill/>
            <a:ln>
              <a:noFill/>
            </a:ln>
          </p:spPr>
          <p:txBody>
            <a:bodyPr wrap="none" rtlCol="0">
              <a:spAutoFit/>
            </a:bodyPr>
            <a:lstStyle/>
            <a:p>
              <a:pPr algn="just"/>
              <a:r>
                <a:rPr lang="en-US" altLang="zh-CN" sz="2400" dirty="0">
                  <a:solidFill>
                    <a:schemeClr val="tx1"/>
                  </a:solidFill>
                  <a:latin typeface="Times New Roman" panose="02020603050405020304" pitchFamily="18" charset="0"/>
                  <a:cs typeface="Times New Roman" panose="02020603050405020304" pitchFamily="18" charset="0"/>
                </a:rPr>
                <a:t>02</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3528695" y="3141345"/>
            <a:ext cx="607060" cy="607060"/>
            <a:chOff x="5583547" y="3086961"/>
            <a:chExt cx="607187" cy="607187"/>
          </a:xfrm>
        </p:grpSpPr>
        <p:sp>
          <p:nvSpPr>
            <p:cNvPr id="22" name="椭圆 21"/>
            <p:cNvSpPr/>
            <p:nvPr/>
          </p:nvSpPr>
          <p:spPr>
            <a:xfrm>
              <a:off x="5583547" y="3086961"/>
              <a:ext cx="607187" cy="607187"/>
            </a:xfrm>
            <a:prstGeom prst="ellipse">
              <a:avLst/>
            </a:prstGeom>
            <a:solidFill>
              <a:srgbClr val="D8422A"/>
            </a:solidFill>
            <a:ln>
              <a:solidFill>
                <a:srgbClr val="D8422A"/>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3" name="文本框 22"/>
            <p:cNvSpPr txBox="1"/>
            <p:nvPr/>
          </p:nvSpPr>
          <p:spPr>
            <a:xfrm>
              <a:off x="5653274" y="3159721"/>
              <a:ext cx="492443" cy="46166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03</a:t>
              </a:r>
              <a:endParaRPr lang="en-US" altLang="zh-CN" sz="2400" dirty="0">
                <a:solidFill>
                  <a:schemeClr val="bg1"/>
                </a:solidFill>
                <a:latin typeface="Times New Roman" panose="02020603050405020304" pitchFamily="18" charset="0"/>
                <a:cs typeface="Times New Roman" panose="02020603050405020304" pitchFamily="18" charset="0"/>
              </a:endParaRPr>
            </a:p>
          </p:txBody>
        </p:sp>
      </p:grpSp>
      <p:sp>
        <p:nvSpPr>
          <p:cNvPr id="30" name="右箭头 29"/>
          <p:cNvSpPr/>
          <p:nvPr/>
        </p:nvSpPr>
        <p:spPr>
          <a:xfrm>
            <a:off x="4205605" y="1872615"/>
            <a:ext cx="265430" cy="222885"/>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29"/>
          <p:cNvSpPr/>
          <p:nvPr/>
        </p:nvSpPr>
        <p:spPr>
          <a:xfrm>
            <a:off x="4205605" y="2606675"/>
            <a:ext cx="265430" cy="222885"/>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29"/>
          <p:cNvSpPr/>
          <p:nvPr/>
        </p:nvSpPr>
        <p:spPr>
          <a:xfrm>
            <a:off x="4205605" y="3338830"/>
            <a:ext cx="265430" cy="222885"/>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4625975" y="1753235"/>
            <a:ext cx="2751455" cy="461645"/>
          </a:xfrm>
          <a:prstGeom prst="roundRect">
            <a:avLst>
              <a:gd name="adj" fmla="val 50000"/>
            </a:avLst>
          </a:prstGeom>
          <a:noFill/>
          <a:ln>
            <a:solidFill>
              <a:srgbClr val="D8422A"/>
            </a:solidFill>
          </a:ln>
          <a:extLst>
            <a:ext uri="{909E8E84-426E-40DD-AFC4-6F175D3DCCD1}">
              <a14:hiddenFill xmlns:a14="http://schemas.microsoft.com/office/drawing/2010/main">
                <a:solidFill>
                  <a:srgbClr val="D8422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聚类概述</a:t>
            </a:r>
            <a:endParaRPr lang="zh-CN" altLang="en-US" dirty="0">
              <a:solidFill>
                <a:schemeClr val="tx1"/>
              </a:solidFill>
            </a:endParaRPr>
          </a:p>
        </p:txBody>
      </p:sp>
      <p:sp>
        <p:nvSpPr>
          <p:cNvPr id="36" name="圆角矩形 35"/>
          <p:cNvSpPr/>
          <p:nvPr/>
        </p:nvSpPr>
        <p:spPr>
          <a:xfrm>
            <a:off x="4625975" y="2487295"/>
            <a:ext cx="2751455" cy="461645"/>
          </a:xfrm>
          <a:prstGeom prst="roundRect">
            <a:avLst>
              <a:gd name="adj" fmla="val 50000"/>
            </a:avLst>
          </a:prstGeom>
          <a:noFill/>
          <a:ln>
            <a:solidFill>
              <a:srgbClr val="D8422A"/>
            </a:solidFill>
          </a:ln>
          <a:extLst>
            <a:ext uri="{909E8E84-426E-40DD-AFC4-6F175D3DCCD1}">
              <a14:hiddenFill xmlns:a14="http://schemas.microsoft.com/office/drawing/2010/main">
                <a:solidFill>
                  <a:srgbClr val="D8422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划分式聚类</a:t>
            </a:r>
            <a:endParaRPr lang="zh-CN" altLang="en-US" dirty="0">
              <a:solidFill>
                <a:schemeClr val="tx1"/>
              </a:solidFill>
            </a:endParaRPr>
          </a:p>
        </p:txBody>
      </p:sp>
      <p:sp>
        <p:nvSpPr>
          <p:cNvPr id="37" name="圆角矩形 36"/>
          <p:cNvSpPr/>
          <p:nvPr/>
        </p:nvSpPr>
        <p:spPr>
          <a:xfrm>
            <a:off x="4625975" y="3208020"/>
            <a:ext cx="2751455" cy="461645"/>
          </a:xfrm>
          <a:prstGeom prst="roundRect">
            <a:avLst>
              <a:gd name="adj" fmla="val 50000"/>
            </a:avLst>
          </a:prstGeom>
          <a:solidFill>
            <a:srgbClr val="D8422A"/>
          </a:solidFill>
          <a:ln>
            <a:solidFill>
              <a:srgbClr val="D842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密度聚类</a:t>
            </a:r>
            <a:endParaRPr lang="zh-CN" altLang="en-US" dirty="0">
              <a:solidFill>
                <a:schemeClr val="bg1"/>
              </a:solidFill>
            </a:endParaRPr>
          </a:p>
        </p:txBody>
      </p:sp>
      <p:grpSp>
        <p:nvGrpSpPr>
          <p:cNvPr id="12" name="组合 11"/>
          <p:cNvGrpSpPr/>
          <p:nvPr/>
        </p:nvGrpSpPr>
        <p:grpSpPr>
          <a:xfrm>
            <a:off x="3528695" y="3862070"/>
            <a:ext cx="607060" cy="607060"/>
            <a:chOff x="5583547" y="3086961"/>
            <a:chExt cx="607187" cy="607187"/>
          </a:xfrm>
        </p:grpSpPr>
        <p:sp>
          <p:nvSpPr>
            <p:cNvPr id="24" name="椭圆 23"/>
            <p:cNvSpPr/>
            <p:nvPr/>
          </p:nvSpPr>
          <p:spPr>
            <a:xfrm>
              <a:off x="5583547" y="3086961"/>
              <a:ext cx="607187" cy="607187"/>
            </a:xfrm>
            <a:prstGeom prst="ellipse">
              <a:avLst/>
            </a:prstGeom>
            <a:noFill/>
            <a:ln>
              <a:solidFill>
                <a:srgbClr val="D8422A"/>
              </a:solidFill>
            </a:ln>
            <a:extLst>
              <a:ext uri="{909E8E84-426E-40DD-AFC4-6F175D3DCCD1}">
                <a14:hiddenFill xmlns:a14="http://schemas.microsoft.com/office/drawing/2010/main">
                  <a:solidFill>
                    <a:srgbClr val="D8422A"/>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5" name="文本框 24"/>
            <p:cNvSpPr txBox="1"/>
            <p:nvPr/>
          </p:nvSpPr>
          <p:spPr>
            <a:xfrm>
              <a:off x="5655604" y="3159721"/>
              <a:ext cx="487782" cy="460471"/>
            </a:xfrm>
            <a:prstGeom prst="rect">
              <a:avLst/>
            </a:prstGeom>
            <a:noFill/>
            <a:ln>
              <a:noFill/>
            </a:ln>
          </p:spPr>
          <p:txBody>
            <a:bodyPr wrap="none" rtlCol="0">
              <a:spAutoFit/>
            </a:bodyPr>
            <a:lstStyle/>
            <a:p>
              <a:pPr algn="just"/>
              <a:r>
                <a:rPr lang="en-US" altLang="zh-CN" sz="2400" dirty="0">
                  <a:solidFill>
                    <a:schemeClr val="tx1"/>
                  </a:solidFill>
                  <a:latin typeface="Times New Roman" panose="02020603050405020304" pitchFamily="18" charset="0"/>
                  <a:cs typeface="Times New Roman" panose="02020603050405020304" pitchFamily="18" charset="0"/>
                </a:rPr>
                <a:t>04</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grpSp>
      <p:sp>
        <p:nvSpPr>
          <p:cNvPr id="26" name="右箭头 29"/>
          <p:cNvSpPr/>
          <p:nvPr/>
        </p:nvSpPr>
        <p:spPr>
          <a:xfrm>
            <a:off x="4205605" y="4059555"/>
            <a:ext cx="265430" cy="222885"/>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a:off x="4625975" y="3928745"/>
            <a:ext cx="2751455" cy="461645"/>
          </a:xfrm>
          <a:prstGeom prst="roundRect">
            <a:avLst>
              <a:gd name="adj" fmla="val 50000"/>
            </a:avLst>
          </a:prstGeom>
          <a:noFill/>
          <a:ln>
            <a:solidFill>
              <a:srgbClr val="D8422A"/>
            </a:solidFill>
          </a:ln>
          <a:extLst>
            <a:ext uri="{909E8E84-426E-40DD-AFC4-6F175D3DCCD1}">
              <a14:hiddenFill xmlns:a14="http://schemas.microsoft.com/office/drawing/2010/main">
                <a:solidFill>
                  <a:srgbClr val="D8422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层次聚类</a:t>
            </a:r>
            <a:endParaRPr lang="en-US" altLang="zh-CN"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020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密度聚类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825672" y="983380"/>
            <a:ext cx="4505280" cy="398780"/>
          </a:xfrm>
          <a:prstGeom prst="rect">
            <a:avLst/>
          </a:prstGeom>
          <a:noFill/>
        </p:spPr>
        <p:txBody>
          <a:bodyPr wrap="square" rtlCol="0">
            <a:spAutoFit/>
          </a:bodyPr>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密度聚类</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矩形 1"/>
          <p:cNvSpPr/>
          <p:nvPr/>
        </p:nvSpPr>
        <p:spPr>
          <a:xfrm>
            <a:off x="688571" y="1450747"/>
            <a:ext cx="10816128" cy="1337945"/>
          </a:xfrm>
          <a:prstGeom prst="rect">
            <a:avLst/>
          </a:prstGeom>
        </p:spPr>
        <p:txBody>
          <a:bodyPr wrap="square">
            <a:spAutoFit/>
          </a:bodyPr>
          <a:p>
            <a:pPr marL="0" marR="0" lvl="0" indent="457200" algn="just" defTabSz="914400" rtl="0" fontAlgn="auto">
              <a:lnSpc>
                <a:spcPct val="150000"/>
              </a:lnSpc>
              <a:spcBef>
                <a:spcPts val="0"/>
              </a:spcBef>
              <a:spcAft>
                <a:spcPts val="0"/>
              </a:spcAft>
              <a:buClrTx/>
              <a:buSzTx/>
              <a:buFontTx/>
              <a:buNone/>
              <a:defRPr/>
            </a:pPr>
            <a:r>
              <a:rPr kumimoji="0" lang="zh-CN" altLang="en-US"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密度聚类，也</a:t>
            </a:r>
            <a:r>
              <a:rPr kumimoji="0" lang="zh-CN" altLang="en-US"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称为</a:t>
            </a:r>
            <a:r>
              <a:rPr kumimoji="0" lang="en-US" altLang="zh-CN"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a:t>
            </a:r>
            <a:r>
              <a:rPr kumimoji="0" lang="zh-CN" altLang="en-US"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基于密度的聚类</a:t>
            </a:r>
            <a:r>
              <a:rPr kumimoji="0" lang="en-US" altLang="zh-CN"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a:t>
            </a:r>
            <a:r>
              <a:rPr kumimoji="0" lang="zh-CN" altLang="en-US"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，与</a:t>
            </a:r>
            <a:r>
              <a:rPr kumimoji="0" lang="en-US" altLang="en-US"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K</a:t>
            </a:r>
            <a:r>
              <a:rPr kumimoji="0" lang="zh-CN" altLang="en-US"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均值聚类使用距离作为度量样本的紧密程度不同，密度聚类依据</a:t>
            </a:r>
            <a:r>
              <a:rPr kumimoji="0" lang="zh-CN" altLang="en-US" sz="1800" u="none" strike="noStrike" kern="1200" cap="none" spc="0" normalizeH="0" baseline="0" noProof="0" dirty="0">
                <a:ln>
                  <a:noFill/>
                </a:ln>
                <a:solidFill>
                  <a:srgbClr val="FF0000"/>
                </a:solidFill>
                <a:effectLst/>
                <a:uLnTx/>
                <a:uFillTx/>
                <a:latin typeface="Cambria Math" panose="02040503050406030204" pitchFamily="18" charset="0"/>
                <a:ea typeface="微软雅黑" panose="020B0503020204020204" pitchFamily="34" charset="-122"/>
                <a:cs typeface="+mn-cs"/>
              </a:rPr>
              <a:t>样本分布的紧密程度</a:t>
            </a:r>
            <a:r>
              <a:rPr kumimoji="0" lang="zh-CN" altLang="en-US"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来确定聚类结构。并且基于密度的聚类方法可以在有噪音的数据中发现各种形状和各种大小的簇。</a:t>
            </a:r>
            <a:r>
              <a:rPr kumimoji="0" lang="en-US" altLang="en-US"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DBSCAN</a:t>
            </a:r>
            <a:r>
              <a:rPr kumimoji="0" lang="zh-CN" altLang="en-US"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是密度聚类</a:t>
            </a:r>
            <a:r>
              <a:rPr kumimoji="0" lang="zh-CN" altLang="en-US"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中最典型的代表算法</a:t>
            </a:r>
            <a:r>
              <a:rPr kumimoji="0" lang="zh-CN" altLang="en-US"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之一。</a:t>
            </a:r>
            <a:endParaRPr kumimoji="0" lang="zh-CN" altLang="en-US"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endParaRPr>
          </a:p>
        </p:txBody>
      </p:sp>
      <p:sp>
        <p:nvSpPr>
          <p:cNvPr id="7" name="文本框 6"/>
          <p:cNvSpPr txBox="1"/>
          <p:nvPr/>
        </p:nvSpPr>
        <p:spPr>
          <a:xfrm>
            <a:off x="825672" y="3229375"/>
            <a:ext cx="4505280" cy="398780"/>
          </a:xfrm>
          <a:prstGeom prst="rect">
            <a:avLst/>
          </a:prstGeom>
          <a:noFill/>
        </p:spPr>
        <p:txBody>
          <a:bodyPr wrap="square" rtlCol="0">
            <a:spAutoFit/>
          </a:bodyPr>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DBSCAN</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688975" y="3717290"/>
            <a:ext cx="6626225" cy="922020"/>
          </a:xfrm>
          <a:prstGeom prst="rect">
            <a:avLst/>
          </a:prstGeom>
        </p:spPr>
        <p:txBody>
          <a:bodyPr wrap="square">
            <a:spAutoFit/>
          </a:bodyPr>
          <a:p>
            <a:pPr marL="0" marR="0" lvl="0" indent="457200" algn="just" defTabSz="914400" rtl="0" fontAlgn="auto">
              <a:lnSpc>
                <a:spcPct val="150000"/>
              </a:lnSpc>
              <a:spcBef>
                <a:spcPts val="0"/>
              </a:spcBef>
              <a:spcAft>
                <a:spcPts val="0"/>
              </a:spcAft>
              <a:buClrTx/>
              <a:buSzTx/>
              <a:buFontTx/>
              <a:buNone/>
              <a:defRPr/>
            </a:pPr>
            <a:r>
              <a:rPr kumimoji="0" lang="en-US" altLang="en-US"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DBSCAN</a:t>
            </a:r>
            <a:r>
              <a:rPr kumimoji="0" lang="zh-CN" altLang="en-US"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的核心思想是先找到密度较高的点，然后把</a:t>
            </a:r>
            <a:r>
              <a:rPr kumimoji="0" lang="zh-CN" altLang="en-US"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与其相近的高密度点连成一片，进而生成各种</a:t>
            </a:r>
            <a:r>
              <a:rPr kumimoji="0" lang="zh-CN" altLang="en-US"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簇。</a:t>
            </a:r>
            <a:endParaRPr kumimoji="0" lang="zh-CN" altLang="en-US"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endParaRPr>
          </a:p>
        </p:txBody>
      </p:sp>
      <p:pic>
        <p:nvPicPr>
          <p:cNvPr id="10" name="图片 9" descr="DBSCAN-density-data.svg"/>
          <p:cNvPicPr>
            <a:picLocks noChangeAspect="1"/>
          </p:cNvPicPr>
          <p:nvPr/>
        </p:nvPicPr>
        <p:blipFill>
          <a:blip r:embed="rId6"/>
          <a:stretch>
            <a:fillRect/>
          </a:stretch>
        </p:blipFill>
        <p:spPr>
          <a:xfrm>
            <a:off x="8364855" y="3141980"/>
            <a:ext cx="2506980" cy="25228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46201"/>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51" y="5255614"/>
            <a:ext cx="12309566" cy="1843540"/>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grpSp>
        <p:nvGrpSpPr>
          <p:cNvPr id="8" name="组合 7"/>
          <p:cNvGrpSpPr/>
          <p:nvPr/>
        </p:nvGrpSpPr>
        <p:grpSpPr>
          <a:xfrm>
            <a:off x="1025443" y="2456373"/>
            <a:ext cx="2190023" cy="1446550"/>
            <a:chOff x="2379099" y="2044388"/>
            <a:chExt cx="2190023" cy="1446550"/>
          </a:xfrm>
        </p:grpSpPr>
        <p:sp>
          <p:nvSpPr>
            <p:cNvPr id="5" name="文本框 4"/>
            <p:cNvSpPr txBox="1"/>
            <p:nvPr/>
          </p:nvSpPr>
          <p:spPr>
            <a:xfrm>
              <a:off x="2379099" y="2044388"/>
              <a:ext cx="2190023" cy="923330"/>
            </a:xfrm>
            <a:prstGeom prst="rect">
              <a:avLst/>
            </a:prstGeom>
            <a:noFill/>
          </p:spPr>
          <p:txBody>
            <a:bodyPr wrap="none" rtlCol="0">
              <a:spAutoFit/>
            </a:bodyPr>
            <a:lstStyle/>
            <a:p>
              <a:r>
                <a:rPr lang="zh-CN" altLang="en-US" sz="5400" b="1" dirty="0">
                  <a:solidFill>
                    <a:srgbClr val="D8422A"/>
                  </a:solidFill>
                  <a:latin typeface="微软雅黑" panose="020B0503020204020204" pitchFamily="34" charset="-122"/>
                  <a:ea typeface="微软雅黑" panose="020B0503020204020204" pitchFamily="34" charset="-122"/>
                </a:rPr>
                <a:t>目   录</a:t>
              </a:r>
              <a:endParaRPr lang="zh-CN" altLang="en-US" sz="5400" b="1" dirty="0">
                <a:solidFill>
                  <a:srgbClr val="D8422A"/>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394327" y="2967718"/>
              <a:ext cx="2159566" cy="523220"/>
            </a:xfrm>
            <a:prstGeom prst="rect">
              <a:avLst/>
            </a:prstGeom>
            <a:noFill/>
          </p:spPr>
          <p:txBody>
            <a:bodyPr wrap="none" rtlCol="0">
              <a:spAutoFit/>
            </a:bodyPr>
            <a:lstStyle/>
            <a:p>
              <a:pPr algn="just"/>
              <a:r>
                <a:rPr lang="en-US" altLang="zh-CN" sz="2800" b="1"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2800" b="1" dirty="0">
                <a:solidFill>
                  <a:srgbClr val="D8422A"/>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40" name="图片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41" name="直接连接符 40"/>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42" name="文本框 41"/>
          <p:cNvSpPr txBox="1"/>
          <p:nvPr/>
        </p:nvSpPr>
        <p:spPr>
          <a:xfrm>
            <a:off x="1126643" y="281013"/>
            <a:ext cx="800219"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目录</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3528695" y="1680210"/>
            <a:ext cx="607060" cy="607060"/>
            <a:chOff x="5583547" y="2347275"/>
            <a:chExt cx="607187" cy="607187"/>
          </a:xfrm>
        </p:grpSpPr>
        <p:sp>
          <p:nvSpPr>
            <p:cNvPr id="10" name="椭圆 9"/>
            <p:cNvSpPr/>
            <p:nvPr/>
          </p:nvSpPr>
          <p:spPr>
            <a:xfrm>
              <a:off x="5583547" y="2347275"/>
              <a:ext cx="607187" cy="607187"/>
            </a:xfrm>
            <a:prstGeom prst="ellipse">
              <a:avLst/>
            </a:prstGeom>
            <a:solidFill>
              <a:srgbClr val="D8422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1" name="文本框 10"/>
            <p:cNvSpPr txBox="1"/>
            <p:nvPr/>
          </p:nvSpPr>
          <p:spPr>
            <a:xfrm>
              <a:off x="5653274" y="2420035"/>
              <a:ext cx="492443" cy="46166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01</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3528695" y="2419350"/>
            <a:ext cx="607060" cy="607060"/>
            <a:chOff x="5583547" y="3086961"/>
            <a:chExt cx="607187" cy="607187"/>
          </a:xfrm>
        </p:grpSpPr>
        <p:sp>
          <p:nvSpPr>
            <p:cNvPr id="19" name="椭圆 18"/>
            <p:cNvSpPr/>
            <p:nvPr/>
          </p:nvSpPr>
          <p:spPr>
            <a:xfrm>
              <a:off x="5583547" y="3086961"/>
              <a:ext cx="607187" cy="607187"/>
            </a:xfrm>
            <a:prstGeom prst="ellipse">
              <a:avLst/>
            </a:prstGeom>
            <a:solidFill>
              <a:srgbClr val="D8422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0" name="文本框 19"/>
            <p:cNvSpPr txBox="1"/>
            <p:nvPr/>
          </p:nvSpPr>
          <p:spPr>
            <a:xfrm>
              <a:off x="5653274" y="3159721"/>
              <a:ext cx="492443" cy="46166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02</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3528695" y="3141345"/>
            <a:ext cx="607060" cy="607060"/>
            <a:chOff x="5583547" y="3086961"/>
            <a:chExt cx="607187" cy="607187"/>
          </a:xfrm>
        </p:grpSpPr>
        <p:sp>
          <p:nvSpPr>
            <p:cNvPr id="22" name="椭圆 21"/>
            <p:cNvSpPr/>
            <p:nvPr/>
          </p:nvSpPr>
          <p:spPr>
            <a:xfrm>
              <a:off x="5583547" y="3086961"/>
              <a:ext cx="607187" cy="607187"/>
            </a:xfrm>
            <a:prstGeom prst="ellipse">
              <a:avLst/>
            </a:prstGeom>
            <a:solidFill>
              <a:srgbClr val="D8422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3" name="文本框 22"/>
            <p:cNvSpPr txBox="1"/>
            <p:nvPr/>
          </p:nvSpPr>
          <p:spPr>
            <a:xfrm>
              <a:off x="5653274" y="3159721"/>
              <a:ext cx="492443" cy="46166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03</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pSp>
      <p:sp>
        <p:nvSpPr>
          <p:cNvPr id="30" name="右箭头 29"/>
          <p:cNvSpPr/>
          <p:nvPr/>
        </p:nvSpPr>
        <p:spPr>
          <a:xfrm>
            <a:off x="4205605" y="1872615"/>
            <a:ext cx="265430" cy="222885"/>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29"/>
          <p:cNvSpPr/>
          <p:nvPr/>
        </p:nvSpPr>
        <p:spPr>
          <a:xfrm>
            <a:off x="4205605" y="2606675"/>
            <a:ext cx="265430" cy="222885"/>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29"/>
          <p:cNvSpPr/>
          <p:nvPr/>
        </p:nvSpPr>
        <p:spPr>
          <a:xfrm>
            <a:off x="4205605" y="3338830"/>
            <a:ext cx="265430" cy="222885"/>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4625975" y="1753235"/>
            <a:ext cx="2751455" cy="461645"/>
          </a:xfrm>
          <a:prstGeom prst="roundRect">
            <a:avLst>
              <a:gd name="adj" fmla="val 50000"/>
            </a:avLst>
          </a:pr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聚类概述</a:t>
            </a:r>
            <a:endParaRPr lang="zh-CN" altLang="en-US" dirty="0"/>
          </a:p>
        </p:txBody>
      </p:sp>
      <p:sp>
        <p:nvSpPr>
          <p:cNvPr id="36" name="圆角矩形 35"/>
          <p:cNvSpPr/>
          <p:nvPr/>
        </p:nvSpPr>
        <p:spPr>
          <a:xfrm>
            <a:off x="4625975" y="2487295"/>
            <a:ext cx="2751455" cy="461645"/>
          </a:xfrm>
          <a:prstGeom prst="roundRect">
            <a:avLst>
              <a:gd name="adj" fmla="val 50000"/>
            </a:avLst>
          </a:pr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K-Means</a:t>
            </a:r>
            <a:r>
              <a:rPr lang="zh-CN" altLang="en-US" dirty="0"/>
              <a:t>聚类</a:t>
            </a:r>
            <a:endParaRPr lang="zh-CN" altLang="en-US" dirty="0"/>
          </a:p>
        </p:txBody>
      </p:sp>
      <p:sp>
        <p:nvSpPr>
          <p:cNvPr id="37" name="圆角矩形 36"/>
          <p:cNvSpPr/>
          <p:nvPr/>
        </p:nvSpPr>
        <p:spPr>
          <a:xfrm>
            <a:off x="4625975" y="3208020"/>
            <a:ext cx="2751455" cy="461645"/>
          </a:xfrm>
          <a:prstGeom prst="roundRect">
            <a:avLst>
              <a:gd name="adj" fmla="val 50000"/>
            </a:avLst>
          </a:pr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密度聚类</a:t>
            </a:r>
            <a:endParaRPr lang="zh-CN" altLang="en-US" dirty="0"/>
          </a:p>
        </p:txBody>
      </p:sp>
      <p:grpSp>
        <p:nvGrpSpPr>
          <p:cNvPr id="12" name="组合 11"/>
          <p:cNvGrpSpPr/>
          <p:nvPr/>
        </p:nvGrpSpPr>
        <p:grpSpPr>
          <a:xfrm>
            <a:off x="3528695" y="3862070"/>
            <a:ext cx="607060" cy="607060"/>
            <a:chOff x="5583547" y="3086961"/>
            <a:chExt cx="607187" cy="607187"/>
          </a:xfrm>
        </p:grpSpPr>
        <p:sp>
          <p:nvSpPr>
            <p:cNvPr id="24" name="椭圆 23"/>
            <p:cNvSpPr/>
            <p:nvPr/>
          </p:nvSpPr>
          <p:spPr>
            <a:xfrm>
              <a:off x="5583547" y="3086961"/>
              <a:ext cx="607187" cy="607187"/>
            </a:xfrm>
            <a:prstGeom prst="ellipse">
              <a:avLst/>
            </a:prstGeom>
            <a:solidFill>
              <a:srgbClr val="D8422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5" name="文本框 24"/>
            <p:cNvSpPr txBox="1"/>
            <p:nvPr/>
          </p:nvSpPr>
          <p:spPr>
            <a:xfrm>
              <a:off x="5655604" y="3159721"/>
              <a:ext cx="487782" cy="460471"/>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04</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pSp>
      <p:sp>
        <p:nvSpPr>
          <p:cNvPr id="26" name="右箭头 29"/>
          <p:cNvSpPr/>
          <p:nvPr/>
        </p:nvSpPr>
        <p:spPr>
          <a:xfrm>
            <a:off x="4205605" y="4059555"/>
            <a:ext cx="265430" cy="222885"/>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a:off x="4625975" y="3928745"/>
            <a:ext cx="2751455" cy="461645"/>
          </a:xfrm>
          <a:prstGeom prst="roundRect">
            <a:avLst>
              <a:gd name="adj" fmla="val 50000"/>
            </a:avLst>
          </a:pr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层次聚类</a:t>
            </a:r>
            <a:endParaRPr lang="zh-CN"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02080" cy="460375"/>
          </a:xfrm>
          <a:prstGeom prst="rect">
            <a:avLst/>
          </a:prstGeom>
          <a:noFill/>
        </p:spPr>
        <p:txBody>
          <a:bodyPr wrap="none" rtlCol="0">
            <a:spAutoFit/>
          </a:bodyPr>
          <a:lstStyle/>
          <a:p>
            <a:pPr algn="l"/>
            <a:r>
              <a:rPr lang="zh-CN" altLang="en-US" sz="2400" dirty="0">
                <a:solidFill>
                  <a:srgbClr val="D8422A"/>
                </a:solidFill>
                <a:latin typeface="微软雅黑" panose="020B0503020204020204" pitchFamily="34" charset="-122"/>
                <a:ea typeface="微软雅黑" panose="020B0503020204020204" pitchFamily="34" charset="-122"/>
                <a:sym typeface="+mn-ea"/>
              </a:rPr>
              <a:t>密度聚类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2" name="矩形 31"/>
              <p:cNvSpPr/>
              <p:nvPr/>
            </p:nvSpPr>
            <p:spPr>
              <a:xfrm>
                <a:off x="550282" y="1413453"/>
                <a:ext cx="11129654" cy="4493260"/>
              </a:xfrm>
              <a:prstGeom prst="rect">
                <a:avLst/>
              </a:prstGeom>
            </p:spPr>
            <p:txBody>
              <a:bodyPr wrap="square">
                <a:spAutoFit/>
              </a:bodyPr>
              <a:lstStyle/>
              <a:p>
                <a:pPr marL="285750" lvl="0" indent="-285750" algn="just">
                  <a:lnSpc>
                    <a:spcPct val="150000"/>
                  </a:lnSpc>
                  <a:buFont typeface="Wingdings" panose="05000000000000000000" pitchFamily="2" charset="2"/>
                  <a:buChar char="p"/>
                  <a:defRPr/>
                </a:pPr>
                <a:r>
                  <a:rPr lang="en-US" altLang="zh-CN" dirty="0">
                    <a:latin typeface="微软雅黑" panose="020B0503020204020204" pitchFamily="34" charset="-122"/>
                    <a:ea typeface="微软雅黑" panose="020B0503020204020204" pitchFamily="34" charset="-122"/>
                  </a:rPr>
                  <a:t>DBSCAN(</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Density-Based Spatial Clustering of Applications with Noise</a:t>
                </a:r>
                <a:r>
                  <a:rPr lang="zh-CN" altLang="en-US" dirty="0">
                    <a:latin typeface="微软雅黑" panose="020B0503020204020204" pitchFamily="34" charset="-122"/>
                    <a:ea typeface="微软雅黑" panose="020B0503020204020204" pitchFamily="34" charset="-122"/>
                  </a:rPr>
                  <a:t>，具有噪声的基于密度的聚类方法</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：基于一组“邻域”参数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r>
                      <a:rPr lang="zh-CN" altLang="en-US" b="0" i="1" smtClean="0">
                        <a:latin typeface="Cambria Math" panose="02040503050406030204" pitchFamily="18" charset="0"/>
                        <a:ea typeface="微软雅黑" panose="020B0503020204020204" pitchFamily="34" charset="-122"/>
                      </a:rPr>
                      <m:t>𝜖</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𝑀𝑖𝑛𝑃𝑡𝑠</m:t>
                    </m:r>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来刻画样本分布的紧密程度。</a:t>
                </a:r>
                <a:endParaRPr lang="en-US" altLang="zh-CN" dirty="0">
                  <a:latin typeface="微软雅黑" panose="020B0503020204020204" pitchFamily="34" charset="-122"/>
                  <a:ea typeface="微软雅黑" panose="020B0503020204020204" pitchFamily="34" charset="-122"/>
                </a:endParaRPr>
              </a:p>
              <a:p>
                <a:pPr marL="285750" lvl="0" indent="-285750" algn="just">
                  <a:lnSpc>
                    <a:spcPct val="150000"/>
                  </a:lnSpc>
                  <a:buFont typeface="Wingdings" panose="05000000000000000000" pitchFamily="2" charset="2"/>
                  <a:buChar char="p"/>
                  <a:defRPr/>
                </a:pPr>
                <a:endParaRPr lang="en-US" altLang="zh-CN" dirty="0">
                  <a:latin typeface="微软雅黑" panose="020B0503020204020204" pitchFamily="34" charset="-122"/>
                  <a:ea typeface="微软雅黑" panose="020B0503020204020204" pitchFamily="34" charset="-122"/>
                </a:endParaRPr>
              </a:p>
              <a:p>
                <a:pPr marL="285750" lvl="0" indent="-285750" algn="just">
                  <a:lnSpc>
                    <a:spcPct val="150000"/>
                  </a:lnSpc>
                  <a:buFont typeface="Wingdings" panose="05000000000000000000" pitchFamily="2" charset="2"/>
                  <a:buChar char="p"/>
                  <a:defRPr/>
                </a:pPr>
                <a:r>
                  <a:rPr lang="zh-CN" altLang="en-US" dirty="0">
                    <a:latin typeface="微软雅黑" panose="020B0503020204020204" pitchFamily="34" charset="-122"/>
                    <a:ea typeface="微软雅黑" panose="020B0503020204020204" pitchFamily="34" charset="-122"/>
                  </a:rPr>
                  <a:t>基本概念：</a:t>
                </a:r>
                <a:endParaRPr lang="en-US" altLang="zh-CN" dirty="0">
                  <a:latin typeface="微软雅黑" panose="020B0503020204020204" pitchFamily="34" charset="-122"/>
                  <a:ea typeface="微软雅黑" panose="020B0503020204020204" pitchFamily="34" charset="-122"/>
                </a:endParaRPr>
              </a:p>
              <a:p>
                <a:pPr marL="742950" lvl="1" indent="-285750" algn="just">
                  <a:lnSpc>
                    <a:spcPct val="150000"/>
                  </a:lnSpc>
                  <a:buFont typeface="Arial" panose="020B0604020202020204" pitchFamily="34" charset="0"/>
                  <a:buChar char="•"/>
                  <a:defRPr/>
                </a:pPr>
                <a14:m>
                  <m:oMath xmlns:m="http://schemas.openxmlformats.org/officeDocument/2006/math">
                    <m:r>
                      <a:rPr lang="zh-CN" altLang="en-US" i="1">
                        <a:latin typeface="Cambria Math" panose="02040503050406030204" pitchFamily="18" charset="0"/>
                        <a:ea typeface="微软雅黑" panose="020B0503020204020204" pitchFamily="34" charset="-122"/>
                      </a:rPr>
                      <m:t>𝜖</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邻域：对样本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𝑗</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𝐷</m:t>
                    </m:r>
                  </m:oMath>
                </a14:m>
                <a:r>
                  <a:rPr lang="zh-CN" altLang="en-US" dirty="0">
                    <a:latin typeface="微软雅黑" panose="020B0503020204020204" pitchFamily="34" charset="-122"/>
                    <a:ea typeface="微软雅黑" panose="020B0503020204020204" pitchFamily="34" charset="-122"/>
                  </a:rPr>
                  <a:t>，其 </a:t>
                </a:r>
                <a14:m>
                  <m:oMath xmlns:m="http://schemas.openxmlformats.org/officeDocument/2006/math">
                    <m:r>
                      <a:rPr lang="zh-CN" altLang="en-US" i="1" smtClean="0">
                        <a:latin typeface="Cambria Math" panose="02040503050406030204" pitchFamily="18" charset="0"/>
                        <a:ea typeface="微软雅黑" panose="020B0503020204020204" pitchFamily="34" charset="-122"/>
                      </a:rPr>
                      <m:t>𝜖</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邻域包含样本集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𝐷</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中与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𝑗</m:t>
                        </m:r>
                      </m:sub>
                    </m:sSub>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的距离不大于 </a:t>
                </a:r>
                <a14:m>
                  <m:oMath xmlns:m="http://schemas.openxmlformats.org/officeDocument/2006/math">
                    <m:r>
                      <a:rPr lang="zh-CN" altLang="en-US" i="1" smtClean="0">
                        <a:latin typeface="Cambria Math" panose="02040503050406030204" pitchFamily="18" charset="0"/>
                        <a:ea typeface="微软雅黑" panose="020B0503020204020204" pitchFamily="34" charset="-122"/>
                      </a:rPr>
                      <m:t>𝜖</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的样本；</a:t>
                </a:r>
                <a:endParaRPr lang="en-US" altLang="zh-CN" dirty="0">
                  <a:latin typeface="微软雅黑" panose="020B0503020204020204" pitchFamily="34" charset="-122"/>
                  <a:ea typeface="微软雅黑" panose="020B0503020204020204" pitchFamily="34" charset="-122"/>
                </a:endParaRPr>
              </a:p>
              <a:p>
                <a:pPr marL="742950" lvl="1" indent="-285750" algn="just">
                  <a:lnSpc>
                    <a:spcPct val="150000"/>
                  </a:lnSpc>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核心对象：若样本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𝑗</m:t>
                        </m:r>
                      </m:sub>
                    </m:sSub>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 </a:t>
                </a:r>
                <a14:m>
                  <m:oMath xmlns:m="http://schemas.openxmlformats.org/officeDocument/2006/math">
                    <m:r>
                      <a:rPr lang="zh-CN" altLang="en-US" i="1" smtClean="0">
                        <a:latin typeface="Cambria Math" panose="02040503050406030204" pitchFamily="18" charset="0"/>
                        <a:ea typeface="微软雅黑" panose="020B0503020204020204" pitchFamily="34" charset="-122"/>
                      </a:rPr>
                      <m:t>𝜖</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邻域至少包含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𝑀𝑖𝑛𝑃𝑡𝑠</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个样本，则该样本点为一个核心对象；</a:t>
                </a:r>
                <a:endParaRPr lang="en-US" altLang="zh-CN" dirty="0">
                  <a:latin typeface="微软雅黑" panose="020B0503020204020204" pitchFamily="34" charset="-122"/>
                  <a:ea typeface="微软雅黑" panose="020B0503020204020204" pitchFamily="34" charset="-122"/>
                </a:endParaRPr>
              </a:p>
              <a:p>
                <a:pPr marL="742950" lvl="1" indent="-285750" algn="just">
                  <a:lnSpc>
                    <a:spcPct val="150000"/>
                  </a:lnSpc>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密度直达：若样本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𝑗</m:t>
                        </m:r>
                      </m:sub>
                    </m:sSub>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位于样本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𝑖</m:t>
                        </m:r>
                      </m:sub>
                    </m:sSub>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 </a:t>
                </a:r>
                <a14:m>
                  <m:oMath xmlns:m="http://schemas.openxmlformats.org/officeDocument/2006/math">
                    <m:r>
                      <a:rPr lang="zh-CN" altLang="en-US" i="1" smtClean="0">
                        <a:latin typeface="Cambria Math" panose="02040503050406030204" pitchFamily="18" charset="0"/>
                        <a:ea typeface="微软雅黑" panose="020B0503020204020204" pitchFamily="34" charset="-122"/>
                      </a:rPr>
                      <m:t>𝜖</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邻域中，且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𝑖</m:t>
                        </m:r>
                      </m:sub>
                    </m:sSub>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是一个核心对象，则称样本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𝑗</m:t>
                        </m:r>
                      </m:sub>
                    </m:sSub>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由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𝑖</m:t>
                        </m:r>
                      </m:sub>
                    </m:sSub>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密度直达；</a:t>
                </a:r>
                <a:endParaRPr lang="en-US" altLang="zh-CN" dirty="0">
                  <a:latin typeface="微软雅黑" panose="020B0503020204020204" pitchFamily="34" charset="-122"/>
                  <a:ea typeface="微软雅黑" panose="020B0503020204020204" pitchFamily="34" charset="-122"/>
                </a:endParaRPr>
              </a:p>
              <a:p>
                <a:pPr marL="742950" lvl="1" indent="-285750" algn="just">
                  <a:lnSpc>
                    <a:spcPct val="150000"/>
                  </a:lnSpc>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密度可达：对样本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𝑖</m:t>
                        </m:r>
                      </m:sub>
                    </m:sSub>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与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𝑗</m:t>
                        </m:r>
                      </m:sub>
                    </m:sSub>
                  </m:oMath>
                </a14:m>
                <a:r>
                  <a:rPr lang="zh-CN" altLang="en-US" dirty="0">
                    <a:latin typeface="微软雅黑" panose="020B0503020204020204" pitchFamily="34" charset="-122"/>
                    <a:ea typeface="微软雅黑" panose="020B0503020204020204" pitchFamily="34" charset="-122"/>
                  </a:rPr>
                  <a:t>，若存在样本序列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𝑝</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𝑝</m:t>
                        </m:r>
                      </m:e>
                      <m:sub>
                        <m:r>
                          <a:rPr lang="en-US" altLang="zh-CN" b="0" i="1" smtClean="0">
                            <a:latin typeface="Cambria Math" panose="02040503050406030204" pitchFamily="18" charset="0"/>
                            <a:ea typeface="微软雅黑" panose="020B0503020204020204" pitchFamily="34" charset="-122"/>
                          </a:rPr>
                          <m:t>2</m:t>
                        </m:r>
                      </m:sub>
                    </m:sSub>
                    <m:r>
                      <a:rPr lang="en-US" altLang="zh-CN" b="0" i="0" smtClean="0">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𝑝</m:t>
                        </m:r>
                      </m:e>
                      <m:sub>
                        <m:r>
                          <a:rPr lang="en-US" altLang="zh-CN" b="0" i="1" smtClean="0">
                            <a:latin typeface="Cambria Math" panose="02040503050406030204" pitchFamily="18" charset="0"/>
                            <a:ea typeface="微软雅黑" panose="020B0503020204020204" pitchFamily="34" charset="-122"/>
                          </a:rPr>
                          <m:t>𝑛</m:t>
                        </m:r>
                      </m:sub>
                    </m:sSub>
                  </m:oMath>
                </a14:m>
                <a:r>
                  <a:rPr lang="zh-CN" altLang="en-US" dirty="0">
                    <a:latin typeface="微软雅黑" panose="020B0503020204020204" pitchFamily="34" charset="-122"/>
                    <a:ea typeface="微软雅黑" panose="020B0503020204020204" pitchFamily="34" charset="-122"/>
                  </a:rPr>
                  <a:t>，其中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𝑝</m:t>
                        </m:r>
                      </m:e>
                      <m:sub>
                        <m:r>
                          <a:rPr lang="en-US" altLang="zh-CN" i="1">
                            <a:latin typeface="Cambria Math" panose="02040503050406030204" pitchFamily="18" charset="0"/>
                            <a:ea typeface="微软雅黑" panose="020B0503020204020204" pitchFamily="34" charset="-122"/>
                          </a:rPr>
                          <m:t>1</m:t>
                        </m:r>
                      </m:sub>
                    </m:sSub>
                    <m:r>
                      <a:rPr lang="en-US" altLang="zh-CN"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𝑖</m:t>
                        </m:r>
                      </m:sub>
                    </m:sSub>
                  </m:oMath>
                </a14:m>
                <a:r>
                  <a:rPr lang="zh-CN" altLang="en-US"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𝑝</m:t>
                        </m:r>
                      </m:e>
                      <m:sub>
                        <m:r>
                          <a:rPr lang="en-US" altLang="zh-CN" b="0" i="1" smtClean="0">
                            <a:latin typeface="Cambria Math" panose="02040503050406030204" pitchFamily="18" charset="0"/>
                            <a:ea typeface="微软雅黑" panose="020B0503020204020204" pitchFamily="34" charset="-122"/>
                          </a:rPr>
                          <m:t>𝑛</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𝑗</m:t>
                        </m:r>
                      </m:sub>
                    </m:sSub>
                  </m:oMath>
                </a14:m>
                <a:r>
                  <a:rPr lang="zh-CN" altLang="en-US" dirty="0">
                    <a:latin typeface="微软雅黑" panose="020B0503020204020204" pitchFamily="34" charset="-122"/>
                    <a:ea typeface="微软雅黑" panose="020B0503020204020204" pitchFamily="34" charset="-122"/>
                  </a:rPr>
                  <a:t> 且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𝑝</m:t>
                        </m:r>
                      </m:e>
                      <m:sub>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sub>
                    </m:sSub>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由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𝑝</m:t>
                        </m:r>
                      </m:e>
                      <m:sub>
                        <m:r>
                          <a:rPr lang="en-US" altLang="zh-CN" b="0" i="1" smtClean="0">
                            <a:latin typeface="Cambria Math" panose="02040503050406030204" pitchFamily="18" charset="0"/>
                            <a:ea typeface="微软雅黑" panose="020B0503020204020204" pitchFamily="34" charset="-122"/>
                          </a:rPr>
                          <m:t>𝑖</m:t>
                        </m:r>
                      </m:sub>
                    </m:sSub>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密度直达，则该两样本密度可达；</a:t>
                </a:r>
                <a:endParaRPr lang="en-US" altLang="zh-CN" dirty="0">
                  <a:latin typeface="微软雅黑" panose="020B0503020204020204" pitchFamily="34" charset="-122"/>
                  <a:ea typeface="微软雅黑" panose="020B0503020204020204" pitchFamily="34" charset="-122"/>
                </a:endParaRPr>
              </a:p>
              <a:p>
                <a:pPr marL="742950" lvl="1" indent="-285750" algn="just">
                  <a:lnSpc>
                    <a:spcPct val="150000"/>
                  </a:lnSpc>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密度相连：对样本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𝑖</m:t>
                        </m:r>
                      </m:sub>
                    </m:sSub>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与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𝑗</m:t>
                        </m:r>
                      </m:sub>
                    </m:sSub>
                  </m:oMath>
                </a14:m>
                <a:r>
                  <a:rPr lang="zh-CN" altLang="en-US" dirty="0">
                    <a:latin typeface="微软雅黑" panose="020B0503020204020204" pitchFamily="34" charset="-122"/>
                    <a:ea typeface="微软雅黑" panose="020B0503020204020204" pitchFamily="34" charset="-122"/>
                  </a:rPr>
                  <a:t>，若存在样本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𝑘</m:t>
                        </m:r>
                      </m:sub>
                    </m:sSub>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使得两样本均由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𝑘</m:t>
                        </m:r>
                      </m:sub>
                    </m:sSub>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密度可达，则称该两样本密度相连。</a:t>
                </a:r>
                <a:endParaRPr lang="en-US" altLang="zh-CN" dirty="0">
                  <a:latin typeface="微软雅黑" panose="020B0503020204020204" pitchFamily="34" charset="-122"/>
                  <a:ea typeface="微软雅黑" panose="020B0503020204020204" pitchFamily="34" charset="-122"/>
                </a:endParaRPr>
              </a:p>
            </p:txBody>
          </p:sp>
        </mc:Choice>
        <mc:Fallback>
          <p:sp>
            <p:nvSpPr>
              <p:cNvPr id="32" name="矩形 31"/>
              <p:cNvSpPr>
                <a:spLocks noRot="1" noChangeAspect="1" noMove="1" noResize="1" noEditPoints="1" noAdjustHandles="1" noChangeArrowheads="1" noChangeShapeType="1" noTextEdit="1"/>
              </p:cNvSpPr>
              <p:nvPr/>
            </p:nvSpPr>
            <p:spPr>
              <a:xfrm>
                <a:off x="550282" y="1413453"/>
                <a:ext cx="11129654" cy="4493260"/>
              </a:xfrm>
              <a:prstGeom prst="rect">
                <a:avLst/>
              </a:prstGeom>
              <a:blipFill rotWithShape="1">
                <a:blip r:embed="rId6"/>
                <a:stretch>
                  <a:fillRect l="-3" t="-13" r="3" b="13"/>
                </a:stretch>
              </a:blipFill>
            </p:spPr>
            <p:txBody>
              <a:bodyPr/>
              <a:lstStyle/>
              <a:p>
                <a:r>
                  <a:rPr lang="zh-CN" altLang="en-US">
                    <a:noFill/>
                  </a:rPr>
                  <a:t> </a:t>
                </a:r>
              </a:p>
            </p:txBody>
          </p:sp>
        </mc:Fallback>
      </mc:AlternateContent>
      <p:sp>
        <p:nvSpPr>
          <p:cNvPr id="16" name="文本框 15"/>
          <p:cNvSpPr txBox="1"/>
          <p:nvPr/>
        </p:nvSpPr>
        <p:spPr>
          <a:xfrm>
            <a:off x="825672" y="983380"/>
            <a:ext cx="4505280" cy="398780"/>
          </a:xfrm>
          <a:prstGeom prst="rect">
            <a:avLst/>
          </a:prstGeom>
          <a:noFill/>
        </p:spPr>
        <p:txBody>
          <a:bodyPr wrap="square" rtlCol="0">
            <a:spAutoFit/>
          </a:bodyPr>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DBSCAN</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算法的相关</a:t>
            </a:r>
            <a:r>
              <a:rPr kumimoji="0" lang="zh-CN"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概念</a:t>
            </a:r>
            <a:endParaRPr kumimoji="0" lang="zh-CN"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02080" cy="460375"/>
          </a:xfrm>
          <a:prstGeom prst="rect">
            <a:avLst/>
          </a:prstGeom>
          <a:noFill/>
        </p:spPr>
        <p:txBody>
          <a:bodyPr wrap="none" rtlCol="0">
            <a:spAutoFit/>
          </a:bodyPr>
          <a:lstStyle/>
          <a:p>
            <a:pPr algn="l"/>
            <a:r>
              <a:rPr lang="zh-CN" altLang="en-US" sz="2400" dirty="0">
                <a:solidFill>
                  <a:srgbClr val="D8422A"/>
                </a:solidFill>
                <a:latin typeface="微软雅黑" panose="020B0503020204020204" pitchFamily="34" charset="-122"/>
                <a:ea typeface="微软雅黑" panose="020B0503020204020204" pitchFamily="34" charset="-122"/>
                <a:sym typeface="+mn-ea"/>
              </a:rPr>
              <a:t>密度聚类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2" name="矩形 31"/>
              <p:cNvSpPr/>
              <p:nvPr/>
            </p:nvSpPr>
            <p:spPr>
              <a:xfrm>
                <a:off x="550282" y="2112029"/>
                <a:ext cx="11129654" cy="2584450"/>
              </a:xfrm>
              <a:prstGeom prst="rect">
                <a:avLst/>
              </a:prstGeom>
            </p:spPr>
            <p:txBody>
              <a:bodyPr wrap="square">
                <a:spAutoFit/>
              </a:bodyPr>
              <a:lstStyle/>
              <a:p>
                <a:pPr marL="285750" lvl="0" indent="-285750" algn="just">
                  <a:lnSpc>
                    <a:spcPct val="150000"/>
                  </a:lnSpc>
                  <a:buFont typeface="Wingdings" panose="05000000000000000000" pitchFamily="2" charset="2"/>
                  <a:buChar char="p"/>
                  <a:defRPr/>
                </a:pPr>
                <a:r>
                  <a:rPr lang="zh-CN" altLang="en-US" dirty="0">
                    <a:ea typeface="微软雅黑" panose="020B0503020204020204" pitchFamily="34" charset="-122"/>
                  </a:rPr>
                  <a:t>令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𝑀𝑖𝑛𝑃𝑡𝑠</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3</m:t>
                    </m:r>
                  </m:oMath>
                </a14:m>
                <a:r>
                  <a:rPr lang="zh-CN" altLang="en-US" dirty="0">
                    <a:latin typeface="微软雅黑" panose="020B0503020204020204" pitchFamily="34" charset="-122"/>
                    <a:ea typeface="微软雅黑" panose="020B0503020204020204" pitchFamily="34" charset="-122"/>
                  </a:rPr>
                  <a:t>，且虚线显示出 </a:t>
                </a:r>
                <a14:m>
                  <m:oMath xmlns:m="http://schemas.openxmlformats.org/officeDocument/2006/math">
                    <m:r>
                      <a:rPr lang="zh-CN" altLang="en-US" i="1" smtClean="0">
                        <a:latin typeface="Cambria Math" panose="02040503050406030204" pitchFamily="18" charset="0"/>
                        <a:ea typeface="微软雅黑" panose="020B0503020204020204" pitchFamily="34" charset="-122"/>
                      </a:rPr>
                      <m:t>𝜖</m:t>
                    </m:r>
                  </m:oMath>
                </a14:m>
                <a:r>
                  <a:rPr lang="zh-CN" altLang="en-US" dirty="0">
                    <a:latin typeface="微软雅黑" panose="020B0503020204020204" pitchFamily="34" charset="-122"/>
                    <a:ea typeface="微软雅黑" panose="020B0503020204020204" pitchFamily="34" charset="-122"/>
                  </a:rPr>
                  <a:t> 邻域。</a:t>
                </a:r>
                <a:endParaRPr lang="en-US" altLang="zh-CN" dirty="0">
                  <a:latin typeface="微软雅黑" panose="020B0503020204020204" pitchFamily="34" charset="-122"/>
                  <a:ea typeface="微软雅黑" panose="020B0503020204020204" pitchFamily="34" charset="-122"/>
                </a:endParaRPr>
              </a:p>
              <a:p>
                <a:pPr lvl="0" algn="just">
                  <a:lnSpc>
                    <a:spcPct val="150000"/>
                  </a:lnSpc>
                  <a:defRPr/>
                </a:pPr>
                <a:endParaRPr lang="en-US" altLang="zh-CN" dirty="0">
                  <a:latin typeface="微软雅黑" panose="020B0503020204020204" pitchFamily="34" charset="-122"/>
                  <a:ea typeface="微软雅黑" panose="020B0503020204020204" pitchFamily="34" charset="-122"/>
                </a:endParaRPr>
              </a:p>
              <a:p>
                <a:pPr marL="742950" lvl="1" indent="-285750" algn="just">
                  <a:lnSpc>
                    <a:spcPct val="150000"/>
                  </a:lnSpc>
                  <a:buFont typeface="Arial" panose="020B0604020202020204" pitchFamily="34" charset="0"/>
                  <a:buChar char="•"/>
                  <a:defRPr/>
                </a:pP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为核心对象；</a:t>
                </a:r>
                <a:endParaRPr lang="en-US" altLang="zh-CN" dirty="0">
                  <a:latin typeface="微软雅黑" panose="020B0503020204020204" pitchFamily="34" charset="-122"/>
                  <a:ea typeface="微软雅黑" panose="020B0503020204020204" pitchFamily="34" charset="-122"/>
                </a:endParaRPr>
              </a:p>
              <a:p>
                <a:pPr marL="742950" lvl="1" indent="-285750" algn="just">
                  <a:lnSpc>
                    <a:spcPct val="150000"/>
                  </a:lnSpc>
                  <a:buFont typeface="Arial" panose="020B0604020202020204" pitchFamily="34" charset="0"/>
                  <a:buChar char="•"/>
                  <a:defRPr/>
                </a:pP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2</m:t>
                        </m:r>
                      </m:sub>
                    </m:sSub>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由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oMath>
                </a14:m>
                <a:r>
                  <a:rPr lang="zh-CN" altLang="en-US" dirty="0">
                    <a:latin typeface="微软雅黑" panose="020B0503020204020204" pitchFamily="34" charset="-122"/>
                    <a:ea typeface="微软雅黑" panose="020B0503020204020204" pitchFamily="34" charset="-122"/>
                  </a:rPr>
                  <a:t> 密度直达；</a:t>
                </a:r>
                <a:endParaRPr lang="en-US" altLang="zh-CN" dirty="0">
                  <a:latin typeface="微软雅黑" panose="020B0503020204020204" pitchFamily="34" charset="-122"/>
                  <a:ea typeface="微软雅黑" panose="020B0503020204020204" pitchFamily="34" charset="-122"/>
                </a:endParaRPr>
              </a:p>
              <a:p>
                <a:pPr marL="742950" lvl="1" indent="-285750" algn="just">
                  <a:lnSpc>
                    <a:spcPct val="150000"/>
                  </a:lnSpc>
                  <a:buFont typeface="Arial" panose="020B0604020202020204" pitchFamily="34" charset="0"/>
                  <a:buChar char="•"/>
                  <a:defRPr/>
                </a:pP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3</m:t>
                        </m:r>
                      </m:sub>
                    </m:sSub>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由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1</m:t>
                        </m:r>
                      </m:sub>
                    </m:sSub>
                  </m:oMath>
                </a14:m>
                <a:r>
                  <a:rPr lang="zh-CN" altLang="en-US" dirty="0">
                    <a:latin typeface="微软雅黑" panose="020B0503020204020204" pitchFamily="34" charset="-122"/>
                    <a:ea typeface="微软雅黑" panose="020B0503020204020204" pitchFamily="34" charset="-122"/>
                  </a:rPr>
                  <a:t> 密度可达；</a:t>
                </a:r>
                <a:endParaRPr lang="en-US" altLang="zh-CN" dirty="0">
                  <a:latin typeface="微软雅黑" panose="020B0503020204020204" pitchFamily="34" charset="-122"/>
                  <a:ea typeface="微软雅黑" panose="020B0503020204020204" pitchFamily="34" charset="-122"/>
                </a:endParaRPr>
              </a:p>
              <a:p>
                <a:pPr marL="742950" lvl="1" indent="-285750" algn="just">
                  <a:lnSpc>
                    <a:spcPct val="150000"/>
                  </a:lnSpc>
                  <a:buFont typeface="Arial" panose="020B0604020202020204" pitchFamily="34" charset="0"/>
                  <a:buChar char="•"/>
                  <a:defRPr/>
                </a:pP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3</m:t>
                        </m:r>
                      </m:sub>
                    </m:sSub>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与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4</m:t>
                        </m:r>
                      </m:sub>
                    </m:sSub>
                  </m:oMath>
                </a14:m>
                <a:r>
                  <a:rPr lang="zh-CN" altLang="en-US" dirty="0">
                    <a:latin typeface="微软雅黑" panose="020B0503020204020204" pitchFamily="34" charset="-122"/>
                    <a:ea typeface="微软雅黑" panose="020B0503020204020204" pitchFamily="34" charset="-122"/>
                  </a:rPr>
                  <a:t> 密度相连；</a:t>
                </a:r>
                <a:endParaRPr lang="en-US" altLang="zh-CN" dirty="0">
                  <a:latin typeface="微软雅黑" panose="020B0503020204020204" pitchFamily="34" charset="-122"/>
                  <a:ea typeface="微软雅黑" panose="020B0503020204020204" pitchFamily="34" charset="-122"/>
                </a:endParaRPr>
              </a:p>
            </p:txBody>
          </p:sp>
        </mc:Choice>
        <mc:Fallback>
          <p:sp>
            <p:nvSpPr>
              <p:cNvPr id="32" name="矩形 31"/>
              <p:cNvSpPr>
                <a:spLocks noRot="1" noChangeAspect="1" noMove="1" noResize="1" noEditPoints="1" noAdjustHandles="1" noChangeArrowheads="1" noChangeShapeType="1" noTextEdit="1"/>
              </p:cNvSpPr>
              <p:nvPr/>
            </p:nvSpPr>
            <p:spPr>
              <a:xfrm>
                <a:off x="550282" y="2112029"/>
                <a:ext cx="11129654" cy="2584450"/>
              </a:xfrm>
              <a:prstGeom prst="rect">
                <a:avLst/>
              </a:prstGeom>
              <a:blipFill rotWithShape="1">
                <a:blip r:embed="rId6"/>
                <a:stretch>
                  <a:fillRect l="-3" t="-1" r="3" b="1"/>
                </a:stretch>
              </a:blipFill>
            </p:spPr>
            <p:txBody>
              <a:bodyPr/>
              <a:lstStyle/>
              <a:p>
                <a:r>
                  <a:rPr lang="zh-CN" altLang="en-US">
                    <a:noFill/>
                  </a:rPr>
                  <a:t> </a:t>
                </a:r>
              </a:p>
            </p:txBody>
          </p:sp>
        </mc:Fallback>
      </mc:AlternateContent>
      <p:pic>
        <p:nvPicPr>
          <p:cNvPr id="12" name="图片 11"/>
          <p:cNvPicPr>
            <a:picLocks noChangeAspect="1"/>
          </p:cNvPicPr>
          <p:nvPr/>
        </p:nvPicPr>
        <p:blipFill>
          <a:blip r:embed="rId7"/>
          <a:stretch>
            <a:fillRect/>
          </a:stretch>
        </p:blipFill>
        <p:spPr>
          <a:xfrm>
            <a:off x="6224893" y="2112029"/>
            <a:ext cx="5264994" cy="2482768"/>
          </a:xfrm>
          <a:prstGeom prst="rect">
            <a:avLst/>
          </a:prstGeom>
        </p:spPr>
      </p:pic>
      <p:sp>
        <p:nvSpPr>
          <p:cNvPr id="16" name="文本框 15"/>
          <p:cNvSpPr txBox="1"/>
          <p:nvPr/>
        </p:nvSpPr>
        <p:spPr>
          <a:xfrm>
            <a:off x="825672" y="983380"/>
            <a:ext cx="4505280" cy="398780"/>
          </a:xfrm>
          <a:prstGeom prst="rect">
            <a:avLst/>
          </a:prstGeom>
          <a:noFill/>
        </p:spPr>
        <p:txBody>
          <a:bodyPr wrap="square" rtlCol="0">
            <a:spAutoFit/>
          </a:bodyPr>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DBSCAN</a:t>
            </a:r>
            <a:r>
              <a:rPr kumimoji="0" lang="zh-CN"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算法的概念</a:t>
            </a:r>
            <a:r>
              <a:rPr kumimoji="0" lang="zh-CN"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解释</a:t>
            </a:r>
            <a:endParaRPr kumimoji="0" lang="zh-CN"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02080" cy="460375"/>
          </a:xfrm>
          <a:prstGeom prst="rect">
            <a:avLst/>
          </a:prstGeom>
          <a:noFill/>
        </p:spPr>
        <p:txBody>
          <a:bodyPr wrap="none" rtlCol="0">
            <a:spAutoFit/>
          </a:bodyPr>
          <a:lstStyle/>
          <a:p>
            <a:pPr algn="l"/>
            <a:r>
              <a:rPr lang="zh-CN" altLang="en-US" sz="2400" dirty="0">
                <a:solidFill>
                  <a:srgbClr val="D8422A"/>
                </a:solidFill>
                <a:latin typeface="微软雅黑" panose="020B0503020204020204" pitchFamily="34" charset="-122"/>
                <a:ea typeface="微软雅黑" panose="020B0503020204020204" pitchFamily="34" charset="-122"/>
                <a:sym typeface="+mn-ea"/>
              </a:rPr>
              <a:t>密度聚类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6" name="矩形 15"/>
              <p:cNvSpPr/>
              <p:nvPr/>
            </p:nvSpPr>
            <p:spPr>
              <a:xfrm>
                <a:off x="550282" y="1413453"/>
                <a:ext cx="11129654" cy="4359275"/>
              </a:xfrm>
              <a:prstGeom prst="rect">
                <a:avLst/>
              </a:prstGeom>
            </p:spPr>
            <p:txBody>
              <a:bodyPr wrap="square">
                <a:spAutoFit/>
              </a:bodyPr>
              <a:lstStyle/>
              <a:p>
                <a:pPr marL="285750" lvl="0" indent="-285750" algn="just">
                  <a:lnSpc>
                    <a:spcPct val="150000"/>
                  </a:lnSpc>
                  <a:buFont typeface="Wingdings" panose="05000000000000000000" pitchFamily="2" charset="2"/>
                  <a:buChar char="p"/>
                  <a:defRPr/>
                </a:pPr>
                <a:r>
                  <a:rPr lang="en-US" altLang="zh-CN" dirty="0">
                    <a:latin typeface="微软雅黑" panose="020B0503020204020204" pitchFamily="34" charset="-122"/>
                    <a:ea typeface="微软雅黑" panose="020B0503020204020204" pitchFamily="34" charset="-122"/>
                  </a:rPr>
                  <a:t>DBSCAN</a:t>
                </a:r>
                <a:r>
                  <a:rPr lang="zh-CN" altLang="en-US" dirty="0">
                    <a:latin typeface="微软雅黑" panose="020B0503020204020204" pitchFamily="34" charset="-122"/>
                    <a:ea typeface="微软雅黑" panose="020B0503020204020204" pitchFamily="34" charset="-122"/>
                  </a:rPr>
                  <a:t>对簇的定义：</a:t>
                </a:r>
                <a:endParaRPr lang="en-US" altLang="zh-CN" dirty="0">
                  <a:latin typeface="微软雅黑" panose="020B0503020204020204" pitchFamily="34" charset="-122"/>
                  <a:ea typeface="微软雅黑" panose="020B0503020204020204" pitchFamily="34" charset="-122"/>
                </a:endParaRPr>
              </a:p>
              <a:p>
                <a:pPr lvl="1" algn="just">
                  <a:lnSpc>
                    <a:spcPct val="150000"/>
                  </a:lnSpc>
                  <a:defRPr/>
                </a:pPr>
                <a:r>
                  <a:rPr lang="zh-CN" altLang="en-US" dirty="0">
                    <a:latin typeface="微软雅黑" panose="020B0503020204020204" pitchFamily="34" charset="-122"/>
                    <a:ea typeface="微软雅黑" panose="020B0503020204020204" pitchFamily="34" charset="-122"/>
                  </a:rPr>
                  <a:t>由密度可达关系导出的最大密度相连样本集合。</a:t>
                </a:r>
                <a:endParaRPr lang="en-US" altLang="zh-CN" dirty="0">
                  <a:latin typeface="微软雅黑" panose="020B0503020204020204" pitchFamily="34" charset="-122"/>
                  <a:ea typeface="微软雅黑" panose="020B0503020204020204" pitchFamily="34" charset="-122"/>
                </a:endParaRPr>
              </a:p>
              <a:p>
                <a:pPr marL="285750" lvl="0" indent="-285750" algn="just">
                  <a:lnSpc>
                    <a:spcPct val="150000"/>
                  </a:lnSpc>
                  <a:buFont typeface="Wingdings" panose="05000000000000000000" pitchFamily="2" charset="2"/>
                  <a:buChar char="p"/>
                  <a:defRPr/>
                </a:pPr>
                <a:endParaRPr lang="en-US" altLang="zh-CN" dirty="0">
                  <a:latin typeface="微软雅黑" panose="020B0503020204020204" pitchFamily="34" charset="-122"/>
                  <a:ea typeface="微软雅黑" panose="020B0503020204020204" pitchFamily="34" charset="-122"/>
                </a:endParaRPr>
              </a:p>
              <a:p>
                <a:pPr marL="285750" lvl="0" indent="-285750" algn="just">
                  <a:lnSpc>
                    <a:spcPct val="150000"/>
                  </a:lnSpc>
                  <a:buFont typeface="Wingdings" panose="05000000000000000000" pitchFamily="2" charset="2"/>
                  <a:buChar char="p"/>
                  <a:defRPr/>
                </a:pPr>
                <a:r>
                  <a:rPr lang="zh-CN" altLang="en-US" dirty="0">
                    <a:latin typeface="微软雅黑" panose="020B0503020204020204" pitchFamily="34" charset="-122"/>
                    <a:ea typeface="微软雅黑" panose="020B0503020204020204" pitchFamily="34" charset="-122"/>
                  </a:rPr>
                  <a:t>对簇的形式化描述：</a:t>
                </a:r>
                <a:endParaRPr lang="en-US" altLang="zh-CN" dirty="0">
                  <a:latin typeface="微软雅黑" panose="020B0503020204020204" pitchFamily="34" charset="-122"/>
                  <a:ea typeface="微软雅黑" panose="020B0503020204020204" pitchFamily="34" charset="-122"/>
                </a:endParaRPr>
              </a:p>
              <a:p>
                <a:pPr lvl="1" algn="just">
                  <a:lnSpc>
                    <a:spcPct val="150000"/>
                  </a:lnSpc>
                  <a:defRPr/>
                </a:pPr>
                <a:r>
                  <a:rPr lang="zh-CN" altLang="en-US" dirty="0">
                    <a:latin typeface="微软雅黑" panose="020B0503020204020204" pitchFamily="34" charset="-122"/>
                    <a:ea typeface="微软雅黑" panose="020B0503020204020204" pitchFamily="34" charset="-122"/>
                  </a:rPr>
                  <a:t>给定邻域参数，簇是满足以下性质的非空样本子集：</a:t>
                </a:r>
                <a:endParaRPr lang="en-US" altLang="zh-CN" dirty="0">
                  <a:latin typeface="微软雅黑" panose="020B0503020204020204" pitchFamily="34" charset="-122"/>
                  <a:ea typeface="微软雅黑" panose="020B0503020204020204" pitchFamily="34" charset="-122"/>
                </a:endParaRPr>
              </a:p>
              <a:p>
                <a:pPr lvl="1" algn="just">
                  <a:lnSpc>
                    <a:spcPct val="150000"/>
                  </a:lnSpc>
                  <a:defRP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连接性：</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𝑖</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𝑗</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𝑖</m:t>
                        </m:r>
                      </m:sub>
                    </m:sSub>
                    <m:r>
                      <a:rPr lang="zh-CN" altLang="en-US" i="1" smtClean="0">
                        <a:latin typeface="Cambria Math" panose="02040503050406030204" pitchFamily="18" charset="0"/>
                        <a:ea typeface="Cambria Math" panose="02040503050406030204" pitchFamily="18" charset="0"/>
                      </a:rPr>
                      <m:t>与</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𝑗</m:t>
                        </m:r>
                      </m:sub>
                    </m:sSub>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密度相连（</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是聚类后的簇）</a:t>
                </a:r>
                <a:endParaRPr lang="en-US" altLang="zh-CN" dirty="0">
                  <a:latin typeface="微软雅黑" panose="020B0503020204020204" pitchFamily="34" charset="-122"/>
                  <a:ea typeface="微软雅黑" panose="020B0503020204020204" pitchFamily="34" charset="-122"/>
                </a:endParaRPr>
              </a:p>
              <a:p>
                <a:pPr lvl="1" algn="just">
                  <a:lnSpc>
                    <a:spcPct val="150000"/>
                  </a:lnSpc>
                  <a:defRP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最大性：</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𝑖</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oMath>
                </a14:m>
                <a:r>
                  <a:rPr lang="zh-CN" altLang="en-US"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𝑖</m:t>
                        </m:r>
                      </m:sub>
                    </m:sSub>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与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𝑗</m:t>
                        </m:r>
                      </m:sub>
                    </m:sSub>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密度可达 </a:t>
                </a:r>
                <a14:m>
                  <m:oMath xmlns:m="http://schemas.openxmlformats.org/officeDocument/2006/math">
                    <m:r>
                      <a:rPr lang="zh-CN" altLang="en-US"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𝑗</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oMath>
                </a14:m>
                <a:endParaRPr lang="en-US" altLang="zh-CN" dirty="0">
                  <a:latin typeface="微软雅黑" panose="020B0503020204020204" pitchFamily="34" charset="-122"/>
                  <a:ea typeface="微软雅黑" panose="020B0503020204020204" pitchFamily="34" charset="-122"/>
                </a:endParaRPr>
              </a:p>
              <a:p>
                <a:pPr lvl="1" algn="just">
                  <a:lnSpc>
                    <a:spcPct val="150000"/>
                  </a:lnSpc>
                  <a:defRPr/>
                </a:pPr>
                <a:endParaRPr lang="en-US" altLang="zh-CN" dirty="0">
                  <a:latin typeface="微软雅黑" panose="020B0503020204020204" pitchFamily="34" charset="-122"/>
                  <a:ea typeface="微软雅黑" panose="020B0503020204020204" pitchFamily="34" charset="-122"/>
                </a:endParaRPr>
              </a:p>
              <a:p>
                <a:pPr lvl="1" algn="just">
                  <a:lnSpc>
                    <a:spcPct val="150000"/>
                  </a:lnSpc>
                  <a:defRPr/>
                </a:pPr>
                <a:r>
                  <a:rPr lang="zh-CN" altLang="en-US" dirty="0">
                    <a:latin typeface="微软雅黑" panose="020B0503020204020204" pitchFamily="34" charset="-122"/>
                    <a:ea typeface="微软雅黑" panose="020B0503020204020204" pitchFamily="34" charset="-122"/>
                  </a:rPr>
                  <a:t>实际上，若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𝑥</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为核心对象，由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𝑥</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密度可达的所有样本组成的集合记为</a:t>
                </a:r>
                <a14:m>
                  <m:oMath xmlns:m="http://schemas.openxmlformats.org/officeDocument/2006/math">
                    <m:r>
                      <a:rPr lang="en-US" altLang="zh-CN" i="1">
                        <a:latin typeface="Cambria Math" panose="02040503050406030204" pitchFamily="18" charset="0"/>
                        <a:ea typeface="微软雅黑" panose="020B0503020204020204" pitchFamily="34" charset="-122"/>
                      </a:rPr>
                      <m:t>𝐶</m:t>
                    </m:r>
                    <m:r>
                      <a:rPr lang="en-US" altLang="zh-CN" i="1">
                        <a:latin typeface="Cambria Math" panose="02040503050406030204" pitchFamily="18" charset="0"/>
                        <a:ea typeface="微软雅黑" panose="020B0503020204020204" pitchFamily="34" charset="-122"/>
                      </a:rPr>
                      <m:t>={</m:t>
                    </m:r>
                    <m:sSup>
                      <m:sSupPr>
                        <m:ctrlPr>
                          <a:rPr lang="en-US" altLang="zh-CN" i="1">
                            <a:latin typeface="Cambria Math" panose="02040503050406030204" pitchFamily="18" charset="0"/>
                            <a:ea typeface="微软雅黑" panose="020B0503020204020204" pitchFamily="34" charset="-122"/>
                          </a:rPr>
                        </m:ctrlPr>
                      </m:sSupPr>
                      <m:e>
                        <m:r>
                          <a:rPr lang="en-US" altLang="zh-CN" i="1">
                            <a:latin typeface="Cambria Math" panose="02040503050406030204" pitchFamily="18" charset="0"/>
                            <a:ea typeface="微软雅黑" panose="020B0503020204020204" pitchFamily="34" charset="-122"/>
                          </a:rPr>
                          <m:t>𝑥</m:t>
                        </m:r>
                      </m:e>
                      <m:sup>
                        <m:r>
                          <a:rPr lang="en-US" altLang="zh-CN" i="1">
                            <a:latin typeface="Cambria Math" panose="02040503050406030204" pitchFamily="18" charset="0"/>
                            <a:ea typeface="微软雅黑" panose="020B0503020204020204" pitchFamily="34" charset="-122"/>
                          </a:rPr>
                          <m:t>′</m:t>
                        </m:r>
                      </m:sup>
                    </m:s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𝐷</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𝑥</m:t>
                        </m:r>
                      </m:e>
                      <m:sup>
                        <m:r>
                          <a:rPr lang="en-US" altLang="zh-CN" i="1">
                            <a:latin typeface="Cambria Math" panose="02040503050406030204" pitchFamily="18" charset="0"/>
                            <a:ea typeface="Cambria Math" panose="02040503050406030204" pitchFamily="18" charset="0"/>
                          </a:rPr>
                          <m:t>′</m:t>
                        </m:r>
                      </m:sup>
                    </m:sSup>
                  </m:oMath>
                </a14:m>
                <a:r>
                  <a:rPr lang="zh-CN" altLang="en-US" dirty="0">
                    <a:latin typeface="微软雅黑" panose="020B0503020204020204" pitchFamily="34" charset="-122"/>
                    <a:ea typeface="微软雅黑" panose="020B0503020204020204" pitchFamily="34" charset="-122"/>
                  </a:rPr>
                  <a:t>由</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𝑥</m:t>
                    </m:r>
                  </m:oMath>
                </a14:m>
                <a:r>
                  <a:rPr lang="zh-CN" altLang="en-US" dirty="0">
                    <a:latin typeface="微软雅黑" panose="020B0503020204020204" pitchFamily="34" charset="-122"/>
                    <a:ea typeface="微软雅黑" panose="020B0503020204020204" pitchFamily="34" charset="-122"/>
                  </a:rPr>
                  <a:t>密度可达</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，则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𝐶</m:t>
                    </m:r>
                  </m:oMath>
                </a14:m>
                <a:r>
                  <a:rPr lang="zh-CN" altLang="en-US" dirty="0">
                    <a:latin typeface="微软雅黑" panose="020B0503020204020204" pitchFamily="34" charset="-122"/>
                    <a:ea typeface="微软雅黑" panose="020B0503020204020204" pitchFamily="34" charset="-122"/>
                  </a:rPr>
                  <a:t>为满足连接性与最大性的簇。</a:t>
                </a:r>
                <a:endParaRPr lang="en-US" altLang="zh-CN" dirty="0">
                  <a:latin typeface="微软雅黑" panose="020B0503020204020204" pitchFamily="34" charset="-122"/>
                  <a:ea typeface="微软雅黑" panose="020B0503020204020204" pitchFamily="34" charset="-122"/>
                </a:endParaRPr>
              </a:p>
            </p:txBody>
          </p:sp>
        </mc:Choice>
        <mc:Fallback>
          <p:sp>
            <p:nvSpPr>
              <p:cNvPr id="16" name="矩形 15"/>
              <p:cNvSpPr>
                <a:spLocks noRot="1" noChangeAspect="1" noMove="1" noResize="1" noEditPoints="1" noAdjustHandles="1" noChangeArrowheads="1" noChangeShapeType="1" noTextEdit="1"/>
              </p:cNvSpPr>
              <p:nvPr/>
            </p:nvSpPr>
            <p:spPr>
              <a:xfrm>
                <a:off x="550282" y="1413453"/>
                <a:ext cx="11129654" cy="4359275"/>
              </a:xfrm>
              <a:prstGeom prst="rect">
                <a:avLst/>
              </a:prstGeom>
              <a:blipFill rotWithShape="1">
                <a:blip r:embed="rId6"/>
                <a:stretch>
                  <a:fillRect l="-3" t="-13" r="3" b="13"/>
                </a:stretch>
              </a:blipFill>
            </p:spPr>
            <p:txBody>
              <a:bodyPr/>
              <a:lstStyle/>
              <a:p>
                <a:r>
                  <a:rPr lang="zh-CN" altLang="en-US">
                    <a:noFill/>
                  </a:rPr>
                  <a:t> </a:t>
                </a:r>
              </a:p>
            </p:txBody>
          </p:sp>
        </mc:Fallback>
      </mc:AlternateContent>
      <p:sp>
        <p:nvSpPr>
          <p:cNvPr id="2" name="文本框 1"/>
          <p:cNvSpPr txBox="1"/>
          <p:nvPr/>
        </p:nvSpPr>
        <p:spPr>
          <a:xfrm>
            <a:off x="825672" y="983380"/>
            <a:ext cx="4505280" cy="398780"/>
          </a:xfrm>
          <a:prstGeom prst="rect">
            <a:avLst/>
          </a:prstGeom>
          <a:noFill/>
        </p:spPr>
        <p:txBody>
          <a:bodyPr wrap="square" rtlCol="0">
            <a:spAutoFit/>
          </a:bodyPr>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DBSCAN</a:t>
            </a:r>
            <a:r>
              <a:rPr kumimoji="0" lang="zh-CN"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a:t>
            </a:r>
            <a:endParaRPr kumimoji="0" lang="zh-CN"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02080" cy="460375"/>
          </a:xfrm>
          <a:prstGeom prst="rect">
            <a:avLst/>
          </a:prstGeom>
          <a:noFill/>
        </p:spPr>
        <p:txBody>
          <a:bodyPr wrap="none" rtlCol="0">
            <a:spAutoFit/>
          </a:bodyPr>
          <a:lstStyle/>
          <a:p>
            <a:pPr algn="l"/>
            <a:r>
              <a:rPr lang="zh-CN" altLang="en-US" sz="2400" dirty="0">
                <a:solidFill>
                  <a:srgbClr val="D8422A"/>
                </a:solidFill>
                <a:latin typeface="微软雅黑" panose="020B0503020204020204" pitchFamily="34" charset="-122"/>
                <a:ea typeface="微软雅黑" panose="020B0503020204020204" pitchFamily="34" charset="-122"/>
                <a:sym typeface="+mn-ea"/>
              </a:rPr>
              <a:t>密度聚类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6" name="矩形 15"/>
              <p:cNvSpPr/>
              <p:nvPr/>
            </p:nvSpPr>
            <p:spPr>
              <a:xfrm>
                <a:off x="550282" y="1413453"/>
                <a:ext cx="11129654" cy="3415030"/>
              </a:xfrm>
              <a:prstGeom prst="rect">
                <a:avLst/>
              </a:prstGeom>
            </p:spPr>
            <p:txBody>
              <a:bodyPr wrap="square">
                <a:spAutoFit/>
              </a:bodyPr>
              <a:lstStyle/>
              <a:p>
                <a:pPr marL="285750" lvl="0" indent="-285750" algn="just">
                  <a:lnSpc>
                    <a:spcPct val="150000"/>
                  </a:lnSpc>
                  <a:buFont typeface="Wingdings" panose="05000000000000000000" pitchFamily="2" charset="2"/>
                  <a:buChar char="p"/>
                  <a:defRPr/>
                </a:pPr>
                <a:r>
                  <a:rPr lang="zh-CN" altLang="en-US" dirty="0">
                    <a:latin typeface="微软雅黑" panose="020B0503020204020204" pitchFamily="34" charset="-122"/>
                    <a:ea typeface="微软雅黑" panose="020B0503020204020204" pitchFamily="34" charset="-122"/>
                  </a:rPr>
                  <a:t>给定包含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𝑛</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个对象的数据集 </a:t>
                </a:r>
                <a14:m>
                  <m:oMath xmlns:m="http://schemas.openxmlformats.org/officeDocument/2006/math">
                    <m:r>
                      <a:rPr lang="en-US" altLang="zh-CN" i="1">
                        <a:latin typeface="Cambria Math" panose="02040503050406030204" pitchFamily="18" charset="0"/>
                        <a:ea typeface="微软雅黑" panose="020B0503020204020204" pitchFamily="34" charset="-122"/>
                      </a:rPr>
                      <m:t>𝐷</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，邻域为 </a:t>
                </a:r>
                <a14:m>
                  <m:oMath xmlns:m="http://schemas.openxmlformats.org/officeDocument/2006/math">
                    <m:r>
                      <a:rPr lang="zh-CN" altLang="en-US" i="1" smtClean="0">
                        <a:latin typeface="Cambria Math" panose="02040503050406030204" pitchFamily="18" charset="0"/>
                        <a:ea typeface="微软雅黑" panose="020B0503020204020204" pitchFamily="34" charset="-122"/>
                      </a:rPr>
                      <m:t>𝜖</m:t>
                    </m:r>
                  </m:oMath>
                </a14:m>
                <a:r>
                  <a:rPr lang="zh-CN" altLang="en-US" dirty="0">
                    <a:latin typeface="微软雅黑" panose="020B0503020204020204" pitchFamily="34" charset="-122"/>
                    <a:ea typeface="微软雅黑" panose="020B0503020204020204" pitchFamily="34" charset="-122"/>
                  </a:rPr>
                  <a:t>，密度阈值为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𝑀𝑖𝑛𝑃𝑡𝑠</m:t>
                    </m:r>
                  </m:oMath>
                </a14:m>
                <a:r>
                  <a:rPr lang="zh-CN" altLang="en-US">
                    <a:latin typeface="Cambria Math" panose="02040503050406030204" pitchFamily="18" charset="0"/>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lvl="0" indent="-285750" algn="just">
                  <a:lnSpc>
                    <a:spcPct val="150000"/>
                  </a:lnSpc>
                  <a:buFont typeface="Wingdings" panose="05000000000000000000" pitchFamily="2" charset="2"/>
                  <a:buChar char="p"/>
                  <a:defRPr/>
                </a:pPr>
                <a:endParaRPr lang="en-US" altLang="zh-CN" dirty="0">
                  <a:latin typeface="微软雅黑" panose="020B0503020204020204" pitchFamily="34" charset="-122"/>
                  <a:ea typeface="微软雅黑" panose="020B0503020204020204" pitchFamily="34" charset="-122"/>
                </a:endParaRPr>
              </a:p>
              <a:p>
                <a:pPr marL="285750" lvl="0" indent="-285750" algn="just">
                  <a:lnSpc>
                    <a:spcPct val="150000"/>
                  </a:lnSpc>
                  <a:buFont typeface="Wingdings" panose="05000000000000000000" pitchFamily="2" charset="2"/>
                  <a:buChar char="p"/>
                  <a:defRPr/>
                </a:pPr>
                <a:r>
                  <a:rPr lang="zh-CN" altLang="en-US" dirty="0">
                    <a:latin typeface="微软雅黑" panose="020B0503020204020204" pitchFamily="34" charset="-122"/>
                    <a:ea typeface="微软雅黑" panose="020B0503020204020204" pitchFamily="34" charset="-122"/>
                  </a:rPr>
                  <a:t>首先找到所有的核心对象：根据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m:t>
                    </m:r>
                    <m:r>
                      <a:rPr lang="zh-CN" altLang="en-US" b="0" i="1" smtClean="0">
                        <a:latin typeface="Cambria Math" panose="02040503050406030204" pitchFamily="18" charset="0"/>
                        <a:ea typeface="微软雅黑" panose="020B0503020204020204" pitchFamily="34" charset="-122"/>
                      </a:rPr>
                      <m:t>𝜖</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𝑀𝑖𝑛𝑃𝑡𝑠</m:t>
                    </m:r>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对</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𝑛</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个对象进行搜索，寻找所有的核心对象，构成核心对象集合。</a:t>
                </a:r>
                <a:endParaRPr lang="en-US" altLang="zh-CN" dirty="0">
                  <a:latin typeface="微软雅黑" panose="020B0503020204020204" pitchFamily="34" charset="-122"/>
                  <a:ea typeface="微软雅黑" panose="020B0503020204020204" pitchFamily="34" charset="-122"/>
                </a:endParaRPr>
              </a:p>
              <a:p>
                <a:pPr marL="285750" lvl="0" indent="-285750" algn="just">
                  <a:lnSpc>
                    <a:spcPct val="150000"/>
                  </a:lnSpc>
                  <a:buFont typeface="Wingdings" panose="05000000000000000000" pitchFamily="2" charset="2"/>
                  <a:buChar char="p"/>
                  <a:defRPr/>
                </a:pPr>
                <a:endParaRPr lang="en-US" altLang="zh-CN" dirty="0">
                  <a:latin typeface="微软雅黑" panose="020B0503020204020204" pitchFamily="34" charset="-122"/>
                  <a:ea typeface="微软雅黑" panose="020B0503020204020204" pitchFamily="34" charset="-122"/>
                </a:endParaRPr>
              </a:p>
              <a:p>
                <a:pPr marL="285750" lvl="0" indent="-285750" algn="just">
                  <a:lnSpc>
                    <a:spcPct val="150000"/>
                  </a:lnSpc>
                  <a:buFont typeface="Wingdings" panose="05000000000000000000" pitchFamily="2" charset="2"/>
                  <a:buChar char="p"/>
                  <a:defRPr/>
                </a:pPr>
                <a:r>
                  <a:rPr lang="zh-CN" altLang="en-US" dirty="0">
                    <a:latin typeface="微软雅黑" panose="020B0503020204020204" pitchFamily="34" charset="-122"/>
                    <a:ea typeface="微软雅黑" panose="020B0503020204020204" pitchFamily="34" charset="-122"/>
                  </a:rPr>
                  <a:t>根据上述的核心对象寻找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𝐷</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中所有密度相连的样本，构成簇，若上述核心对象已被访问，则剔除出去。</a:t>
                </a:r>
                <a:endParaRPr lang="en-US" altLang="zh-CN" dirty="0">
                  <a:latin typeface="微软雅黑" panose="020B0503020204020204" pitchFamily="34" charset="-122"/>
                  <a:ea typeface="微软雅黑" panose="020B0503020204020204" pitchFamily="34" charset="-122"/>
                </a:endParaRPr>
              </a:p>
              <a:p>
                <a:pPr marL="285750" lvl="0" indent="-285750" algn="just">
                  <a:lnSpc>
                    <a:spcPct val="150000"/>
                  </a:lnSpc>
                  <a:buFont typeface="Wingdings" panose="05000000000000000000" pitchFamily="2" charset="2"/>
                  <a:buChar char="p"/>
                  <a:defRPr/>
                </a:pPr>
                <a:endParaRPr lang="en-US" altLang="zh-CN" dirty="0">
                  <a:latin typeface="微软雅黑" panose="020B0503020204020204" pitchFamily="34" charset="-122"/>
                  <a:ea typeface="微软雅黑" panose="020B0503020204020204" pitchFamily="34" charset="-122"/>
                </a:endParaRPr>
              </a:p>
              <a:p>
                <a:pPr marL="285750" lvl="0" indent="-285750" algn="just">
                  <a:lnSpc>
                    <a:spcPct val="150000"/>
                  </a:lnSpc>
                  <a:buFont typeface="Wingdings" panose="05000000000000000000" pitchFamily="2" charset="2"/>
                  <a:buChar char="p"/>
                  <a:defRPr/>
                </a:pPr>
                <a:r>
                  <a:rPr lang="zh-CN" altLang="en-US" dirty="0">
                    <a:latin typeface="微软雅黑" panose="020B0503020204020204" pitchFamily="34" charset="-122"/>
                    <a:ea typeface="微软雅黑" panose="020B0503020204020204" pitchFamily="34" charset="-122"/>
                  </a:rPr>
                  <a:t>重复上述过程，直至核心对象集合为空。</a:t>
                </a:r>
                <a:endParaRPr lang="en-US" altLang="zh-CN" dirty="0">
                  <a:latin typeface="微软雅黑" panose="020B0503020204020204" pitchFamily="34" charset="-122"/>
                  <a:ea typeface="微软雅黑" panose="020B0503020204020204" pitchFamily="34" charset="-122"/>
                </a:endParaRPr>
              </a:p>
            </p:txBody>
          </p:sp>
        </mc:Choice>
        <mc:Fallback>
          <p:sp>
            <p:nvSpPr>
              <p:cNvPr id="16" name="矩形 15"/>
              <p:cNvSpPr>
                <a:spLocks noRot="1" noChangeAspect="1" noMove="1" noResize="1" noEditPoints="1" noAdjustHandles="1" noChangeArrowheads="1" noChangeShapeType="1" noTextEdit="1"/>
              </p:cNvSpPr>
              <p:nvPr/>
            </p:nvSpPr>
            <p:spPr>
              <a:xfrm>
                <a:off x="550282" y="1413453"/>
                <a:ext cx="11129654" cy="3415030"/>
              </a:xfrm>
              <a:prstGeom prst="rect">
                <a:avLst/>
              </a:prstGeom>
              <a:blipFill rotWithShape="1">
                <a:blip r:embed="rId6"/>
                <a:stretch>
                  <a:fillRect l="-3" t="-17" r="3" b="17"/>
                </a:stretch>
              </a:blipFill>
            </p:spPr>
            <p:txBody>
              <a:bodyPr/>
              <a:lstStyle/>
              <a:p>
                <a:r>
                  <a:rPr lang="zh-CN" altLang="en-US">
                    <a:noFill/>
                  </a:rPr>
                  <a:t> </a:t>
                </a:r>
              </a:p>
            </p:txBody>
          </p:sp>
        </mc:Fallback>
      </mc:AlternateContent>
      <p:sp>
        <p:nvSpPr>
          <p:cNvPr id="2" name="文本框 1"/>
          <p:cNvSpPr txBox="1"/>
          <p:nvPr/>
        </p:nvSpPr>
        <p:spPr>
          <a:xfrm>
            <a:off x="825672" y="983380"/>
            <a:ext cx="4505280" cy="398780"/>
          </a:xfrm>
          <a:prstGeom prst="rect">
            <a:avLst/>
          </a:prstGeom>
          <a:noFill/>
        </p:spPr>
        <p:txBody>
          <a:bodyPr wrap="square" rtlCol="0">
            <a:spAutoFit/>
          </a:bodyPr>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DBSCAN</a:t>
            </a:r>
            <a:r>
              <a:rPr kumimoji="0" lang="zh-CN"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a:t>
            </a:r>
            <a:r>
              <a:rPr kumimoji="0" lang="zh-CN"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流程</a:t>
            </a:r>
            <a:endParaRPr kumimoji="0" lang="zh-CN"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2082353" y="2329257"/>
            <a:ext cx="7935971" cy="3405171"/>
          </a:xfrm>
          <a:prstGeom prst="rect">
            <a:avLst/>
          </a:prstGeom>
        </p:spPr>
      </p:pic>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02080" cy="460375"/>
          </a:xfrm>
          <a:prstGeom prst="rect">
            <a:avLst/>
          </a:prstGeom>
          <a:noFill/>
        </p:spPr>
        <p:txBody>
          <a:bodyPr wrap="none" rtlCol="0">
            <a:spAutoFit/>
          </a:bodyPr>
          <a:lstStyle/>
          <a:p>
            <a:pPr algn="l"/>
            <a:r>
              <a:rPr lang="zh-CN" sz="2400" dirty="0">
                <a:solidFill>
                  <a:srgbClr val="D8422A"/>
                </a:solidFill>
                <a:latin typeface="微软雅黑" panose="020B0503020204020204" pitchFamily="34" charset="-122"/>
                <a:ea typeface="微软雅黑" panose="020B0503020204020204" pitchFamily="34" charset="-122"/>
                <a:sym typeface="+mn-ea"/>
              </a:rPr>
              <a:t>密度聚类</a:t>
            </a:r>
            <a:endParaRPr lang="zh-CN" sz="2400" dirty="0">
              <a:solidFill>
                <a:srgbClr val="D8422A"/>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825672" y="983380"/>
            <a:ext cx="4505280" cy="398780"/>
          </a:xfrm>
          <a:prstGeom prst="rect">
            <a:avLst/>
          </a:prstGeom>
          <a:noFill/>
        </p:spPr>
        <p:txBody>
          <a:bodyPr wrap="square" rtlCol="0">
            <a:spAutoFit/>
          </a:bodyPr>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案例</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a:off x="688571" y="1450747"/>
            <a:ext cx="10816128" cy="506730"/>
          </a:xfrm>
          <a:prstGeom prst="rect">
            <a:avLst/>
          </a:prstGeom>
        </p:spPr>
        <p:txBody>
          <a:bodyPr wrap="square">
            <a:spAutoFit/>
          </a:bodyPr>
          <a:p>
            <a:pPr marL="0" marR="0" lvl="0" indent="457200" algn="just" defTabSz="914400" rtl="0" fontAlgn="auto">
              <a:lnSpc>
                <a:spcPct val="150000"/>
              </a:lnSpc>
              <a:spcBef>
                <a:spcPts val="0"/>
              </a:spcBef>
              <a:spcAft>
                <a:spcPts val="0"/>
              </a:spcAft>
              <a:buClrTx/>
              <a:buSzTx/>
              <a:buFontTx/>
              <a:buNone/>
              <a:defRPr/>
            </a:pPr>
            <a:r>
              <a:rPr lang="zh-CN" altLang="en-US" dirty="0">
                <a:latin typeface="微软雅黑" panose="020B0503020204020204" pitchFamily="34" charset="-122"/>
                <a:ea typeface="微软雅黑" panose="020B0503020204020204" pitchFamily="34" charset="-122"/>
                <a:sym typeface="+mn-ea"/>
              </a:rPr>
              <a:t>以如下西瓜数据集为例，使用密度聚类算法对其进行聚类</a:t>
            </a:r>
            <a:r>
              <a:rPr lang="zh-CN" altLang="en-US" dirty="0">
                <a:latin typeface="微软雅黑" panose="020B0503020204020204" pitchFamily="34" charset="-122"/>
                <a:ea typeface="微软雅黑" panose="020B0503020204020204" pitchFamily="34" charset="-122"/>
                <a:sym typeface="+mn-ea"/>
              </a:rPr>
              <a:t>。</a:t>
            </a:r>
            <a:endParaRPr kumimoji="0" lang="zh-CN" altLang="en-US"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02080" cy="460375"/>
          </a:xfrm>
          <a:prstGeom prst="rect">
            <a:avLst/>
          </a:prstGeom>
          <a:noFill/>
        </p:spPr>
        <p:txBody>
          <a:bodyPr wrap="none" rtlCol="0">
            <a:spAutoFit/>
          </a:bodyPr>
          <a:lstStyle/>
          <a:p>
            <a:pPr algn="l"/>
            <a:r>
              <a:rPr lang="zh-CN" altLang="en-US" sz="2400" dirty="0">
                <a:solidFill>
                  <a:srgbClr val="D8422A"/>
                </a:solidFill>
                <a:latin typeface="微软雅黑" panose="020B0503020204020204" pitchFamily="34" charset="-122"/>
                <a:ea typeface="微软雅黑" panose="020B0503020204020204" pitchFamily="34" charset="-122"/>
                <a:sym typeface="+mn-ea"/>
              </a:rPr>
              <a:t>密度聚类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6" name="矩形 15"/>
              <p:cNvSpPr/>
              <p:nvPr/>
            </p:nvSpPr>
            <p:spPr>
              <a:xfrm>
                <a:off x="550282" y="1413453"/>
                <a:ext cx="11129654" cy="3969385"/>
              </a:xfrm>
              <a:prstGeom prst="rect">
                <a:avLst/>
              </a:prstGeom>
            </p:spPr>
            <p:txBody>
              <a:bodyPr wrap="square">
                <a:spAutoFit/>
              </a:bodyPr>
              <a:lstStyle/>
              <a:p>
                <a:pPr marL="285750" lvl="0" indent="-285750" algn="just" fontAlgn="auto">
                  <a:lnSpc>
                    <a:spcPct val="200000"/>
                  </a:lnSpc>
                  <a:buFont typeface="Wingdings" panose="05000000000000000000" pitchFamily="2" charset="2"/>
                  <a:buChar char="p"/>
                  <a:defRPr/>
                </a:pPr>
                <a:r>
                  <a:rPr lang="zh-CN" altLang="en-US">
                    <a:latin typeface="Cambria Math" panose="02040503050406030204" pitchFamily="18" charset="0"/>
                    <a:ea typeface="微软雅黑" panose="020B0503020204020204" pitchFamily="34" charset="-122"/>
                  </a:rPr>
                  <a:t>设计领域参数</a:t>
                </a:r>
                <a14:m>
                  <m:oMath xmlns:m="http://schemas.openxmlformats.org/officeDocument/2006/math">
                    <m:r>
                      <a:rPr lang="zh-CN" altLang="en-US" b="0" i="1" smtClean="0">
                        <a:latin typeface="Cambria Math" panose="02040503050406030204" pitchFamily="18" charset="0"/>
                        <a:ea typeface="微软雅黑" panose="020B0503020204020204" pitchFamily="34" charset="-122"/>
                      </a:rPr>
                      <m:t>𝜖</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0</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11</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𝑀𝑖𝑛𝑃𝑡𝑠</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5</m:t>
                    </m:r>
                  </m:oMath>
                </a14:m>
                <a:r>
                  <a:rPr lang="zh-CN" altLang="en-US">
                    <a:latin typeface="Cambria Math" panose="02040503050406030204" pitchFamily="18" charset="0"/>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lvl="0" indent="-285750" algn="just" fontAlgn="auto">
                  <a:lnSpc>
                    <a:spcPct val="200000"/>
                  </a:lnSpc>
                  <a:buFont typeface="Wingdings" panose="05000000000000000000" pitchFamily="2" charset="2"/>
                  <a:buChar char="p"/>
                  <a:defRPr/>
                </a:pPr>
                <a:r>
                  <a:rPr lang="en-US" altLang="zh-CN" dirty="0">
                    <a:latin typeface="微软雅黑" panose="020B0503020204020204" pitchFamily="34" charset="-122"/>
                    <a:ea typeface="微软雅黑" panose="020B0503020204020204" pitchFamily="34" charset="-122"/>
                  </a:rPr>
                  <a:t>DBSCAN</a:t>
                </a:r>
                <a:r>
                  <a:rPr lang="zh-CN" altLang="en-US" dirty="0">
                    <a:latin typeface="微软雅黑" panose="020B0503020204020204" pitchFamily="34" charset="-122"/>
                    <a:ea typeface="微软雅黑" panose="020B0503020204020204" pitchFamily="34" charset="-122"/>
                  </a:rPr>
                  <a:t>刷好啦先找出各样本的</a:t>
                </a:r>
                <a14:m>
                  <m:oMath xmlns:m="http://schemas.openxmlformats.org/officeDocument/2006/math">
                    <m:r>
                      <a:rPr lang="zh-CN" altLang="en-US" b="0" i="1" smtClean="0">
                        <a:latin typeface="Cambria Math" panose="02040503050406030204" pitchFamily="18" charset="0"/>
                        <a:ea typeface="微软雅黑" panose="020B0503020204020204" pitchFamily="34" charset="-122"/>
                      </a:rPr>
                      <m:t>𝜖</m:t>
                    </m:r>
                  </m:oMath>
                </a14:m>
                <a:r>
                  <a:rPr lang="zh-CN" altLang="en-US" b="0" smtClean="0">
                    <a:latin typeface="Cambria Math" panose="02040503050406030204" pitchFamily="18" charset="0"/>
                    <a:ea typeface="微软雅黑" panose="020B0503020204020204" pitchFamily="34" charset="-122"/>
                  </a:rPr>
                  <a:t>领域并确定核心对象集合</a:t>
                </a:r>
                <a:r>
                  <a:rPr lang="zh-CN" altLang="en-US" b="0" smtClean="0">
                    <a:latin typeface="Calibri" panose="020F0502020204030204" charset="0"/>
                    <a:ea typeface="微软雅黑" panose="020B0503020204020204" pitchFamily="34" charset="-122"/>
                    <a:cs typeface="Calibri" panose="020F0502020204030204" charset="0"/>
                  </a:rPr>
                  <a:t>Ω</a:t>
                </a:r>
                <a:r>
                  <a:rPr lang="en-US" altLang="zh-CN" b="0" smtClean="0">
                    <a:latin typeface="Calibri" panose="020F0502020204030204" charset="0"/>
                    <a:ea typeface="微软雅黑" panose="020B0503020204020204" pitchFamily="34" charset="-122"/>
                    <a:cs typeface="Calibri" panose="020F0502020204030204" charset="0"/>
                  </a:rPr>
                  <a:t>={x3,x5,x6,x8,x9,x13,x14,x18,x19,x24,x25,x28,x29}</a:t>
                </a:r>
                <a:endParaRPr lang="zh-CN" altLang="en-US" b="0" i="1" smtClean="0">
                  <a:latin typeface="Cambria Math" panose="02040503050406030204" pitchFamily="18" charset="0"/>
                  <a:ea typeface="微软雅黑" panose="020B0503020204020204" pitchFamily="34" charset="-122"/>
                </a:endParaRPr>
              </a:p>
              <a:p>
                <a:pPr marL="285750" lvl="0" indent="-285750" algn="just" fontAlgn="auto">
                  <a:lnSpc>
                    <a:spcPct val="200000"/>
                  </a:lnSpc>
                  <a:buFont typeface="Wingdings" panose="05000000000000000000" pitchFamily="2" charset="2"/>
                  <a:buChar char="p"/>
                  <a:defRPr/>
                </a:pPr>
                <a:r>
                  <a:rPr lang="zh-CN" altLang="en-US" dirty="0">
                    <a:latin typeface="微软雅黑" panose="020B0503020204020204" pitchFamily="34" charset="-122"/>
                    <a:ea typeface="微软雅黑" panose="020B0503020204020204" pitchFamily="34" charset="-122"/>
                  </a:rPr>
                  <a:t>从</a:t>
                </a:r>
                <a:r>
                  <a:rPr lang="zh-CN" altLang="en-US" smtClean="0">
                    <a:latin typeface="Calibri" panose="020F0502020204030204" charset="0"/>
                    <a:ea typeface="微软雅黑" panose="020B0503020204020204" pitchFamily="34" charset="-122"/>
                    <a:cs typeface="Calibri" panose="020F0502020204030204" charset="0"/>
                    <a:sym typeface="+mn-ea"/>
                  </a:rPr>
                  <a:t>Ω中随机选取一个核心对象作为种子，找出由它密度可达的所有样本，构成第一个聚类簇</a:t>
                </a:r>
                <a:r>
                  <a:rPr lang="zh-CN" altLang="en-US" dirty="0">
                    <a:latin typeface="微软雅黑" panose="020B0503020204020204" pitchFamily="34" charset="-122"/>
                    <a:ea typeface="微软雅黑" panose="020B0503020204020204" pitchFamily="34" charset="-122"/>
                  </a:rPr>
                  <a:t>。假设选择</a:t>
                </a:r>
                <a:r>
                  <a:rPr lang="en-US" altLang="zh-CN" dirty="0">
                    <a:latin typeface="微软雅黑" panose="020B0503020204020204" pitchFamily="34" charset="-122"/>
                    <a:ea typeface="微软雅黑" panose="020B0503020204020204" pitchFamily="34" charset="-122"/>
                  </a:rPr>
                  <a:t>x8</a:t>
                </a:r>
                <a:r>
                  <a:rPr lang="zh-CN" altLang="en-US" dirty="0">
                    <a:latin typeface="微软雅黑" panose="020B0503020204020204" pitchFamily="34" charset="-122"/>
                    <a:ea typeface="微软雅黑" panose="020B0503020204020204" pitchFamily="34" charset="-122"/>
                  </a:rPr>
                  <a:t>，则生成第一个聚类簇为</a:t>
                </a:r>
                <a:r>
                  <a:rPr lang="en-US" altLang="zh-CN" dirty="0">
                    <a:latin typeface="微软雅黑" panose="020B0503020204020204" pitchFamily="34" charset="-122"/>
                    <a:ea typeface="微软雅黑" panose="020B0503020204020204" pitchFamily="34" charset="-122"/>
                  </a:rPr>
                  <a:t>C1={x6,x7,x8,x10,x12,x18,x19,x20,x23}</a:t>
                </a:r>
                <a:endParaRPr lang="en-US" altLang="zh-CN" dirty="0">
                  <a:latin typeface="微软雅黑" panose="020B0503020204020204" pitchFamily="34" charset="-122"/>
                  <a:ea typeface="微软雅黑" panose="020B0503020204020204" pitchFamily="34" charset="-122"/>
                </a:endParaRPr>
              </a:p>
              <a:p>
                <a:pPr marL="285750" lvl="0" indent="-285750" algn="just" fontAlgn="auto">
                  <a:lnSpc>
                    <a:spcPct val="200000"/>
                  </a:lnSpc>
                  <a:buFont typeface="Wingdings" panose="05000000000000000000" pitchFamily="2" charset="2"/>
                  <a:buChar char="p"/>
                  <a:defRPr/>
                </a:pPr>
                <a:r>
                  <a:rPr lang="zh-CN" altLang="en-US" dirty="0">
                    <a:latin typeface="微软雅黑" panose="020B0503020204020204" pitchFamily="34" charset="-122"/>
                    <a:ea typeface="微软雅黑" panose="020B0503020204020204" pitchFamily="34" charset="-122"/>
                  </a:rPr>
                  <a:t>然后</a:t>
                </a:r>
                <a:r>
                  <a:rPr lang="en-US" altLang="zh-CN" dirty="0">
                    <a:latin typeface="微软雅黑" panose="020B0503020204020204" pitchFamily="34" charset="-122"/>
                    <a:ea typeface="微软雅黑" panose="020B0503020204020204" pitchFamily="34" charset="-122"/>
                  </a:rPr>
                  <a:t>DBSCAN</a:t>
                </a:r>
                <a:r>
                  <a:rPr lang="zh-CN" altLang="en-US" dirty="0">
                    <a:latin typeface="微软雅黑" panose="020B0503020204020204" pitchFamily="34" charset="-122"/>
                    <a:ea typeface="微软雅黑" panose="020B0503020204020204" pitchFamily="34" charset="-122"/>
                  </a:rPr>
                  <a:t>算法将</a:t>
                </a:r>
                <a:r>
                  <a:rPr lang="en-US" altLang="zh-CN" dirty="0">
                    <a:latin typeface="微软雅黑" panose="020B0503020204020204" pitchFamily="34" charset="-122"/>
                    <a:ea typeface="微软雅黑" panose="020B0503020204020204" pitchFamily="34" charset="-122"/>
                  </a:rPr>
                  <a:t>C1</a:t>
                </a:r>
                <a:r>
                  <a:rPr lang="zh-CN" altLang="en-US" dirty="0">
                    <a:latin typeface="微软雅黑" panose="020B0503020204020204" pitchFamily="34" charset="-122"/>
                    <a:ea typeface="微软雅黑" panose="020B0503020204020204" pitchFamily="34" charset="-122"/>
                  </a:rPr>
                  <a:t>中包含的核心对象从</a:t>
                </a:r>
                <a:r>
                  <a:rPr lang="zh-CN" altLang="en-US" smtClean="0">
                    <a:latin typeface="Calibri" panose="020F0502020204030204" charset="0"/>
                    <a:ea typeface="微软雅黑" panose="020B0503020204020204" pitchFamily="34" charset="-122"/>
                    <a:cs typeface="Calibri" panose="020F0502020204030204" charset="0"/>
                    <a:sym typeface="+mn-ea"/>
                  </a:rPr>
                  <a:t>Ω中去除，Ω</a:t>
                </a:r>
                <a:r>
                  <a:rPr lang="en-US" altLang="zh-CN" smtClean="0">
                    <a:latin typeface="Calibri" panose="020F0502020204030204" charset="0"/>
                    <a:ea typeface="微软雅黑" panose="020B0503020204020204" pitchFamily="34" charset="-122"/>
                    <a:cs typeface="Calibri" panose="020F0502020204030204" charset="0"/>
                    <a:sym typeface="+mn-ea"/>
                  </a:rPr>
                  <a:t>={x3,x5,</a:t>
                </a:r>
                <a:r>
                  <a:rPr lang="en-US" altLang="zh-CN" smtClean="0">
                    <a:latin typeface="Calibri" panose="020F0502020204030204" charset="0"/>
                    <a:ea typeface="微软雅黑" panose="020B0503020204020204" pitchFamily="34" charset="-122"/>
                    <a:cs typeface="Calibri" panose="020F0502020204030204" charset="0"/>
                    <a:sym typeface="+mn-ea"/>
                  </a:rPr>
                  <a:t>x9,x13,x14,x24,x25,x28,x29}</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lvl="0" indent="-285750" algn="just" fontAlgn="auto">
                  <a:lnSpc>
                    <a:spcPct val="200000"/>
                  </a:lnSpc>
                  <a:buFont typeface="Wingdings" panose="05000000000000000000" pitchFamily="2" charset="2"/>
                  <a:buChar char="p"/>
                  <a:defRPr/>
                </a:pPr>
                <a:r>
                  <a:rPr lang="zh-CN" altLang="en-US" dirty="0">
                    <a:latin typeface="微软雅黑" panose="020B0503020204020204" pitchFamily="34" charset="-122"/>
                    <a:ea typeface="微软雅黑" panose="020B0503020204020204" pitchFamily="34" charset="-122"/>
                  </a:rPr>
                  <a:t>再从</a:t>
                </a:r>
                <a:r>
                  <a:rPr lang="zh-CN" altLang="en-US" smtClean="0">
                    <a:latin typeface="Calibri" panose="020F0502020204030204" charset="0"/>
                    <a:ea typeface="微软雅黑" panose="020B0503020204020204" pitchFamily="34" charset="-122"/>
                    <a:cs typeface="Calibri" panose="020F0502020204030204" charset="0"/>
                    <a:sym typeface="+mn-ea"/>
                  </a:rPr>
                  <a:t>Ω中随机选取一个核心对象作为种子生成下一个聚类簇。</a:t>
                </a:r>
                <a:endParaRPr lang="en-US" altLang="zh-CN" dirty="0">
                  <a:latin typeface="微软雅黑" panose="020B0503020204020204" pitchFamily="34" charset="-122"/>
                  <a:ea typeface="微软雅黑" panose="020B0503020204020204" pitchFamily="34" charset="-122"/>
                </a:endParaRPr>
              </a:p>
              <a:p>
                <a:pPr marL="285750" lvl="0" indent="-285750" algn="just" fontAlgn="auto">
                  <a:lnSpc>
                    <a:spcPct val="200000"/>
                  </a:lnSpc>
                  <a:buFont typeface="Wingdings" panose="05000000000000000000" pitchFamily="2" charset="2"/>
                  <a:buChar char="p"/>
                  <a:defRPr/>
                </a:pPr>
                <a:r>
                  <a:rPr lang="zh-CN" altLang="en-US" dirty="0">
                    <a:latin typeface="微软雅黑" panose="020B0503020204020204" pitchFamily="34" charset="-122"/>
                    <a:ea typeface="微软雅黑" panose="020B0503020204020204" pitchFamily="34" charset="-122"/>
                  </a:rPr>
                  <a:t>重复上述过程，直至核心对象集合为空。</a:t>
                </a:r>
                <a:endParaRPr lang="en-US" altLang="zh-CN" dirty="0">
                  <a:latin typeface="微软雅黑" panose="020B0503020204020204" pitchFamily="34" charset="-122"/>
                  <a:ea typeface="微软雅黑" panose="020B0503020204020204" pitchFamily="34" charset="-122"/>
                </a:endParaRPr>
              </a:p>
            </p:txBody>
          </p:sp>
        </mc:Choice>
        <mc:Fallback>
          <p:sp>
            <p:nvSpPr>
              <p:cNvPr id="16" name="矩形 15"/>
              <p:cNvSpPr>
                <a:spLocks noRot="1" noChangeAspect="1" noMove="1" noResize="1" noEditPoints="1" noAdjustHandles="1" noChangeArrowheads="1" noChangeShapeType="1" noTextEdit="1"/>
              </p:cNvSpPr>
              <p:nvPr/>
            </p:nvSpPr>
            <p:spPr>
              <a:xfrm>
                <a:off x="550282" y="1413453"/>
                <a:ext cx="11129654" cy="3969385"/>
              </a:xfrm>
              <a:prstGeom prst="rect">
                <a:avLst/>
              </a:prstGeom>
              <a:blipFill rotWithShape="1">
                <a:blip r:embed="rId6"/>
                <a:stretch>
                  <a:fillRect l="-3" t="-15" r="3" b="15"/>
                </a:stretch>
              </a:blipFill>
            </p:spPr>
            <p:txBody>
              <a:bodyPr/>
              <a:lstStyle/>
              <a:p>
                <a:r>
                  <a:rPr lang="zh-CN" altLang="en-US">
                    <a:noFill/>
                  </a:rPr>
                  <a:t> </a:t>
                </a:r>
              </a:p>
            </p:txBody>
          </p:sp>
        </mc:Fallback>
      </mc:AlternateContent>
      <p:sp>
        <p:nvSpPr>
          <p:cNvPr id="2" name="文本框 1"/>
          <p:cNvSpPr txBox="1"/>
          <p:nvPr/>
        </p:nvSpPr>
        <p:spPr>
          <a:xfrm>
            <a:off x="825672" y="983380"/>
            <a:ext cx="4505280" cy="398780"/>
          </a:xfrm>
          <a:prstGeom prst="rect">
            <a:avLst/>
          </a:prstGeom>
          <a:noFill/>
        </p:spPr>
        <p:txBody>
          <a:bodyPr wrap="square" rtlCol="0">
            <a:spAutoFit/>
          </a:bodyPr>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DBSCAN</a:t>
            </a:r>
            <a:r>
              <a:rPr kumimoji="0" lang="zh-CN"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a:t>
            </a:r>
            <a:r>
              <a:rPr kumimoji="0" lang="zh-CN"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流程</a:t>
            </a:r>
            <a:endParaRPr kumimoji="0" lang="zh-CN"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4823"/>
            <a:ext cx="1402080" cy="460375"/>
          </a:xfrm>
          <a:prstGeom prst="rect">
            <a:avLst/>
          </a:prstGeom>
          <a:noFill/>
        </p:spPr>
        <p:txBody>
          <a:bodyPr wrap="none" rtlCol="0">
            <a:spAutoFit/>
          </a:bodyPr>
          <a:lstStyle/>
          <a:p>
            <a:pPr algn="l"/>
            <a:r>
              <a:rPr lang="zh-CN" altLang="en-US" sz="2400" dirty="0">
                <a:solidFill>
                  <a:srgbClr val="D8422A"/>
                </a:solidFill>
                <a:latin typeface="微软雅黑" panose="020B0503020204020204" pitchFamily="34" charset="-122"/>
                <a:ea typeface="微软雅黑" panose="020B0503020204020204" pitchFamily="34" charset="-122"/>
                <a:sym typeface="+mn-ea"/>
              </a:rPr>
              <a:t>密度聚类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6" name="矩形 15"/>
          <p:cNvSpPr/>
          <p:nvPr/>
        </p:nvSpPr>
        <p:spPr>
          <a:xfrm>
            <a:off x="800100" y="1426845"/>
            <a:ext cx="2197100" cy="506730"/>
          </a:xfrm>
          <a:prstGeom prst="rect">
            <a:avLst/>
          </a:prstGeom>
        </p:spPr>
        <p:txBody>
          <a:bodyPr wrap="square">
            <a:spAutoFit/>
          </a:bodyPr>
          <a:lstStyle/>
          <a:p>
            <a:pPr lvl="0" indent="0" algn="just">
              <a:lnSpc>
                <a:spcPct val="150000"/>
              </a:lnSpc>
              <a:buFont typeface="Wingdings" panose="05000000000000000000" pitchFamily="2" charset="2"/>
              <a:buNone/>
              <a:defRPr/>
            </a:pPr>
            <a:r>
              <a:rPr lang="zh-CN" altLang="en-US" dirty="0">
                <a:latin typeface="微软雅黑" panose="020B0503020204020204" pitchFamily="34" charset="-122"/>
                <a:ea typeface="微软雅黑" panose="020B0503020204020204" pitchFamily="34" charset="-122"/>
              </a:rPr>
              <a:t>聚类效果：</a:t>
            </a:r>
            <a:endParaRPr lang="en-US" altLang="zh-CN" dirty="0">
              <a:latin typeface="微软雅黑" panose="020B0503020204020204" pitchFamily="34" charset="-122"/>
              <a:ea typeface="微软雅黑" panose="020B0503020204020204" pitchFamily="34" charset="-122"/>
            </a:endParaRPr>
          </a:p>
        </p:txBody>
      </p:sp>
      <p:pic>
        <p:nvPicPr>
          <p:cNvPr id="12" name="Picture 3" descr="G:\Users\lamda\Desktop\figures\DBSCAN_fig.png"/>
          <p:cNvPicPr>
            <a:picLocks noChangeAspect="1" noChangeArrowheads="1"/>
          </p:cNvPicPr>
          <p:nvPr/>
        </p:nvPicPr>
        <p:blipFill>
          <a:blip r:embed="rId6"/>
          <a:srcRect/>
          <a:stretch>
            <a:fillRect/>
          </a:stretch>
        </p:blipFill>
        <p:spPr bwMode="auto">
          <a:xfrm>
            <a:off x="3555498" y="1933843"/>
            <a:ext cx="5119222" cy="4403782"/>
          </a:xfrm>
          <a:prstGeom prst="rect">
            <a:avLst/>
          </a:prstGeom>
          <a:noFill/>
        </p:spPr>
      </p:pic>
      <p:sp>
        <p:nvSpPr>
          <p:cNvPr id="2" name="文本框 1"/>
          <p:cNvSpPr txBox="1"/>
          <p:nvPr/>
        </p:nvSpPr>
        <p:spPr>
          <a:xfrm>
            <a:off x="825672" y="983380"/>
            <a:ext cx="4505280" cy="398780"/>
          </a:xfrm>
          <a:prstGeom prst="rect">
            <a:avLst/>
          </a:prstGeom>
          <a:noFill/>
        </p:spPr>
        <p:txBody>
          <a:bodyPr wrap="square" rtlCol="0">
            <a:spAutoFit/>
          </a:bodyPr>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DBSCAN</a:t>
            </a:r>
            <a:r>
              <a:rPr kumimoji="0" lang="zh-CN"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a:t>
            </a:r>
            <a:endParaRPr kumimoji="0" lang="zh-CN"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 name="文本框 1"/>
          <p:cNvSpPr txBox="1"/>
          <p:nvPr/>
        </p:nvSpPr>
        <p:spPr>
          <a:xfrm>
            <a:off x="825672" y="983380"/>
            <a:ext cx="4505280" cy="398780"/>
          </a:xfrm>
          <a:prstGeom prst="rect">
            <a:avLst/>
          </a:prstGeom>
          <a:noFill/>
        </p:spPr>
        <p:txBody>
          <a:bodyPr wrap="square" rtlCol="0">
            <a:spAutoFit/>
          </a:bodyPr>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DBSCAN</a:t>
            </a:r>
            <a:r>
              <a:rPr kumimoji="0" 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a:t>
            </a:r>
            <a:r>
              <a:rPr kumimoji="0" 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优缺点</a:t>
            </a:r>
            <a:endParaRPr kumimoji="0" 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1025525" y="2045335"/>
            <a:ext cx="10598150" cy="2999740"/>
          </a:xfrm>
          <a:prstGeom prst="rect">
            <a:avLst/>
          </a:prstGeom>
        </p:spPr>
        <p:txBody>
          <a:bodyPr wrap="square">
            <a:spAutoFit/>
          </a:bodyPr>
          <a:p>
            <a:pPr marL="285750" marR="0" lvl="0" indent="-285750" algn="just" defTabSz="914400" rtl="0" fontAlgn="auto">
              <a:lnSpc>
                <a:spcPct val="150000"/>
              </a:lnSpc>
              <a:spcBef>
                <a:spcPts val="0"/>
              </a:spcBef>
              <a:spcAft>
                <a:spcPts val="0"/>
              </a:spcAft>
              <a:buClrTx/>
              <a:buSzTx/>
              <a:buFont typeface="Wingdings" panose="05000000000000000000" pitchFamily="2" charset="2"/>
              <a:buChar char="p"/>
              <a:defRPr/>
            </a:pPr>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优点</a:t>
            </a:r>
            <a:endParaRPr kumimoji="0" lang="en-US" altLang="zh-CN"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742950" lvl="1" indent="-285750" algn="just" fontAlgn="auto">
              <a:lnSpc>
                <a:spcPct val="150000"/>
              </a:lnSpc>
              <a:buFont typeface="Wingdings" panose="05000000000000000000" pitchFamily="2" charset="2"/>
              <a:buChar char="l"/>
              <a:defRPr/>
            </a:pPr>
            <a:r>
              <a:rPr lang="zh-CN" altLang="en-US" dirty="0">
                <a:solidFill>
                  <a:srgbClr val="FF0000"/>
                </a:solidFill>
                <a:latin typeface="微软雅黑" panose="020B0503020204020204" pitchFamily="34" charset="-122"/>
                <a:ea typeface="微软雅黑" panose="020B0503020204020204" pitchFamily="34" charset="-122"/>
              </a:rPr>
              <a:t>不需要指定类簇数目</a:t>
            </a:r>
            <a:r>
              <a:rPr lang="zh-CN" altLang="en-US" dirty="0">
                <a:latin typeface="微软雅黑" panose="020B0503020204020204" pitchFamily="34" charset="-122"/>
                <a:ea typeface="微软雅黑" panose="020B0503020204020204" pitchFamily="34" charset="-122"/>
              </a:rPr>
              <a:t>，只需要邻域半径及密度阈值；</a:t>
            </a:r>
            <a:endParaRPr lang="zh-CN" altLang="en-US" dirty="0">
              <a:latin typeface="微软雅黑" panose="020B0503020204020204" pitchFamily="34" charset="-122"/>
              <a:ea typeface="微软雅黑" panose="020B0503020204020204" pitchFamily="34" charset="-122"/>
            </a:endParaRPr>
          </a:p>
          <a:p>
            <a:pPr marL="742950" lvl="1" indent="-285750" algn="just" fontAlgn="auto">
              <a:lnSpc>
                <a:spcPct val="150000"/>
              </a:lnSpc>
              <a:buFont typeface="Wingdings" panose="05000000000000000000" pitchFamily="2" charset="2"/>
              <a:buChar char="l"/>
              <a:defRPr/>
            </a:pPr>
            <a:r>
              <a:rPr lang="zh-CN" altLang="en-US" dirty="0">
                <a:latin typeface="微软雅黑" panose="020B0503020204020204" pitchFamily="34" charset="-122"/>
                <a:ea typeface="微软雅黑" panose="020B0503020204020204" pitchFamily="34" charset="-122"/>
              </a:rPr>
              <a:t>可以发现</a:t>
            </a:r>
            <a:r>
              <a:rPr lang="zh-CN" altLang="en-US" dirty="0">
                <a:solidFill>
                  <a:srgbClr val="FF0000"/>
                </a:solidFill>
                <a:latin typeface="微软雅黑" panose="020B0503020204020204" pitchFamily="34" charset="-122"/>
                <a:ea typeface="微软雅黑" panose="020B0503020204020204" pitchFamily="34" charset="-122"/>
              </a:rPr>
              <a:t>任意形状</a:t>
            </a:r>
            <a:r>
              <a:rPr lang="zh-CN" altLang="en-US" dirty="0">
                <a:latin typeface="微软雅黑" panose="020B0503020204020204" pitchFamily="34" charset="-122"/>
                <a:ea typeface="微软雅黑" panose="020B0503020204020204" pitchFamily="34" charset="-122"/>
              </a:rPr>
              <a:t>的类簇，对噪音点不敏感；</a:t>
            </a:r>
            <a:endParaRPr lang="zh-CN" altLang="en-US" dirty="0">
              <a:latin typeface="微软雅黑" panose="020B0503020204020204" pitchFamily="34" charset="-122"/>
              <a:ea typeface="微软雅黑" panose="020B0503020204020204" pitchFamily="34" charset="-122"/>
            </a:endParaRPr>
          </a:p>
          <a:p>
            <a:pPr marL="285750" marR="0" lvl="0" indent="-285750" algn="just" defTabSz="914400" rtl="0" fontAlgn="auto">
              <a:lnSpc>
                <a:spcPct val="150000"/>
              </a:lnSpc>
              <a:spcBef>
                <a:spcPts val="0"/>
              </a:spcBef>
              <a:spcAft>
                <a:spcPts val="0"/>
              </a:spcAft>
              <a:buClrTx/>
              <a:buSzTx/>
              <a:buFont typeface="Wingdings" panose="05000000000000000000" pitchFamily="2" charset="2"/>
              <a:buChar char="p"/>
              <a:defRPr/>
            </a:pPr>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缺点</a:t>
            </a:r>
            <a:endParaRPr kumimoji="0" lang="en-US" altLang="zh-CN"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marL="742950" lvl="1" indent="-285750" algn="just" fontAlgn="auto">
              <a:lnSpc>
                <a:spcPct val="150000"/>
              </a:lnSpc>
              <a:buFont typeface="Wingdings" panose="05000000000000000000" pitchFamily="2" charset="2"/>
              <a:buChar char="l"/>
              <a:defRPr/>
            </a:pPr>
            <a:r>
              <a:rPr altLang="en-US" sz="1800" dirty="0">
                <a:latin typeface="微软雅黑" panose="020B0503020204020204" pitchFamily="34" charset="-122"/>
                <a:ea typeface="微软雅黑" panose="020B0503020204020204" pitchFamily="34" charset="-122"/>
              </a:rPr>
              <a:t>不适合密度差异很大的情形</a:t>
            </a:r>
            <a:r>
              <a:rPr lang="zh-CN" sz="1800" dirty="0">
                <a:latin typeface="微软雅黑" panose="020B0503020204020204" pitchFamily="34" charset="-122"/>
                <a:ea typeface="微软雅黑" panose="020B0503020204020204" pitchFamily="34" charset="-122"/>
              </a:rPr>
              <a:t>；</a:t>
            </a:r>
            <a:endParaRPr altLang="en-US" sz="1800" dirty="0">
              <a:latin typeface="微软雅黑" panose="020B0503020204020204" pitchFamily="34" charset="-122"/>
              <a:ea typeface="微软雅黑" panose="020B0503020204020204" pitchFamily="34" charset="-122"/>
            </a:endParaRPr>
          </a:p>
          <a:p>
            <a:pPr marL="742950" lvl="1" indent="-285750" algn="just" fontAlgn="auto">
              <a:lnSpc>
                <a:spcPct val="150000"/>
              </a:lnSpc>
              <a:buFont typeface="Wingdings" panose="05000000000000000000" pitchFamily="2" charset="2"/>
              <a:buChar char="l"/>
              <a:defRPr/>
            </a:pPr>
            <a:r>
              <a:rPr altLang="en-US" sz="1800" dirty="0">
                <a:latin typeface="微软雅黑" panose="020B0503020204020204" pitchFamily="34" charset="-122"/>
                <a:ea typeface="微软雅黑" panose="020B0503020204020204" pitchFamily="34" charset="-122"/>
              </a:rPr>
              <a:t>复杂度高，为降低复杂性若提前建立距离索引则又会占存储空间</a:t>
            </a:r>
            <a:r>
              <a:rPr lang="zh-CN" sz="1800" dirty="0">
                <a:latin typeface="微软雅黑" panose="020B0503020204020204" pitchFamily="34" charset="-122"/>
                <a:ea typeface="微软雅黑" panose="020B0503020204020204" pitchFamily="34" charset="-122"/>
              </a:rPr>
              <a:t>；</a:t>
            </a:r>
            <a:endParaRPr altLang="en-US" sz="1800" dirty="0">
              <a:latin typeface="微软雅黑" panose="020B0503020204020204" pitchFamily="34" charset="-122"/>
              <a:ea typeface="微软雅黑" panose="020B0503020204020204" pitchFamily="34" charset="-122"/>
            </a:endParaRPr>
          </a:p>
          <a:p>
            <a:pPr marL="742950" lvl="1" indent="-285750" algn="just" fontAlgn="auto">
              <a:lnSpc>
                <a:spcPct val="150000"/>
              </a:lnSpc>
              <a:buFont typeface="Wingdings" panose="05000000000000000000" pitchFamily="2" charset="2"/>
              <a:buChar char="l"/>
              <a:defRPr/>
            </a:pPr>
            <a:endParaRPr kumimoji="0" lang="zh-CN" altLang="en-US"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1126643" y="281013"/>
            <a:ext cx="1402080" cy="460375"/>
          </a:xfrm>
          <a:prstGeom prst="rect">
            <a:avLst/>
          </a:prstGeom>
          <a:noFill/>
        </p:spPr>
        <p:txBody>
          <a:bodyPr wrap="none" rtlCol="0">
            <a:spAutoFit/>
          </a:bodyPr>
          <a:p>
            <a:pPr algn="l"/>
            <a:r>
              <a:rPr lang="zh-CN" altLang="en-US" sz="2400" dirty="0">
                <a:solidFill>
                  <a:srgbClr val="D8422A"/>
                </a:solidFill>
                <a:latin typeface="微软雅黑" panose="020B0503020204020204" pitchFamily="34" charset="-122"/>
                <a:ea typeface="微软雅黑" panose="020B0503020204020204" pitchFamily="34" charset="-122"/>
                <a:sym typeface="+mn-ea"/>
              </a:rPr>
              <a:t>密度聚类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5158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5059680" cy="460375"/>
          </a:xfrm>
          <a:prstGeom prst="rect">
            <a:avLst/>
          </a:prstGeom>
          <a:noFill/>
        </p:spPr>
        <p:txBody>
          <a:bodyPr wrap="none" rtlCol="0">
            <a:spAutoFit/>
          </a:bodyPr>
          <a:lstStyle/>
          <a:p>
            <a:pPr algn="l"/>
            <a:r>
              <a:rPr lang="zh-CN" altLang="en-US" sz="2400" dirty="0">
                <a:solidFill>
                  <a:srgbClr val="D8422A"/>
                </a:solidFill>
                <a:latin typeface="微软雅黑" panose="020B0503020204020204" pitchFamily="34" charset="-122"/>
                <a:ea typeface="微软雅黑" panose="020B0503020204020204" pitchFamily="34" charset="-122"/>
                <a:sym typeface="+mn-ea"/>
              </a:rPr>
              <a:t>基于聚类算法实现鸢尾花数据集分类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25672" y="991000"/>
            <a:ext cx="3673176"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lang="zh-CN" altLang="zh-CN" sz="2000" b="1" dirty="0">
                <a:solidFill>
                  <a:prstClr val="black"/>
                </a:solidFill>
                <a:latin typeface="微软雅黑" panose="020B0503020204020204" pitchFamily="34" charset="-122"/>
                <a:ea typeface="微软雅黑" panose="020B0503020204020204" pitchFamily="34" charset="-122"/>
              </a:rPr>
              <a:t>问题描述</a:t>
            </a:r>
            <a:endParaRPr lang="zh-CN" altLang="zh-CN" sz="2000" b="1" dirty="0">
              <a:solidFill>
                <a:prstClr val="black"/>
              </a:solidFill>
              <a:latin typeface="微软雅黑" panose="020B0503020204020204" pitchFamily="34" charset="-122"/>
              <a:ea typeface="微软雅黑" panose="020B0503020204020204" pitchFamily="34" charset="-122"/>
            </a:endParaRPr>
          </a:p>
        </p:txBody>
      </p:sp>
      <p:sp>
        <p:nvSpPr>
          <p:cNvPr id="7" name="矩形 6"/>
          <p:cNvSpPr/>
          <p:nvPr/>
        </p:nvSpPr>
        <p:spPr>
          <a:xfrm>
            <a:off x="688041" y="1502329"/>
            <a:ext cx="10816128" cy="506730"/>
          </a:xfrm>
          <a:prstGeom prst="rect">
            <a:avLst/>
          </a:prstGeom>
        </p:spPr>
        <p:txBody>
          <a:bodyPr wrap="square">
            <a:spAutoFit/>
          </a:bodyPr>
          <a:lstStyle/>
          <a:p>
            <a:pPr indent="457200" algn="just">
              <a:lnSpc>
                <a:spcPct val="150000"/>
              </a:lnSpc>
              <a:defRPr/>
            </a:pPr>
            <a:r>
              <a:rPr lang="zh-CN" altLang="en-US" dirty="0">
                <a:latin typeface="微软雅黑" panose="020B0503020204020204" pitchFamily="34" charset="-122"/>
                <a:ea typeface="微软雅黑" panose="020B0503020204020204" pitchFamily="34" charset="-122"/>
                <a:sym typeface="+mn-ea"/>
              </a:rPr>
              <a:t>以鸢尾花数据集</a:t>
            </a:r>
            <a:r>
              <a:rPr lang="en-US"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iris</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为例，使用聚类分类算法对</a:t>
            </a:r>
            <a:r>
              <a:rPr lang="zh-CN" altLang="en-US"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mn-ea"/>
              </a:rPr>
              <a:t>鸢尾花类别</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进行分类预测。</a:t>
            </a:r>
            <a:endParaRPr lang="zh-CN" altLang="en-US" dirty="0">
              <a:latin typeface="微软雅黑" panose="020B0503020204020204" pitchFamily="34" charset="-122"/>
              <a:ea typeface="微软雅黑" panose="020B0503020204020204" pitchFamily="34" charset="-122"/>
            </a:endParaRPr>
          </a:p>
        </p:txBody>
      </p:sp>
      <p:graphicFrame>
        <p:nvGraphicFramePr>
          <p:cNvPr id="9" name="表格 8"/>
          <p:cNvGraphicFramePr>
            <a:graphicFrameLocks noGrp="1"/>
          </p:cNvGraphicFramePr>
          <p:nvPr>
            <p:custDataLst>
              <p:tags r:id="rId6"/>
            </p:custDataLst>
          </p:nvPr>
        </p:nvGraphicFramePr>
        <p:xfrm>
          <a:off x="2312286" y="2496972"/>
          <a:ext cx="7160196" cy="3005144"/>
        </p:xfrm>
        <a:graphic>
          <a:graphicData uri="http://schemas.openxmlformats.org/drawingml/2006/table">
            <a:tbl>
              <a:tblPr firstRow="1" bandRow="1">
                <a:tableStyleId>{616DA210-FB5B-4158-B5E0-FEB733F419BA}</a:tableStyleId>
              </a:tblPr>
              <a:tblGrid>
                <a:gridCol w="1139431"/>
                <a:gridCol w="1139431"/>
                <a:gridCol w="1139431"/>
                <a:gridCol w="1139432"/>
                <a:gridCol w="1139431"/>
                <a:gridCol w="1463040"/>
              </a:tblGrid>
              <a:tr h="307340">
                <a:tc>
                  <a:txBody>
                    <a:bodyPr/>
                    <a:lstStyle/>
                    <a:p>
                      <a:pPr algn="ctr"/>
                      <a:r>
                        <a:rPr lang="zh-CN" altLang="en-US" sz="1600" dirty="0">
                          <a:latin typeface="楷体" panose="02010609060101010101" pitchFamily="49" charset="-122"/>
                          <a:ea typeface="楷体" panose="02010609060101010101" pitchFamily="49" charset="-122"/>
                        </a:rPr>
                        <a:t>编号</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zh-CN" altLang="en-US" sz="1600" dirty="0">
                          <a:latin typeface="楷体" panose="02010609060101010101" pitchFamily="49" charset="-122"/>
                          <a:ea typeface="楷体" panose="02010609060101010101" pitchFamily="49" charset="-122"/>
                        </a:rPr>
                        <a:t>萼片长度</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zh-CN" altLang="en-US" sz="1600" dirty="0">
                          <a:latin typeface="楷体" panose="02010609060101010101" pitchFamily="49" charset="-122"/>
                          <a:ea typeface="楷体" panose="02010609060101010101" pitchFamily="49" charset="-122"/>
                        </a:rPr>
                        <a:t>萼片宽度</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zh-CN" altLang="en-US" sz="1600" dirty="0">
                          <a:latin typeface="楷体" panose="02010609060101010101" pitchFamily="49" charset="-122"/>
                          <a:ea typeface="楷体" panose="02010609060101010101" pitchFamily="49" charset="-122"/>
                        </a:rPr>
                        <a:t>花瓣长度</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zh-CN" altLang="en-US" sz="1600" dirty="0">
                          <a:latin typeface="楷体" panose="02010609060101010101" pitchFamily="49" charset="-122"/>
                          <a:ea typeface="楷体" panose="02010609060101010101" pitchFamily="49" charset="-122"/>
                        </a:rPr>
                        <a:t>花瓣宽度</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zh-CN" altLang="en-US" sz="1600" dirty="0">
                          <a:latin typeface="楷体" panose="02010609060101010101" pitchFamily="49" charset="-122"/>
                          <a:ea typeface="楷体" panose="02010609060101010101" pitchFamily="49" charset="-122"/>
                        </a:rPr>
                        <a:t>鸢尾花类别</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r>
              <a:tr h="275975">
                <a:tc>
                  <a:txBody>
                    <a:bodyPr/>
                    <a:lstStyle/>
                    <a:p>
                      <a:pPr algn="ctr"/>
                      <a:r>
                        <a:rPr lang="en-US" altLang="zh-CN" sz="1600" dirty="0">
                          <a:latin typeface="楷体" panose="02010609060101010101" pitchFamily="49" charset="-122"/>
                          <a:ea typeface="楷体" panose="02010609060101010101" pitchFamily="49" charset="-122"/>
                        </a:rPr>
                        <a:t>1</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5.1</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3.5</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1.5</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0.2</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zh-CN" altLang="en-US" sz="1600" dirty="0">
                          <a:latin typeface="楷体" panose="02010609060101010101" pitchFamily="49" charset="-122"/>
                          <a:ea typeface="楷体" panose="02010609060101010101" pitchFamily="49" charset="-122"/>
                        </a:rPr>
                        <a:t>山鸢尾</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r>
              <a:tr h="275975">
                <a:tc>
                  <a:txBody>
                    <a:bodyPr/>
                    <a:lstStyle/>
                    <a:p>
                      <a:pPr algn="ctr"/>
                      <a:r>
                        <a:rPr lang="en-US" altLang="zh-CN" sz="1600" dirty="0">
                          <a:latin typeface="楷体" panose="02010609060101010101" pitchFamily="49" charset="-122"/>
                          <a:ea typeface="楷体" panose="02010609060101010101" pitchFamily="49" charset="-122"/>
                        </a:rPr>
                        <a:t>2</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4.9</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3.0</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1.4</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0.2</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zh-CN" altLang="en-US" sz="1600" dirty="0">
                          <a:latin typeface="楷体" panose="02010609060101010101" pitchFamily="49" charset="-122"/>
                          <a:ea typeface="楷体" panose="02010609060101010101" pitchFamily="49" charset="-122"/>
                        </a:rPr>
                        <a:t>山鸢尾</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r>
              <a:tr h="275975">
                <a:tc>
                  <a:txBody>
                    <a:bodyPr/>
                    <a:lstStyle/>
                    <a:p>
                      <a:pPr algn="ctr"/>
                      <a:r>
                        <a:rPr lang="en-US" altLang="zh-CN" sz="1600" dirty="0">
                          <a:latin typeface="楷体" panose="02010609060101010101" pitchFamily="49" charset="-122"/>
                          <a:ea typeface="楷体" panose="02010609060101010101" pitchFamily="49" charset="-122"/>
                        </a:rPr>
                        <a:t>3</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5.4</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3.9</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1.7</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0.4</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zh-CN" altLang="en-US" sz="1600" dirty="0">
                          <a:latin typeface="楷体" panose="02010609060101010101" pitchFamily="49" charset="-122"/>
                          <a:ea typeface="楷体" panose="02010609060101010101" pitchFamily="49" charset="-122"/>
                        </a:rPr>
                        <a:t>山鸢尾</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r>
              <a:tr h="275975">
                <a:tc>
                  <a:txBody>
                    <a:bodyPr/>
                    <a:lstStyle/>
                    <a:p>
                      <a:pPr algn="ctr"/>
                      <a:r>
                        <a:rPr lang="en-US" altLang="zh-CN" sz="1600" dirty="0">
                          <a:latin typeface="楷体" panose="02010609060101010101" pitchFamily="49" charset="-122"/>
                          <a:ea typeface="楷体" panose="02010609060101010101" pitchFamily="49" charset="-122"/>
                        </a:rPr>
                        <a:t>4</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6.4</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3.2</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4.5</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1.5</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zh-CN" altLang="en-US" sz="1600" dirty="0">
                          <a:latin typeface="楷体" panose="02010609060101010101" pitchFamily="49" charset="-122"/>
                          <a:ea typeface="楷体" panose="02010609060101010101" pitchFamily="49" charset="-122"/>
                        </a:rPr>
                        <a:t>杂色鸢尾</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r>
              <a:tr h="275975">
                <a:tc>
                  <a:txBody>
                    <a:bodyPr/>
                    <a:lstStyle/>
                    <a:p>
                      <a:pPr algn="ctr"/>
                      <a:r>
                        <a:rPr lang="en-US" altLang="zh-CN" sz="1600" dirty="0">
                          <a:latin typeface="楷体" panose="02010609060101010101" pitchFamily="49" charset="-122"/>
                          <a:ea typeface="楷体" panose="02010609060101010101" pitchFamily="49" charset="-122"/>
                        </a:rPr>
                        <a:t>5</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5.5</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2.3</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4.0</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1.3</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zh-CN" altLang="en-US" sz="1600" dirty="0">
                          <a:latin typeface="楷体" panose="02010609060101010101" pitchFamily="49" charset="-122"/>
                          <a:ea typeface="楷体" panose="02010609060101010101" pitchFamily="49" charset="-122"/>
                        </a:rPr>
                        <a:t>杂色鸢尾</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r>
              <a:tr h="275975">
                <a:tc>
                  <a:txBody>
                    <a:bodyPr/>
                    <a:lstStyle/>
                    <a:p>
                      <a:pPr algn="ctr"/>
                      <a:r>
                        <a:rPr lang="en-US" altLang="zh-CN" sz="1600" dirty="0">
                          <a:latin typeface="楷体" panose="02010609060101010101" pitchFamily="49" charset="-122"/>
                          <a:ea typeface="楷体" panose="02010609060101010101" pitchFamily="49" charset="-122"/>
                        </a:rPr>
                        <a:t>6</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4.9</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2.4</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3.3</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1.0</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zh-CN" altLang="en-US" sz="1600" dirty="0">
                          <a:latin typeface="楷体" panose="02010609060101010101" pitchFamily="49" charset="-122"/>
                          <a:ea typeface="楷体" panose="02010609060101010101" pitchFamily="49" charset="-122"/>
                        </a:rPr>
                        <a:t>杂色鸢尾</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r>
              <a:tr h="275975">
                <a:tc>
                  <a:txBody>
                    <a:bodyPr/>
                    <a:lstStyle/>
                    <a:p>
                      <a:pPr algn="ctr"/>
                      <a:r>
                        <a:rPr lang="en-US" altLang="zh-CN" sz="1600" dirty="0">
                          <a:latin typeface="楷体" panose="02010609060101010101" pitchFamily="49" charset="-122"/>
                          <a:ea typeface="楷体" panose="02010609060101010101" pitchFamily="49" charset="-122"/>
                        </a:rPr>
                        <a:t>7</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6.3</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3.3</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6.0</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2.5</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zh-CN" altLang="en-US" sz="1600" dirty="0">
                          <a:latin typeface="楷体" panose="02010609060101010101" pitchFamily="49" charset="-122"/>
                          <a:ea typeface="楷体" panose="02010609060101010101" pitchFamily="49" charset="-122"/>
                        </a:rPr>
                        <a:t>维吉尼亚鸢尾</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r>
              <a:tr h="275975">
                <a:tc>
                  <a:txBody>
                    <a:bodyPr/>
                    <a:lstStyle/>
                    <a:p>
                      <a:pPr algn="ctr"/>
                      <a:r>
                        <a:rPr lang="en-US" altLang="zh-CN" sz="1600" dirty="0">
                          <a:latin typeface="楷体" panose="02010609060101010101" pitchFamily="49" charset="-122"/>
                          <a:ea typeface="楷体" panose="02010609060101010101" pitchFamily="49" charset="-122"/>
                        </a:rPr>
                        <a:t>8</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7.3</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2.9</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6.3</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1.8</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zh-CN" altLang="en-US" sz="1600" dirty="0">
                          <a:latin typeface="楷体" panose="02010609060101010101" pitchFamily="49" charset="-122"/>
                          <a:ea typeface="楷体" panose="02010609060101010101" pitchFamily="49" charset="-122"/>
                        </a:rPr>
                        <a:t>维吉尼亚鸢尾</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r>
              <a:tr h="275975">
                <a:tc>
                  <a:txBody>
                    <a:bodyPr/>
                    <a:lstStyle/>
                    <a:p>
                      <a:pPr algn="ctr"/>
                      <a:r>
                        <a:rPr lang="en-US" altLang="zh-CN" sz="1600" dirty="0">
                          <a:latin typeface="楷体" panose="02010609060101010101" pitchFamily="49" charset="-122"/>
                          <a:ea typeface="楷体" panose="02010609060101010101" pitchFamily="49" charset="-122"/>
                        </a:rPr>
                        <a:t>9</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6.7</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2.5</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5.8</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1.8</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zh-CN" altLang="en-US" sz="1600" dirty="0">
                          <a:latin typeface="楷体" panose="02010609060101010101" pitchFamily="49" charset="-122"/>
                          <a:ea typeface="楷体" panose="02010609060101010101" pitchFamily="49" charset="-122"/>
                        </a:rPr>
                        <a:t>维吉尼亚鸢尾</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5158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5862955" cy="460375"/>
          </a:xfrm>
          <a:prstGeom prst="rect">
            <a:avLst/>
          </a:prstGeom>
          <a:noFill/>
        </p:spPr>
        <p:txBody>
          <a:bodyPr wrap="none" rtlCol="0">
            <a:spAutoFit/>
          </a:bodyPr>
          <a:lstStyle/>
          <a:p>
            <a:pPr algn="l"/>
            <a:r>
              <a:rPr lang="zh-CN" altLang="en-US" sz="2400" dirty="0">
                <a:solidFill>
                  <a:srgbClr val="D8422A"/>
                </a:solidFill>
                <a:latin typeface="微软雅黑" panose="020B0503020204020204" pitchFamily="34" charset="-122"/>
                <a:ea typeface="微软雅黑" panose="020B0503020204020204" pitchFamily="34" charset="-122"/>
                <a:sym typeface="+mn-ea"/>
              </a:rPr>
              <a:t>基于</a:t>
            </a:r>
            <a:r>
              <a:rPr lang="en-US" altLang="zh-CN" sz="2400" dirty="0">
                <a:solidFill>
                  <a:srgbClr val="D8422A"/>
                </a:solidFill>
                <a:latin typeface="微软雅黑" panose="020B0503020204020204" pitchFamily="34" charset="-122"/>
                <a:ea typeface="微软雅黑" panose="020B0503020204020204" pitchFamily="34" charset="-122"/>
                <a:sym typeface="+mn-ea"/>
              </a:rPr>
              <a:t>K</a:t>
            </a:r>
            <a:r>
              <a:rPr lang="zh-CN" altLang="zh-CN" sz="2400" dirty="0">
                <a:solidFill>
                  <a:srgbClr val="D8422A"/>
                </a:solidFill>
                <a:latin typeface="微软雅黑" panose="020B0503020204020204" pitchFamily="34" charset="-122"/>
                <a:ea typeface="微软雅黑" panose="020B0503020204020204" pitchFamily="34" charset="-122"/>
                <a:sym typeface="+mn-ea"/>
              </a:rPr>
              <a:t>均值聚类</a:t>
            </a:r>
            <a:r>
              <a:rPr lang="zh-CN" altLang="en-US" sz="2400" dirty="0">
                <a:solidFill>
                  <a:srgbClr val="D8422A"/>
                </a:solidFill>
                <a:latin typeface="微软雅黑" panose="020B0503020204020204" pitchFamily="34" charset="-122"/>
                <a:ea typeface="微软雅黑" panose="020B0503020204020204" pitchFamily="34" charset="-122"/>
                <a:sym typeface="+mn-ea"/>
              </a:rPr>
              <a:t>算法实现鸢尾花数据集分类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25672" y="991000"/>
            <a:ext cx="3673176"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lang="zh-CN" altLang="zh-CN" sz="2000" b="1" dirty="0">
                <a:solidFill>
                  <a:prstClr val="black"/>
                </a:solidFill>
                <a:latin typeface="微软雅黑" panose="020B0503020204020204" pitchFamily="34" charset="-122"/>
                <a:ea typeface="微软雅黑" panose="020B0503020204020204" pitchFamily="34" charset="-122"/>
              </a:rPr>
              <a:t>算法实现</a:t>
            </a:r>
            <a:endParaRPr lang="zh-CN" altLang="zh-CN" sz="2000" b="1" dirty="0">
              <a:solidFill>
                <a:prstClr val="black"/>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6"/>
          <a:stretch>
            <a:fillRect/>
          </a:stretch>
        </p:blipFill>
        <p:spPr>
          <a:xfrm>
            <a:off x="825500" y="1521460"/>
            <a:ext cx="11267440" cy="3814445"/>
          </a:xfrm>
          <a:prstGeom prst="rect">
            <a:avLst/>
          </a:prstGeom>
        </p:spPr>
      </p:pic>
      <p:pic>
        <p:nvPicPr>
          <p:cNvPr id="16" name="图片 15"/>
          <p:cNvPicPr>
            <a:picLocks noChangeAspect="1"/>
          </p:cNvPicPr>
          <p:nvPr/>
        </p:nvPicPr>
        <p:blipFill>
          <a:blip r:embed="rId7"/>
          <a:stretch>
            <a:fillRect/>
          </a:stretch>
        </p:blipFill>
        <p:spPr>
          <a:xfrm>
            <a:off x="1126490" y="5467350"/>
            <a:ext cx="1858010" cy="3124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3667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51" y="5255614"/>
            <a:ext cx="12309566" cy="1843540"/>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40" name="图片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41" name="直接连接符 40"/>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42" name="文本框 41"/>
          <p:cNvSpPr txBox="1"/>
          <p:nvPr/>
        </p:nvSpPr>
        <p:spPr>
          <a:xfrm>
            <a:off x="1126643" y="281013"/>
            <a:ext cx="800219"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目录</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3528695" y="1680210"/>
            <a:ext cx="607060" cy="607060"/>
            <a:chOff x="5583547" y="2347275"/>
            <a:chExt cx="607187" cy="607187"/>
          </a:xfrm>
        </p:grpSpPr>
        <p:sp>
          <p:nvSpPr>
            <p:cNvPr id="10" name="椭圆 9"/>
            <p:cNvSpPr/>
            <p:nvPr/>
          </p:nvSpPr>
          <p:spPr>
            <a:xfrm>
              <a:off x="5583547" y="2347275"/>
              <a:ext cx="607187" cy="607187"/>
            </a:xfrm>
            <a:prstGeom prst="ellipse">
              <a:avLst/>
            </a:prstGeom>
            <a:solidFill>
              <a:srgbClr val="D8422A"/>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1" name="文本框 10"/>
            <p:cNvSpPr txBox="1"/>
            <p:nvPr/>
          </p:nvSpPr>
          <p:spPr>
            <a:xfrm>
              <a:off x="5653274" y="2420035"/>
              <a:ext cx="492443" cy="461665"/>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01</a:t>
              </a:r>
              <a:endParaRPr lang="zh-CN" altLang="en-US" sz="2400" dirty="0">
                <a:solidFill>
                  <a:schemeClr val="bg1"/>
                </a:solidFill>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3528695" y="2419350"/>
            <a:ext cx="607060" cy="607060"/>
            <a:chOff x="5583547" y="3086961"/>
            <a:chExt cx="607187" cy="607187"/>
          </a:xfrm>
        </p:grpSpPr>
        <p:sp>
          <p:nvSpPr>
            <p:cNvPr id="19" name="椭圆 18"/>
            <p:cNvSpPr/>
            <p:nvPr/>
          </p:nvSpPr>
          <p:spPr>
            <a:xfrm>
              <a:off x="5583547" y="3086961"/>
              <a:ext cx="607187" cy="607187"/>
            </a:xfrm>
            <a:prstGeom prst="ellipse">
              <a:avLst/>
            </a:prstGeom>
            <a:noFill/>
            <a:ln>
              <a:solidFill>
                <a:srgbClr val="D8422A"/>
              </a:solidFill>
            </a:ln>
            <a:extLst>
              <a:ext uri="{909E8E84-426E-40DD-AFC4-6F175D3DCCD1}">
                <a14:hiddenFill xmlns:a14="http://schemas.microsoft.com/office/drawing/2010/main">
                  <a:solidFill>
                    <a:srgbClr val="D8422A"/>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0" name="文本框 19"/>
            <p:cNvSpPr txBox="1"/>
            <p:nvPr/>
          </p:nvSpPr>
          <p:spPr>
            <a:xfrm>
              <a:off x="5653274" y="3159721"/>
              <a:ext cx="492443" cy="461665"/>
            </a:xfrm>
            <a:prstGeom prst="rect">
              <a:avLst/>
            </a:prstGeom>
            <a:noFill/>
            <a:ln>
              <a:noFill/>
            </a:ln>
          </p:spPr>
          <p:txBody>
            <a:bodyPr wrap="none" rtlCol="0">
              <a:spAutoFit/>
            </a:bodyPr>
            <a:lstStyle/>
            <a:p>
              <a:pPr algn="just"/>
              <a:r>
                <a:rPr lang="en-US" altLang="zh-CN" sz="2400" dirty="0">
                  <a:solidFill>
                    <a:schemeClr val="tx1"/>
                  </a:solidFill>
                  <a:latin typeface="Times New Roman" panose="02020603050405020304" pitchFamily="18" charset="0"/>
                  <a:cs typeface="Times New Roman" panose="02020603050405020304" pitchFamily="18" charset="0"/>
                </a:rPr>
                <a:t>02</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3528695" y="3141345"/>
            <a:ext cx="607060" cy="607060"/>
            <a:chOff x="5583547" y="3086961"/>
            <a:chExt cx="607187" cy="607187"/>
          </a:xfrm>
        </p:grpSpPr>
        <p:sp>
          <p:nvSpPr>
            <p:cNvPr id="22" name="椭圆 21"/>
            <p:cNvSpPr/>
            <p:nvPr/>
          </p:nvSpPr>
          <p:spPr>
            <a:xfrm>
              <a:off x="5583547" y="3086961"/>
              <a:ext cx="607187" cy="607187"/>
            </a:xfrm>
            <a:prstGeom prst="ellipse">
              <a:avLst/>
            </a:prstGeom>
            <a:noFill/>
            <a:ln>
              <a:solidFill>
                <a:srgbClr val="D8422A"/>
              </a:solidFill>
            </a:ln>
            <a:extLst>
              <a:ext uri="{909E8E84-426E-40DD-AFC4-6F175D3DCCD1}">
                <a14:hiddenFill xmlns:a14="http://schemas.microsoft.com/office/drawing/2010/main">
                  <a:solidFill>
                    <a:srgbClr val="D8422A"/>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3" name="文本框 22"/>
            <p:cNvSpPr txBox="1"/>
            <p:nvPr/>
          </p:nvSpPr>
          <p:spPr>
            <a:xfrm>
              <a:off x="5653274" y="3159721"/>
              <a:ext cx="492443" cy="461665"/>
            </a:xfrm>
            <a:prstGeom prst="rect">
              <a:avLst/>
            </a:prstGeom>
            <a:noFill/>
            <a:ln>
              <a:noFill/>
            </a:ln>
          </p:spPr>
          <p:txBody>
            <a:bodyPr wrap="none" rtlCol="0">
              <a:spAutoFit/>
            </a:bodyPr>
            <a:lstStyle/>
            <a:p>
              <a:pPr algn="just"/>
              <a:r>
                <a:rPr lang="en-US" altLang="zh-CN" sz="2400" dirty="0">
                  <a:solidFill>
                    <a:schemeClr val="tx1"/>
                  </a:solidFill>
                  <a:latin typeface="Times New Roman" panose="02020603050405020304" pitchFamily="18" charset="0"/>
                  <a:cs typeface="Times New Roman" panose="02020603050405020304" pitchFamily="18" charset="0"/>
                </a:rPr>
                <a:t>03</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grpSp>
      <p:sp>
        <p:nvSpPr>
          <p:cNvPr id="30" name="右箭头 29"/>
          <p:cNvSpPr/>
          <p:nvPr/>
        </p:nvSpPr>
        <p:spPr>
          <a:xfrm>
            <a:off x="4205605" y="1872615"/>
            <a:ext cx="265430" cy="222885"/>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29"/>
          <p:cNvSpPr/>
          <p:nvPr/>
        </p:nvSpPr>
        <p:spPr>
          <a:xfrm>
            <a:off x="4205605" y="2606675"/>
            <a:ext cx="265430" cy="222885"/>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29"/>
          <p:cNvSpPr/>
          <p:nvPr/>
        </p:nvSpPr>
        <p:spPr>
          <a:xfrm>
            <a:off x="4205605" y="3338830"/>
            <a:ext cx="265430" cy="222885"/>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4625975" y="1753235"/>
            <a:ext cx="2751455" cy="461645"/>
          </a:xfrm>
          <a:prstGeom prst="roundRect">
            <a:avLst>
              <a:gd name="adj" fmla="val 50000"/>
            </a:avLst>
          </a:pr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聚类概述</a:t>
            </a:r>
            <a:endParaRPr lang="zh-CN" altLang="en-US" dirty="0"/>
          </a:p>
        </p:txBody>
      </p:sp>
      <p:sp>
        <p:nvSpPr>
          <p:cNvPr id="36" name="圆角矩形 35"/>
          <p:cNvSpPr/>
          <p:nvPr/>
        </p:nvSpPr>
        <p:spPr>
          <a:xfrm>
            <a:off x="4625975" y="2487295"/>
            <a:ext cx="2751455" cy="461645"/>
          </a:xfrm>
          <a:prstGeom prst="roundRect">
            <a:avLst>
              <a:gd name="adj" fmla="val 50000"/>
            </a:avLst>
          </a:prstGeom>
          <a:noFill/>
          <a:ln>
            <a:solidFill>
              <a:srgbClr val="D8422A"/>
            </a:solidFill>
          </a:ln>
          <a:extLst>
            <a:ext uri="{909E8E84-426E-40DD-AFC4-6F175D3DCCD1}">
              <a14:hiddenFill xmlns:a14="http://schemas.microsoft.com/office/drawing/2010/main">
                <a:solidFill>
                  <a:srgbClr val="D8422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K-Means</a:t>
            </a:r>
            <a:r>
              <a:rPr lang="zh-CN" altLang="en-US" dirty="0">
                <a:solidFill>
                  <a:schemeClr val="tx1"/>
                </a:solidFill>
              </a:rPr>
              <a:t>聚类</a:t>
            </a:r>
            <a:endParaRPr lang="zh-CN" altLang="en-US" dirty="0">
              <a:solidFill>
                <a:schemeClr val="tx1"/>
              </a:solidFill>
            </a:endParaRPr>
          </a:p>
        </p:txBody>
      </p:sp>
      <p:sp>
        <p:nvSpPr>
          <p:cNvPr id="37" name="圆角矩形 36"/>
          <p:cNvSpPr/>
          <p:nvPr/>
        </p:nvSpPr>
        <p:spPr>
          <a:xfrm>
            <a:off x="4625975" y="3208020"/>
            <a:ext cx="2751455" cy="461645"/>
          </a:xfrm>
          <a:prstGeom prst="roundRect">
            <a:avLst>
              <a:gd name="adj" fmla="val 50000"/>
            </a:avLst>
          </a:prstGeom>
          <a:noFill/>
          <a:ln>
            <a:solidFill>
              <a:srgbClr val="D8422A"/>
            </a:solidFill>
          </a:ln>
          <a:extLst>
            <a:ext uri="{909E8E84-426E-40DD-AFC4-6F175D3DCCD1}">
              <a14:hiddenFill xmlns:a14="http://schemas.microsoft.com/office/drawing/2010/main">
                <a:solidFill>
                  <a:srgbClr val="D8422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密度聚类</a:t>
            </a:r>
            <a:endParaRPr lang="zh-CN" altLang="en-US" dirty="0">
              <a:solidFill>
                <a:schemeClr val="tx1"/>
              </a:solidFill>
            </a:endParaRPr>
          </a:p>
        </p:txBody>
      </p:sp>
      <p:grpSp>
        <p:nvGrpSpPr>
          <p:cNvPr id="12" name="组合 11"/>
          <p:cNvGrpSpPr/>
          <p:nvPr/>
        </p:nvGrpSpPr>
        <p:grpSpPr>
          <a:xfrm>
            <a:off x="3528695" y="3862070"/>
            <a:ext cx="607060" cy="607060"/>
            <a:chOff x="5583547" y="3086961"/>
            <a:chExt cx="607187" cy="607187"/>
          </a:xfrm>
        </p:grpSpPr>
        <p:sp>
          <p:nvSpPr>
            <p:cNvPr id="24" name="椭圆 23"/>
            <p:cNvSpPr/>
            <p:nvPr/>
          </p:nvSpPr>
          <p:spPr>
            <a:xfrm>
              <a:off x="5583547" y="3086961"/>
              <a:ext cx="607187" cy="607187"/>
            </a:xfrm>
            <a:prstGeom prst="ellipse">
              <a:avLst/>
            </a:prstGeom>
            <a:noFill/>
            <a:ln>
              <a:solidFill>
                <a:srgbClr val="D8422A"/>
              </a:solidFill>
            </a:ln>
            <a:extLst>
              <a:ext uri="{909E8E84-426E-40DD-AFC4-6F175D3DCCD1}">
                <a14:hiddenFill xmlns:a14="http://schemas.microsoft.com/office/drawing/2010/main">
                  <a:solidFill>
                    <a:srgbClr val="D8422A"/>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5" name="文本框 24"/>
            <p:cNvSpPr txBox="1"/>
            <p:nvPr/>
          </p:nvSpPr>
          <p:spPr>
            <a:xfrm>
              <a:off x="5655604" y="3159721"/>
              <a:ext cx="487782" cy="460471"/>
            </a:xfrm>
            <a:prstGeom prst="rect">
              <a:avLst/>
            </a:prstGeom>
            <a:noFill/>
            <a:ln>
              <a:noFill/>
            </a:ln>
          </p:spPr>
          <p:txBody>
            <a:bodyPr wrap="none" rtlCol="0">
              <a:spAutoFit/>
            </a:bodyPr>
            <a:lstStyle/>
            <a:p>
              <a:pPr algn="just"/>
              <a:r>
                <a:rPr lang="en-US" altLang="zh-CN" sz="2400" dirty="0">
                  <a:solidFill>
                    <a:schemeClr val="tx1"/>
                  </a:solidFill>
                  <a:latin typeface="Times New Roman" panose="02020603050405020304" pitchFamily="18" charset="0"/>
                  <a:cs typeface="Times New Roman" panose="02020603050405020304" pitchFamily="18" charset="0"/>
                </a:rPr>
                <a:t>04</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grpSp>
      <p:sp>
        <p:nvSpPr>
          <p:cNvPr id="26" name="右箭头 29"/>
          <p:cNvSpPr/>
          <p:nvPr/>
        </p:nvSpPr>
        <p:spPr>
          <a:xfrm>
            <a:off x="4205605" y="4059555"/>
            <a:ext cx="265430" cy="222885"/>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a:off x="4625975" y="3928745"/>
            <a:ext cx="2751455" cy="461645"/>
          </a:xfrm>
          <a:prstGeom prst="roundRect">
            <a:avLst>
              <a:gd name="adj" fmla="val 50000"/>
            </a:avLst>
          </a:prstGeom>
          <a:noFill/>
          <a:ln>
            <a:solidFill>
              <a:srgbClr val="D8422A"/>
            </a:solidFill>
          </a:ln>
          <a:extLst>
            <a:ext uri="{909E8E84-426E-40DD-AFC4-6F175D3DCCD1}">
              <a14:hiddenFill xmlns:a14="http://schemas.microsoft.com/office/drawing/2010/main">
                <a:solidFill>
                  <a:srgbClr val="D8422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层次聚类</a:t>
            </a:r>
            <a:endParaRPr lang="zh-CN" altLang="en-US" dirty="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51583"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6325235" cy="460375"/>
          </a:xfrm>
          <a:prstGeom prst="rect">
            <a:avLst/>
          </a:prstGeom>
          <a:noFill/>
        </p:spPr>
        <p:txBody>
          <a:bodyPr wrap="none" rtlCol="0">
            <a:spAutoFit/>
          </a:bodyPr>
          <a:lstStyle/>
          <a:p>
            <a:pPr algn="l"/>
            <a:r>
              <a:rPr lang="zh-CN" altLang="en-US" sz="2400" dirty="0">
                <a:solidFill>
                  <a:srgbClr val="D8422A"/>
                </a:solidFill>
                <a:latin typeface="微软雅黑" panose="020B0503020204020204" pitchFamily="34" charset="-122"/>
                <a:ea typeface="微软雅黑" panose="020B0503020204020204" pitchFamily="34" charset="-122"/>
                <a:sym typeface="+mn-ea"/>
              </a:rPr>
              <a:t>基于</a:t>
            </a:r>
            <a:r>
              <a:rPr lang="en-US" altLang="zh-CN" sz="2400" dirty="0">
                <a:solidFill>
                  <a:srgbClr val="D8422A"/>
                </a:solidFill>
                <a:latin typeface="微软雅黑" panose="020B0503020204020204" pitchFamily="34" charset="-122"/>
                <a:ea typeface="微软雅黑" panose="020B0503020204020204" pitchFamily="34" charset="-122"/>
                <a:sym typeface="+mn-ea"/>
              </a:rPr>
              <a:t>DBSCAN</a:t>
            </a:r>
            <a:r>
              <a:rPr lang="zh-CN" altLang="zh-CN" sz="2400" dirty="0">
                <a:solidFill>
                  <a:srgbClr val="D8422A"/>
                </a:solidFill>
                <a:latin typeface="微软雅黑" panose="020B0503020204020204" pitchFamily="34" charset="-122"/>
                <a:ea typeface="微软雅黑" panose="020B0503020204020204" pitchFamily="34" charset="-122"/>
                <a:sym typeface="+mn-ea"/>
              </a:rPr>
              <a:t>聚类</a:t>
            </a:r>
            <a:r>
              <a:rPr lang="zh-CN" altLang="en-US" sz="2400" dirty="0">
                <a:solidFill>
                  <a:srgbClr val="D8422A"/>
                </a:solidFill>
                <a:latin typeface="微软雅黑" panose="020B0503020204020204" pitchFamily="34" charset="-122"/>
                <a:ea typeface="微软雅黑" panose="020B0503020204020204" pitchFamily="34" charset="-122"/>
                <a:sym typeface="+mn-ea"/>
              </a:rPr>
              <a:t>算法实现鸢尾花数据集</a:t>
            </a:r>
            <a:r>
              <a:rPr lang="zh-CN" altLang="en-US" sz="2400" dirty="0">
                <a:solidFill>
                  <a:srgbClr val="D8422A"/>
                </a:solidFill>
                <a:latin typeface="微软雅黑" panose="020B0503020204020204" pitchFamily="34" charset="-122"/>
                <a:ea typeface="微软雅黑" panose="020B0503020204020204" pitchFamily="34" charset="-122"/>
                <a:sym typeface="+mn-ea"/>
              </a:rPr>
              <a:t>分类</a:t>
            </a:r>
            <a:endParaRPr lang="zh-CN" altLang="en-US" sz="2400" dirty="0">
              <a:solidFill>
                <a:srgbClr val="D8422A"/>
              </a:solidFill>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825672" y="991000"/>
            <a:ext cx="3673176"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lang="zh-CN" altLang="zh-CN" sz="2000" b="1" dirty="0">
                <a:solidFill>
                  <a:prstClr val="black"/>
                </a:solidFill>
                <a:latin typeface="微软雅黑" panose="020B0503020204020204" pitchFamily="34" charset="-122"/>
                <a:ea typeface="微软雅黑" panose="020B0503020204020204" pitchFamily="34" charset="-122"/>
              </a:rPr>
              <a:t>算法实现</a:t>
            </a:r>
            <a:endParaRPr lang="zh-CN" altLang="zh-CN" sz="2000" b="1" dirty="0">
              <a:solidFill>
                <a:prstClr val="black"/>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6"/>
          <a:stretch>
            <a:fillRect/>
          </a:stretch>
        </p:blipFill>
        <p:spPr>
          <a:xfrm>
            <a:off x="1126490" y="1962150"/>
            <a:ext cx="10651490" cy="253174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46201"/>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51" y="5255614"/>
            <a:ext cx="12309566" cy="1843540"/>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40" name="图片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41" name="直接连接符 40"/>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42" name="文本框 41"/>
          <p:cNvSpPr txBox="1"/>
          <p:nvPr/>
        </p:nvSpPr>
        <p:spPr>
          <a:xfrm>
            <a:off x="1126643" y="281013"/>
            <a:ext cx="800219"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目录</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3528695" y="1680210"/>
            <a:ext cx="607060" cy="607060"/>
            <a:chOff x="5583547" y="2347275"/>
            <a:chExt cx="607187" cy="607187"/>
          </a:xfrm>
        </p:grpSpPr>
        <p:sp>
          <p:nvSpPr>
            <p:cNvPr id="10" name="椭圆 9"/>
            <p:cNvSpPr/>
            <p:nvPr/>
          </p:nvSpPr>
          <p:spPr>
            <a:xfrm>
              <a:off x="5583547" y="2347275"/>
              <a:ext cx="607187" cy="607187"/>
            </a:xfrm>
            <a:prstGeom prst="ellipse">
              <a:avLst/>
            </a:prstGeom>
            <a:noFill/>
            <a:ln>
              <a:solidFill>
                <a:srgbClr val="D8422A"/>
              </a:solidFill>
            </a:ln>
            <a:extLst>
              <a:ext uri="{909E8E84-426E-40DD-AFC4-6F175D3DCCD1}">
                <a14:hiddenFill xmlns:a14="http://schemas.microsoft.com/office/drawing/2010/main">
                  <a:solidFill>
                    <a:srgbClr val="D8422A"/>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1" name="文本框 10"/>
            <p:cNvSpPr txBox="1"/>
            <p:nvPr/>
          </p:nvSpPr>
          <p:spPr>
            <a:xfrm>
              <a:off x="5653274" y="2420035"/>
              <a:ext cx="492443" cy="461665"/>
            </a:xfrm>
            <a:prstGeom prst="rect">
              <a:avLst/>
            </a:prstGeom>
            <a:noFill/>
            <a:ln>
              <a:noFill/>
            </a:ln>
          </p:spPr>
          <p:txBody>
            <a:bodyPr wrap="none" rtlCol="0">
              <a:spAutoFit/>
            </a:bodyPr>
            <a:lstStyle/>
            <a:p>
              <a:pPr algn="just"/>
              <a:r>
                <a:rPr lang="en-US" altLang="zh-CN" sz="2400" dirty="0">
                  <a:solidFill>
                    <a:schemeClr val="tx1"/>
                  </a:solidFill>
                  <a:latin typeface="Times New Roman" panose="02020603050405020304" pitchFamily="18" charset="0"/>
                  <a:cs typeface="Times New Roman" panose="02020603050405020304" pitchFamily="18" charset="0"/>
                </a:rPr>
                <a:t>01</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3528695" y="2419350"/>
            <a:ext cx="607060" cy="607060"/>
            <a:chOff x="5583547" y="3086961"/>
            <a:chExt cx="607187" cy="607187"/>
          </a:xfrm>
        </p:grpSpPr>
        <p:sp>
          <p:nvSpPr>
            <p:cNvPr id="19" name="椭圆 18"/>
            <p:cNvSpPr/>
            <p:nvPr/>
          </p:nvSpPr>
          <p:spPr>
            <a:xfrm>
              <a:off x="5583547" y="3086961"/>
              <a:ext cx="607187" cy="607187"/>
            </a:xfrm>
            <a:prstGeom prst="ellipse">
              <a:avLst/>
            </a:prstGeom>
            <a:noFill/>
            <a:ln>
              <a:solidFill>
                <a:srgbClr val="D8422A"/>
              </a:solidFill>
            </a:ln>
            <a:extLst>
              <a:ext uri="{909E8E84-426E-40DD-AFC4-6F175D3DCCD1}">
                <a14:hiddenFill xmlns:a14="http://schemas.microsoft.com/office/drawing/2010/main">
                  <a:solidFill>
                    <a:srgbClr val="D8422A"/>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0" name="文本框 19"/>
            <p:cNvSpPr txBox="1"/>
            <p:nvPr/>
          </p:nvSpPr>
          <p:spPr>
            <a:xfrm>
              <a:off x="5653274" y="3159721"/>
              <a:ext cx="492443" cy="461665"/>
            </a:xfrm>
            <a:prstGeom prst="rect">
              <a:avLst/>
            </a:prstGeom>
            <a:noFill/>
            <a:ln>
              <a:noFill/>
            </a:ln>
          </p:spPr>
          <p:txBody>
            <a:bodyPr wrap="none" rtlCol="0">
              <a:spAutoFit/>
            </a:bodyPr>
            <a:lstStyle/>
            <a:p>
              <a:pPr algn="just"/>
              <a:r>
                <a:rPr lang="en-US" altLang="zh-CN" sz="2400" dirty="0">
                  <a:solidFill>
                    <a:schemeClr val="tx1"/>
                  </a:solidFill>
                  <a:latin typeface="Times New Roman" panose="02020603050405020304" pitchFamily="18" charset="0"/>
                  <a:cs typeface="Times New Roman" panose="02020603050405020304" pitchFamily="18" charset="0"/>
                </a:rPr>
                <a:t>02</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3528695" y="3141345"/>
            <a:ext cx="607060" cy="607060"/>
            <a:chOff x="5583547" y="3086961"/>
            <a:chExt cx="607187" cy="607187"/>
          </a:xfrm>
        </p:grpSpPr>
        <p:sp>
          <p:nvSpPr>
            <p:cNvPr id="22" name="椭圆 21"/>
            <p:cNvSpPr/>
            <p:nvPr/>
          </p:nvSpPr>
          <p:spPr>
            <a:xfrm>
              <a:off x="5583547" y="3086961"/>
              <a:ext cx="607187" cy="607187"/>
            </a:xfrm>
            <a:prstGeom prst="ellipse">
              <a:avLst/>
            </a:prstGeom>
            <a:noFill/>
            <a:ln>
              <a:solidFill>
                <a:srgbClr val="D8422A"/>
              </a:solidFill>
            </a:ln>
            <a:extLst>
              <a:ext uri="{909E8E84-426E-40DD-AFC4-6F175D3DCCD1}">
                <a14:hiddenFill xmlns:a14="http://schemas.microsoft.com/office/drawing/2010/main">
                  <a:solidFill>
                    <a:srgbClr val="D8422A"/>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3" name="文本框 22"/>
            <p:cNvSpPr txBox="1"/>
            <p:nvPr/>
          </p:nvSpPr>
          <p:spPr>
            <a:xfrm>
              <a:off x="5653274" y="3159721"/>
              <a:ext cx="492443" cy="461665"/>
            </a:xfrm>
            <a:prstGeom prst="rect">
              <a:avLst/>
            </a:prstGeom>
            <a:noFill/>
            <a:ln>
              <a:noFill/>
            </a:ln>
          </p:spPr>
          <p:txBody>
            <a:bodyPr wrap="none" rtlCol="0">
              <a:spAutoFit/>
            </a:bodyPr>
            <a:lstStyle/>
            <a:p>
              <a:pPr algn="just"/>
              <a:r>
                <a:rPr lang="en-US" altLang="zh-CN" sz="2400" dirty="0">
                  <a:solidFill>
                    <a:schemeClr val="tx1"/>
                  </a:solidFill>
                  <a:latin typeface="Times New Roman" panose="02020603050405020304" pitchFamily="18" charset="0"/>
                  <a:cs typeface="Times New Roman" panose="02020603050405020304" pitchFamily="18" charset="0"/>
                </a:rPr>
                <a:t>03</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grpSp>
      <p:sp>
        <p:nvSpPr>
          <p:cNvPr id="30" name="右箭头 29"/>
          <p:cNvSpPr/>
          <p:nvPr/>
        </p:nvSpPr>
        <p:spPr>
          <a:xfrm>
            <a:off x="4205605" y="1872615"/>
            <a:ext cx="265430" cy="222885"/>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29"/>
          <p:cNvSpPr/>
          <p:nvPr/>
        </p:nvSpPr>
        <p:spPr>
          <a:xfrm>
            <a:off x="4205605" y="2606675"/>
            <a:ext cx="265430" cy="222885"/>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29"/>
          <p:cNvSpPr/>
          <p:nvPr/>
        </p:nvSpPr>
        <p:spPr>
          <a:xfrm>
            <a:off x="4205605" y="3338830"/>
            <a:ext cx="265430" cy="222885"/>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4625975" y="1753235"/>
            <a:ext cx="2751455" cy="461645"/>
          </a:xfrm>
          <a:prstGeom prst="roundRect">
            <a:avLst>
              <a:gd name="adj" fmla="val 50000"/>
            </a:avLst>
          </a:prstGeom>
          <a:noFill/>
          <a:ln>
            <a:solidFill>
              <a:srgbClr val="D8422A"/>
            </a:solidFill>
          </a:ln>
          <a:extLst>
            <a:ext uri="{909E8E84-426E-40DD-AFC4-6F175D3DCCD1}">
              <a14:hiddenFill xmlns:a14="http://schemas.microsoft.com/office/drawing/2010/main">
                <a:solidFill>
                  <a:srgbClr val="D8422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聚类概述</a:t>
            </a:r>
            <a:endParaRPr lang="zh-CN" altLang="en-US" dirty="0">
              <a:solidFill>
                <a:schemeClr val="tx1"/>
              </a:solidFill>
            </a:endParaRPr>
          </a:p>
        </p:txBody>
      </p:sp>
      <p:sp>
        <p:nvSpPr>
          <p:cNvPr id="36" name="圆角矩形 35"/>
          <p:cNvSpPr/>
          <p:nvPr/>
        </p:nvSpPr>
        <p:spPr>
          <a:xfrm>
            <a:off x="4625975" y="2487295"/>
            <a:ext cx="2751455" cy="461645"/>
          </a:xfrm>
          <a:prstGeom prst="roundRect">
            <a:avLst>
              <a:gd name="adj" fmla="val 50000"/>
            </a:avLst>
          </a:prstGeom>
          <a:noFill/>
          <a:ln>
            <a:solidFill>
              <a:srgbClr val="D8422A"/>
            </a:solidFill>
          </a:ln>
          <a:extLst>
            <a:ext uri="{909E8E84-426E-40DD-AFC4-6F175D3DCCD1}">
              <a14:hiddenFill xmlns:a14="http://schemas.microsoft.com/office/drawing/2010/main">
                <a:solidFill>
                  <a:srgbClr val="D8422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K-Means</a:t>
            </a:r>
            <a:r>
              <a:rPr lang="zh-CN" altLang="en-US" dirty="0">
                <a:solidFill>
                  <a:schemeClr val="tx1"/>
                </a:solidFill>
              </a:rPr>
              <a:t>聚类</a:t>
            </a:r>
            <a:endParaRPr lang="zh-CN" altLang="en-US" dirty="0">
              <a:solidFill>
                <a:schemeClr val="tx1"/>
              </a:solidFill>
            </a:endParaRPr>
          </a:p>
        </p:txBody>
      </p:sp>
      <p:sp>
        <p:nvSpPr>
          <p:cNvPr id="37" name="圆角矩形 36"/>
          <p:cNvSpPr/>
          <p:nvPr/>
        </p:nvSpPr>
        <p:spPr>
          <a:xfrm>
            <a:off x="4625975" y="3208020"/>
            <a:ext cx="2751455" cy="461645"/>
          </a:xfrm>
          <a:prstGeom prst="roundRect">
            <a:avLst>
              <a:gd name="adj" fmla="val 50000"/>
            </a:avLst>
          </a:prstGeom>
          <a:noFill/>
          <a:ln>
            <a:solidFill>
              <a:srgbClr val="D8422A"/>
            </a:solidFill>
          </a:ln>
          <a:extLst>
            <a:ext uri="{909E8E84-426E-40DD-AFC4-6F175D3DCCD1}">
              <a14:hiddenFill xmlns:a14="http://schemas.microsoft.com/office/drawing/2010/main">
                <a:solidFill>
                  <a:srgbClr val="D8422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密度聚类</a:t>
            </a:r>
            <a:endParaRPr lang="zh-CN" altLang="en-US" dirty="0">
              <a:solidFill>
                <a:schemeClr val="tx1"/>
              </a:solidFill>
            </a:endParaRPr>
          </a:p>
        </p:txBody>
      </p:sp>
      <p:grpSp>
        <p:nvGrpSpPr>
          <p:cNvPr id="12" name="组合 11"/>
          <p:cNvGrpSpPr/>
          <p:nvPr/>
        </p:nvGrpSpPr>
        <p:grpSpPr>
          <a:xfrm>
            <a:off x="3528695" y="3862070"/>
            <a:ext cx="607060" cy="607060"/>
            <a:chOff x="5583547" y="3086961"/>
            <a:chExt cx="607187" cy="607187"/>
          </a:xfrm>
        </p:grpSpPr>
        <p:sp>
          <p:nvSpPr>
            <p:cNvPr id="24" name="椭圆 23"/>
            <p:cNvSpPr/>
            <p:nvPr/>
          </p:nvSpPr>
          <p:spPr>
            <a:xfrm>
              <a:off x="5583547" y="3086961"/>
              <a:ext cx="607187" cy="607187"/>
            </a:xfrm>
            <a:prstGeom prst="ellipse">
              <a:avLst/>
            </a:prstGeom>
            <a:solidFill>
              <a:srgbClr val="D8422A"/>
            </a:solidFill>
            <a:ln>
              <a:solidFill>
                <a:srgbClr val="D8422A"/>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5" name="文本框 24"/>
            <p:cNvSpPr txBox="1"/>
            <p:nvPr/>
          </p:nvSpPr>
          <p:spPr>
            <a:xfrm>
              <a:off x="5655604" y="3159721"/>
              <a:ext cx="487782" cy="460471"/>
            </a:xfrm>
            <a:prstGeom prst="rect">
              <a:avLst/>
            </a:prstGeom>
            <a:noFill/>
            <a:ln>
              <a:noFill/>
            </a:ln>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04</a:t>
              </a:r>
              <a:endParaRPr lang="en-US" altLang="zh-CN" sz="2400" dirty="0">
                <a:solidFill>
                  <a:schemeClr val="bg1"/>
                </a:solidFill>
                <a:latin typeface="Times New Roman" panose="02020603050405020304" pitchFamily="18" charset="0"/>
                <a:cs typeface="Times New Roman" panose="02020603050405020304" pitchFamily="18" charset="0"/>
              </a:endParaRPr>
            </a:p>
          </p:txBody>
        </p:sp>
      </p:grpSp>
      <p:sp>
        <p:nvSpPr>
          <p:cNvPr id="26" name="右箭头 29"/>
          <p:cNvSpPr/>
          <p:nvPr/>
        </p:nvSpPr>
        <p:spPr>
          <a:xfrm>
            <a:off x="4205605" y="4059555"/>
            <a:ext cx="265430" cy="222885"/>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a:off x="4625975" y="3928745"/>
            <a:ext cx="2751455" cy="461645"/>
          </a:xfrm>
          <a:prstGeom prst="roundRect">
            <a:avLst>
              <a:gd name="adj" fmla="val 50000"/>
            </a:avLst>
          </a:prstGeom>
          <a:solidFill>
            <a:srgbClr val="D8422A"/>
          </a:solidFill>
          <a:ln>
            <a:solidFill>
              <a:srgbClr val="D842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层次聚类</a:t>
            </a:r>
            <a:endParaRPr lang="zh-CN" altLang="en-US" dirty="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020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层次聚类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825672" y="987190"/>
            <a:ext cx="4505280"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层次聚类</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矩形 1"/>
          <p:cNvSpPr/>
          <p:nvPr/>
        </p:nvSpPr>
        <p:spPr>
          <a:xfrm>
            <a:off x="688571" y="1450747"/>
            <a:ext cx="10816128" cy="922020"/>
          </a:xfrm>
          <a:prstGeom prst="rect">
            <a:avLst/>
          </a:prstGeom>
        </p:spPr>
        <p:txBody>
          <a:bodyPr wrap="square">
            <a:spAutoFit/>
          </a:bodyPr>
          <a:lstStyle/>
          <a:p>
            <a:pPr marL="0" marR="0" lvl="0" indent="457200" algn="just" defTabSz="914400" rtl="0" fontAlgn="auto">
              <a:lnSpc>
                <a:spcPct val="150000"/>
              </a:lnSpc>
              <a:spcBef>
                <a:spcPts val="0"/>
              </a:spcBef>
              <a:spcAft>
                <a:spcPts val="0"/>
              </a:spcAft>
              <a:buClrTx/>
              <a:buSzTx/>
              <a:buFontTx/>
              <a:buNone/>
              <a:defRPr/>
            </a:pPr>
            <a:r>
              <a:rPr kumimoji="0" lang="zh-CN" altLang="en-US" sz="1800" b="1" u="none" strike="noStrike" kern="1200" cap="none" spc="0" normalizeH="0" baseline="0" noProof="0" dirty="0">
                <a:ln>
                  <a:noFill/>
                </a:ln>
                <a:solidFill>
                  <a:srgbClr val="D8422A"/>
                </a:solidFill>
                <a:effectLst/>
                <a:uLnTx/>
                <a:uFillTx/>
                <a:latin typeface="Cambria Math" panose="02040503050406030204" pitchFamily="18" charset="0"/>
                <a:ea typeface="微软雅黑" panose="020B0503020204020204" pitchFamily="34" charset="-122"/>
                <a:cs typeface="+mn-cs"/>
              </a:rPr>
              <a:t>层次聚类</a:t>
            </a:r>
            <a:r>
              <a:rPr kumimoji="0" lang="zh-CN" altLang="en-US"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a:t>
            </a:r>
            <a:r>
              <a:rPr kumimoji="0"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试图</a:t>
            </a:r>
            <a:r>
              <a:rPr kumimoji="0" lang="zh-CN"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在</a:t>
            </a:r>
            <a:r>
              <a:rPr kumimoji="0"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不同层次</a:t>
            </a:r>
            <a:r>
              <a:rPr kumimoji="0" lang="zh-CN"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上</a:t>
            </a:r>
            <a:r>
              <a:rPr kumimoji="0"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对数据集进行</a:t>
            </a:r>
            <a:r>
              <a:rPr kumimoji="0" lang="zh-CN"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划</a:t>
            </a:r>
            <a:r>
              <a:rPr kumimoji="0"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分，从而</a:t>
            </a:r>
            <a:r>
              <a:rPr kumimoji="0" lang="zh-CN"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形成</a:t>
            </a:r>
            <a:r>
              <a:rPr kumimoji="0"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树</a:t>
            </a:r>
            <a:r>
              <a:rPr kumimoji="0" lang="zh-CN"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形的</a:t>
            </a:r>
            <a:r>
              <a:rPr kumimoji="0"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聚类结构</a:t>
            </a:r>
            <a:r>
              <a:rPr kumimoji="0" lang="zh-CN"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a:t>
            </a:r>
            <a:r>
              <a:rPr kumimoji="0"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数据集的划</a:t>
            </a:r>
            <a:r>
              <a:rPr kumimoji="0" lang="zh-CN"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分</a:t>
            </a:r>
            <a:r>
              <a:rPr kumimoji="0"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采用"自 底向上 "的聚合策略，也可采</a:t>
            </a:r>
            <a:r>
              <a:rPr kumimoji="0" lang="zh-CN"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用</a:t>
            </a:r>
            <a:r>
              <a:rPr kumimoji="0"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"自</a:t>
            </a:r>
            <a:r>
              <a:rPr kumimoji="0" lang="zh-CN"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顶向</a:t>
            </a:r>
            <a:r>
              <a:rPr kumimoji="0"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下"</a:t>
            </a:r>
            <a:r>
              <a:rPr kumimoji="0" lang="zh-CN"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的</a:t>
            </a:r>
            <a:r>
              <a:rPr kumimoji="0"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 分拆策略</a:t>
            </a:r>
            <a:r>
              <a:rPr kumimoji="0" lang="zh-CN"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。因此可分为</a:t>
            </a:r>
            <a:r>
              <a:rPr kumimoji="0" lang="zh-CN" sz="1800" u="none" strike="noStrike" kern="1200" cap="none" spc="0" normalizeH="0" baseline="0" noProof="0" dirty="0">
                <a:ln>
                  <a:noFill/>
                </a:ln>
                <a:solidFill>
                  <a:schemeClr val="tx1"/>
                </a:solidFill>
                <a:effectLst/>
                <a:uLnTx/>
                <a:uFillTx/>
                <a:latin typeface="Cambria Math" panose="02040503050406030204" pitchFamily="18" charset="0"/>
                <a:ea typeface="微软雅黑" panose="020B0503020204020204" pitchFamily="34" charset="-122"/>
                <a:cs typeface="+mn-cs"/>
              </a:rPr>
              <a:t>聚合层次聚类</a:t>
            </a:r>
            <a:r>
              <a:rPr kumimoji="0" lang="zh-CN"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与</a:t>
            </a:r>
            <a:r>
              <a:rPr kumimoji="0" lang="zh-CN" sz="1800" u="none" strike="noStrike" kern="1200" cap="none" spc="0" normalizeH="0" baseline="0" noProof="0" dirty="0">
                <a:ln>
                  <a:noFill/>
                </a:ln>
                <a:solidFill>
                  <a:schemeClr val="tx1"/>
                </a:solidFill>
                <a:effectLst/>
                <a:uLnTx/>
                <a:uFillTx/>
                <a:latin typeface="Cambria Math" panose="02040503050406030204" pitchFamily="18" charset="0"/>
                <a:ea typeface="微软雅黑" panose="020B0503020204020204" pitchFamily="34" charset="-122"/>
                <a:cs typeface="+mn-cs"/>
              </a:rPr>
              <a:t>划分层次聚类</a:t>
            </a:r>
            <a:r>
              <a:rPr kumimoji="0" lang="zh-CN"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a:t>
            </a:r>
            <a:endParaRPr kumimoji="0" lang="zh-CN"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endParaRPr>
          </a:p>
        </p:txBody>
      </p:sp>
      <p:sp>
        <p:nvSpPr>
          <p:cNvPr id="17" name="文本框 16"/>
          <p:cNvSpPr txBox="1"/>
          <p:nvPr/>
        </p:nvSpPr>
        <p:spPr>
          <a:xfrm>
            <a:off x="825672" y="2504205"/>
            <a:ext cx="4505280" cy="36830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聚合层次聚类</a:t>
            </a:r>
            <a:endPar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1" name="矩形 40"/>
          <p:cNvSpPr/>
          <p:nvPr/>
        </p:nvSpPr>
        <p:spPr>
          <a:xfrm>
            <a:off x="689206" y="2872512"/>
            <a:ext cx="10816128" cy="922020"/>
          </a:xfrm>
          <a:prstGeom prst="rect">
            <a:avLst/>
          </a:prstGeom>
        </p:spPr>
        <p:txBody>
          <a:bodyPr wrap="square">
            <a:spAutoFit/>
          </a:bodyPr>
          <a:lstStyle/>
          <a:p>
            <a:pPr marL="0" marR="0" lvl="0" indent="457200" algn="just" defTabSz="914400" rtl="0" fontAlgn="auto">
              <a:lnSpc>
                <a:spcPct val="150000"/>
              </a:lnSpc>
              <a:spcBef>
                <a:spcPts val="0"/>
              </a:spcBef>
              <a:spcAft>
                <a:spcPts val="0"/>
              </a:spcAft>
              <a:buClrTx/>
              <a:buSzTx/>
              <a:buFontTx/>
              <a:buNone/>
              <a:defRPr/>
            </a:pPr>
            <a:r>
              <a:rPr kumimoji="0" lang="zh-CN" altLang="en-US" sz="1800" b="1" u="none" strike="noStrike" kern="1200" cap="none" spc="0" normalizeH="0" baseline="0" noProof="0" dirty="0">
                <a:ln>
                  <a:noFill/>
                </a:ln>
                <a:solidFill>
                  <a:srgbClr val="D8422A"/>
                </a:solidFill>
                <a:effectLst/>
                <a:uLnTx/>
                <a:uFillTx/>
                <a:latin typeface="Cambria Math" panose="02040503050406030204" pitchFamily="18" charset="0"/>
                <a:ea typeface="微软雅黑" panose="020B0503020204020204" pitchFamily="34" charset="-122"/>
                <a:cs typeface="+mn-cs"/>
              </a:rPr>
              <a:t>聚合层次聚类</a:t>
            </a:r>
            <a:r>
              <a:rPr kumimoji="0" lang="zh-CN" altLang="en-US"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a:t>
            </a:r>
            <a:r>
              <a:rPr kumimoji="0" sz="1800" u="none" strike="noStrike" kern="1200" cap="none" spc="0" normalizeH="0" baseline="0" noProof="0" dirty="0">
                <a:ln>
                  <a:noFill/>
                </a:ln>
                <a:effectLst/>
                <a:uLnTx/>
                <a:uFillTx/>
                <a:latin typeface="Cambria Math" panose="02040503050406030204" pitchFamily="18" charset="0"/>
                <a:ea typeface="微软雅黑" panose="020B0503020204020204" pitchFamily="34" charset="-122"/>
                <a:cs typeface="+mn-cs"/>
              </a:rPr>
              <a:t>采用自底向上的策略。</a:t>
            </a:r>
            <a:r>
              <a:rPr kumimoji="0" sz="1800" u="none" strike="noStrike" kern="1200" cap="none" spc="0" normalizeH="0" baseline="0" noProof="0" dirty="0">
                <a:ln>
                  <a:noFill/>
                </a:ln>
                <a:solidFill>
                  <a:srgbClr val="FF0000"/>
                </a:solidFill>
                <a:effectLst/>
                <a:uLnTx/>
                <a:uFillTx/>
                <a:latin typeface="Cambria Math" panose="02040503050406030204" pitchFamily="18" charset="0"/>
                <a:ea typeface="微软雅黑" panose="020B0503020204020204" pitchFamily="34" charset="-122"/>
                <a:cs typeface="+mn-cs"/>
              </a:rPr>
              <a:t>开始时 , 每个样本对象自己就是一个类</a:t>
            </a:r>
            <a:r>
              <a:rPr kumimoji="0" sz="1800" u="none" strike="noStrike" kern="1200" cap="none" spc="0" normalizeH="0" baseline="0" noProof="0" dirty="0">
                <a:ln>
                  <a:noFill/>
                </a:ln>
                <a:effectLst/>
                <a:uLnTx/>
                <a:uFillTx/>
                <a:latin typeface="Cambria Math" panose="02040503050406030204" pitchFamily="18" charset="0"/>
                <a:ea typeface="微软雅黑" panose="020B0503020204020204" pitchFamily="34" charset="-122"/>
                <a:cs typeface="+mn-cs"/>
              </a:rPr>
              <a:t> , 称为 </a:t>
            </a:r>
            <a:r>
              <a:rPr kumimoji="0" sz="1800" b="1" u="none" strike="noStrike" kern="1200" cap="none" spc="0" normalizeH="0" baseline="0" noProof="0" dirty="0">
                <a:ln>
                  <a:noFill/>
                </a:ln>
                <a:effectLst/>
                <a:uLnTx/>
                <a:uFillTx/>
                <a:latin typeface="Cambria Math" panose="02040503050406030204" pitchFamily="18" charset="0"/>
                <a:ea typeface="微软雅黑" panose="020B0503020204020204" pitchFamily="34" charset="-122"/>
                <a:cs typeface="+mn-cs"/>
              </a:rPr>
              <a:t>原子聚类</a:t>
            </a:r>
            <a:r>
              <a:rPr kumimoji="0" sz="1800" u="none" strike="noStrike" kern="1200" cap="none" spc="0" normalizeH="0" baseline="0" noProof="0" dirty="0">
                <a:ln>
                  <a:noFill/>
                </a:ln>
                <a:effectLst/>
                <a:uLnTx/>
                <a:uFillTx/>
                <a:latin typeface="Cambria Math" panose="02040503050406030204" pitchFamily="18" charset="0"/>
                <a:ea typeface="微软雅黑" panose="020B0503020204020204" pitchFamily="34" charset="-122"/>
                <a:cs typeface="+mn-cs"/>
              </a:rPr>
              <a:t> , 然后根据这些样本之间的 相似性 , 将这些样本对象 ( 原子聚类 ) 进行 </a:t>
            </a:r>
            <a:r>
              <a:rPr kumimoji="0" sz="1800" b="1" u="none" strike="noStrike" kern="1200" cap="none" spc="0" normalizeH="0" baseline="0" noProof="0" dirty="0">
                <a:ln>
                  <a:noFill/>
                </a:ln>
                <a:effectLst/>
                <a:uLnTx/>
                <a:uFillTx/>
                <a:latin typeface="Cambria Math" panose="02040503050406030204" pitchFamily="18" charset="0"/>
                <a:ea typeface="微软雅黑" panose="020B0503020204020204" pitchFamily="34" charset="-122"/>
                <a:cs typeface="+mn-cs"/>
              </a:rPr>
              <a:t>合并</a:t>
            </a:r>
            <a:r>
              <a:rPr kumimoji="0" sz="1800" u="none" strike="noStrike" kern="1200" cap="none" spc="0" normalizeH="0" baseline="0" noProof="0" dirty="0">
                <a:ln>
                  <a:noFill/>
                </a:ln>
                <a:effectLst/>
                <a:uLnTx/>
                <a:uFillTx/>
                <a:latin typeface="Cambria Math" panose="02040503050406030204" pitchFamily="18" charset="0"/>
                <a:ea typeface="微软雅黑" panose="020B0503020204020204" pitchFamily="34" charset="-122"/>
                <a:cs typeface="+mn-cs"/>
              </a:rPr>
              <a:t>。</a:t>
            </a:r>
            <a:endParaRPr kumimoji="0" sz="1800" u="none" strike="noStrike" kern="1200" cap="none" spc="0" normalizeH="0" baseline="0" noProof="0" dirty="0">
              <a:ln>
                <a:noFill/>
              </a:ln>
              <a:effectLst/>
              <a:uLnTx/>
              <a:uFillTx/>
              <a:latin typeface="Cambria Math" panose="02040503050406030204" pitchFamily="18" charset="0"/>
              <a:ea typeface="微软雅黑" panose="020B0503020204020204" pitchFamily="34" charset="-122"/>
              <a:cs typeface="+mn-cs"/>
            </a:endParaRPr>
          </a:p>
        </p:txBody>
      </p:sp>
      <p:sp>
        <p:nvSpPr>
          <p:cNvPr id="42" name="文本框 41"/>
          <p:cNvSpPr txBox="1"/>
          <p:nvPr/>
        </p:nvSpPr>
        <p:spPr>
          <a:xfrm>
            <a:off x="825672" y="3859930"/>
            <a:ext cx="4505280" cy="36830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划分层次聚类</a:t>
            </a:r>
            <a:endPar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p:nvSpPr>
        <p:spPr>
          <a:xfrm>
            <a:off x="689841" y="4228237"/>
            <a:ext cx="10816128" cy="922020"/>
          </a:xfrm>
          <a:prstGeom prst="rect">
            <a:avLst/>
          </a:prstGeom>
        </p:spPr>
        <p:txBody>
          <a:bodyPr wrap="square">
            <a:spAutoFit/>
          </a:bodyPr>
          <a:lstStyle/>
          <a:p>
            <a:pPr marL="0" marR="0" lvl="0" indent="457200" algn="just" defTabSz="914400" rtl="0" fontAlgn="auto">
              <a:lnSpc>
                <a:spcPct val="150000"/>
              </a:lnSpc>
              <a:spcBef>
                <a:spcPts val="0"/>
              </a:spcBef>
              <a:spcAft>
                <a:spcPts val="0"/>
              </a:spcAft>
              <a:buClrTx/>
              <a:buSzTx/>
              <a:buFontTx/>
              <a:buNone/>
              <a:defRPr/>
            </a:pPr>
            <a:r>
              <a:rPr kumimoji="0" lang="zh-CN" altLang="en-US" sz="1800" b="1" u="none" strike="noStrike" kern="1200" cap="none" spc="0" normalizeH="0" baseline="0" noProof="0" dirty="0">
                <a:ln>
                  <a:noFill/>
                </a:ln>
                <a:solidFill>
                  <a:srgbClr val="D8422A"/>
                </a:solidFill>
                <a:effectLst/>
                <a:uLnTx/>
                <a:uFillTx/>
                <a:latin typeface="Cambria Math" panose="02040503050406030204" pitchFamily="18" charset="0"/>
                <a:ea typeface="微软雅黑" panose="020B0503020204020204" pitchFamily="34" charset="-122"/>
                <a:cs typeface="+mn-cs"/>
              </a:rPr>
              <a:t>划分层次聚类</a:t>
            </a:r>
            <a:r>
              <a:rPr kumimoji="0" lang="zh-CN" altLang="en-US"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a:t>
            </a:r>
            <a:r>
              <a:rPr kumimoji="0" sz="1800" u="none" strike="noStrike" kern="1200" cap="none" spc="0" normalizeH="0" baseline="0" noProof="0" dirty="0">
                <a:ln>
                  <a:noFill/>
                </a:ln>
                <a:effectLst/>
                <a:uLnTx/>
                <a:uFillTx/>
                <a:latin typeface="Cambria Math" panose="02040503050406030204" pitchFamily="18" charset="0"/>
                <a:ea typeface="微软雅黑" panose="020B0503020204020204" pitchFamily="34" charset="-122"/>
                <a:cs typeface="+mn-cs"/>
              </a:rPr>
              <a:t>采用自顶向下的策略，</a:t>
            </a:r>
            <a:r>
              <a:rPr kumimoji="0" sz="1800" u="none" strike="noStrike" kern="1200" cap="none" spc="0" normalizeH="0" baseline="0" noProof="0" dirty="0">
                <a:ln>
                  <a:noFill/>
                </a:ln>
                <a:solidFill>
                  <a:srgbClr val="FF0000"/>
                </a:solidFill>
                <a:effectLst/>
                <a:uLnTx/>
                <a:uFillTx/>
                <a:latin typeface="Cambria Math" panose="02040503050406030204" pitchFamily="18" charset="0"/>
                <a:ea typeface="微软雅黑" panose="020B0503020204020204" pitchFamily="34" charset="-122"/>
                <a:cs typeface="+mn-cs"/>
              </a:rPr>
              <a:t>它首先将所有对象置于同一个簇中</a:t>
            </a:r>
            <a:r>
              <a:rPr kumimoji="0" sz="1800" u="none" strike="noStrike" kern="1200" cap="none" spc="0" normalizeH="0" baseline="0" noProof="0" dirty="0">
                <a:ln>
                  <a:noFill/>
                </a:ln>
                <a:effectLst/>
                <a:uLnTx/>
                <a:uFillTx/>
                <a:latin typeface="Cambria Math" panose="02040503050406030204" pitchFamily="18" charset="0"/>
                <a:ea typeface="微软雅黑" panose="020B0503020204020204" pitchFamily="34" charset="-122"/>
                <a:cs typeface="+mn-cs"/>
              </a:rPr>
              <a:t>，然后逐渐细分为越来越小的簇，直到每个对象自成一簇，或者达到了某个终止条件。</a:t>
            </a:r>
            <a:r>
              <a:rPr kumimoji="0" sz="1800" b="1" u="none" strike="noStrike" kern="1200" cap="none" spc="0" normalizeH="0" baseline="0" noProof="0" dirty="0">
                <a:ln>
                  <a:noFill/>
                </a:ln>
                <a:effectLst/>
                <a:uLnTx/>
                <a:uFillTx/>
                <a:latin typeface="Cambria Math" panose="02040503050406030204" pitchFamily="18" charset="0"/>
                <a:ea typeface="微软雅黑" panose="020B0503020204020204" pitchFamily="34" charset="-122"/>
                <a:cs typeface="+mn-cs"/>
              </a:rPr>
              <a:t>该种方法一般较少使用</a:t>
            </a:r>
            <a:r>
              <a:rPr kumimoji="0" sz="1800" u="none" strike="noStrike" kern="1200" cap="none" spc="0" normalizeH="0" baseline="0" noProof="0" dirty="0">
                <a:ln>
                  <a:noFill/>
                </a:ln>
                <a:effectLst/>
                <a:uLnTx/>
                <a:uFillTx/>
                <a:latin typeface="Cambria Math" panose="02040503050406030204" pitchFamily="18" charset="0"/>
                <a:ea typeface="微软雅黑" panose="020B0503020204020204" pitchFamily="34" charset="-122"/>
                <a:cs typeface="+mn-cs"/>
              </a:rPr>
              <a:t>。</a:t>
            </a:r>
            <a:endParaRPr kumimoji="0" sz="1800" u="none" strike="noStrike" kern="1200" cap="none" spc="0" normalizeH="0" baseline="0" noProof="0" dirty="0">
              <a:ln>
                <a:noFill/>
              </a:ln>
              <a:effectLst/>
              <a:uLnTx/>
              <a:uFillTx/>
              <a:latin typeface="Cambria Math" panose="02040503050406030204" pitchFamily="18" charset="0"/>
              <a:ea typeface="微软雅黑" panose="020B0503020204020204" pitchFamily="34" charset="-122"/>
              <a:cs typeface="+mn-cs"/>
            </a:endParaRPr>
          </a:p>
        </p:txBody>
      </p:sp>
      <p:sp>
        <p:nvSpPr>
          <p:cNvPr id="44" name="文本框 43"/>
          <p:cNvSpPr txBox="1"/>
          <p:nvPr/>
        </p:nvSpPr>
        <p:spPr>
          <a:xfrm>
            <a:off x="688340" y="5375275"/>
            <a:ext cx="3925570" cy="506730"/>
          </a:xfrm>
          <a:prstGeom prst="rect">
            <a:avLst/>
          </a:prstGeom>
          <a:noFill/>
        </p:spPr>
        <p:txBody>
          <a:bodyPr wrap="none" rtlCol="0" anchor="t">
            <a:spAutoFit/>
          </a:bodyPr>
          <a:lstStyle/>
          <a:p>
            <a:pPr lvl="0" indent="0" algn="just">
              <a:lnSpc>
                <a:spcPct val="150000"/>
              </a:lnSpc>
              <a:buFont typeface="Wingdings" panose="05000000000000000000" pitchFamily="2" charset="2"/>
              <a:buNone/>
              <a:defRPr/>
            </a:pPr>
            <a:r>
              <a:rPr lang="zh-CN" altLang="en-US" dirty="0">
                <a:latin typeface="微软雅黑" panose="020B0503020204020204" pitchFamily="34" charset="-122"/>
                <a:ea typeface="微软雅黑" panose="020B0503020204020204" pitchFamily="34" charset="-122"/>
                <a:sym typeface="+mn-ea"/>
              </a:rPr>
              <a:t>聚合层次聚类的代表算法为</a:t>
            </a:r>
            <a:r>
              <a:rPr lang="en-US" altLang="zh-CN" dirty="0">
                <a:latin typeface="微软雅黑" panose="020B0503020204020204" pitchFamily="34" charset="-122"/>
                <a:ea typeface="微软雅黑" panose="020B0503020204020204" pitchFamily="34" charset="-122"/>
                <a:sym typeface="+mn-ea"/>
              </a:rPr>
              <a:t>AGNES</a:t>
            </a:r>
            <a:r>
              <a:rPr lang="zh-CN" altLang="en-US" dirty="0">
                <a:latin typeface="微软雅黑" panose="020B0503020204020204" pitchFamily="34" charset="-122"/>
                <a:ea typeface="微软雅黑" panose="020B0503020204020204" pitchFamily="34" charset="-122"/>
                <a:sym typeface="+mn-ea"/>
              </a:rPr>
              <a:t>。</a:t>
            </a:r>
            <a:endParaRPr lang="zh-CN" altLang="en-US" dirty="0">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02080" cy="460375"/>
          </a:xfrm>
          <a:prstGeom prst="rect">
            <a:avLst/>
          </a:prstGeom>
          <a:noFill/>
        </p:spPr>
        <p:txBody>
          <a:bodyPr wrap="none" rtlCol="0">
            <a:spAutoFit/>
          </a:bodyPr>
          <a:lstStyle/>
          <a:p>
            <a:pPr algn="l"/>
            <a:r>
              <a:rPr lang="zh-CN" altLang="en-US" sz="2400" dirty="0">
                <a:solidFill>
                  <a:srgbClr val="D8422A"/>
                </a:solidFill>
                <a:latin typeface="微软雅黑" panose="020B0503020204020204" pitchFamily="34" charset="-122"/>
                <a:ea typeface="微软雅黑" panose="020B0503020204020204" pitchFamily="34" charset="-122"/>
                <a:sym typeface="+mn-ea"/>
              </a:rPr>
              <a:t>层次聚类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2" name="矩形 31"/>
              <p:cNvSpPr/>
              <p:nvPr/>
            </p:nvSpPr>
            <p:spPr>
              <a:xfrm>
                <a:off x="663312" y="3498158"/>
                <a:ext cx="11129654" cy="2242185"/>
              </a:xfrm>
              <a:prstGeom prst="rect">
                <a:avLst/>
              </a:prstGeom>
            </p:spPr>
            <p:txBody>
              <a:bodyPr wrap="square">
                <a:spAutoFit/>
              </a:bodyPr>
              <a:lstStyle/>
              <a:p>
                <a:pPr lvl="0" indent="0" algn="just">
                  <a:lnSpc>
                    <a:spcPct val="150000"/>
                  </a:lnSpc>
                  <a:buFont typeface="Wingdings" panose="05000000000000000000" pitchFamily="2" charset="2"/>
                  <a:buNone/>
                  <a:defRP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最小距离：</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𝑑</m:t>
                        </m:r>
                      </m:e>
                      <m:sub>
                        <m:r>
                          <a:rPr lang="en-US" altLang="zh-CN" i="1">
                            <a:latin typeface="Cambria Math" panose="02040503050406030204" pitchFamily="18" charset="0"/>
                            <a:ea typeface="微软雅黑" panose="020B0503020204020204" pitchFamily="34" charset="-122"/>
                          </a:rPr>
                          <m:t>𝑚𝑖𝑛</m:t>
                        </m:r>
                      </m:sub>
                    </m:sSub>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𝐶</m:t>
                            </m:r>
                          </m:e>
                          <m:sub>
                            <m:r>
                              <a:rPr lang="en-US" altLang="zh-CN" i="1">
                                <a:latin typeface="Cambria Math" panose="02040503050406030204" pitchFamily="18" charset="0"/>
                                <a:ea typeface="微软雅黑" panose="020B0503020204020204" pitchFamily="34" charset="-122"/>
                              </a:rPr>
                              <m:t>𝑖</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𝐶</m:t>
                            </m:r>
                          </m:e>
                          <m:sub>
                            <m:r>
                              <a:rPr lang="en-US" altLang="zh-CN" i="1">
                                <a:latin typeface="Cambria Math" panose="02040503050406030204" pitchFamily="18" charset="0"/>
                                <a:ea typeface="微软雅黑" panose="020B0503020204020204" pitchFamily="34" charset="-122"/>
                              </a:rPr>
                              <m:t>𝑗</m:t>
                            </m:r>
                          </m:sub>
                        </m:sSub>
                      </m:e>
                    </m:d>
                    <m:r>
                      <a:rPr lang="en-US" altLang="zh-CN" i="1">
                        <a:latin typeface="Cambria Math" panose="02040503050406030204" pitchFamily="18" charset="0"/>
                        <a:ea typeface="微软雅黑" panose="020B0503020204020204" pitchFamily="34" charset="-122"/>
                      </a:rPr>
                      <m:t>=</m:t>
                    </m:r>
                    <m:func>
                      <m:funcPr>
                        <m:ctrlPr>
                          <a:rPr lang="en-US" altLang="zh-CN" i="1">
                            <a:latin typeface="Cambria Math" panose="02040503050406030204" pitchFamily="18" charset="0"/>
                            <a:ea typeface="微软雅黑" panose="020B0503020204020204" pitchFamily="34" charset="-122"/>
                          </a:rPr>
                        </m:ctrlPr>
                      </m:funcPr>
                      <m:fName>
                        <m:limLow>
                          <m:limLowPr>
                            <m:ctrlPr>
                              <a:rPr lang="en-US" altLang="zh-CN" i="1">
                                <a:latin typeface="Cambria Math" panose="02040503050406030204" pitchFamily="18" charset="0"/>
                                <a:ea typeface="微软雅黑" panose="020B0503020204020204" pitchFamily="34" charset="-122"/>
                              </a:rPr>
                            </m:ctrlPr>
                          </m:limLowPr>
                          <m:e>
                            <m:r>
                              <m:rPr>
                                <m:sty m:val="p"/>
                              </m:rPr>
                              <a:rPr lang="en-US" altLang="zh-CN">
                                <a:latin typeface="Cambria Math" panose="02040503050406030204" pitchFamily="18" charset="0"/>
                                <a:ea typeface="微软雅黑" panose="020B0503020204020204" pitchFamily="34" charset="-122"/>
                              </a:rPr>
                              <m:t>min</m:t>
                            </m:r>
                          </m:e>
                          <m:lim>
                            <m:r>
                              <a:rPr lang="en-US" altLang="zh-CN" i="1">
                                <a:latin typeface="Cambria Math" panose="02040503050406030204" pitchFamily="18" charset="0"/>
                                <a:ea typeface="微软雅黑" panose="020B0503020204020204" pitchFamily="34" charset="-122"/>
                              </a:rPr>
                              <m:t>𝑥</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𝑗</m:t>
                                </m:r>
                              </m:sub>
                            </m:sSub>
                          </m:lim>
                        </m:limLow>
                      </m:fName>
                      <m:e>
                        <m:r>
                          <a:rPr lang="en-US" altLang="zh-CN" i="1">
                            <a:latin typeface="Cambria Math" panose="02040503050406030204" pitchFamily="18" charset="0"/>
                            <a:ea typeface="微软雅黑" panose="020B0503020204020204" pitchFamily="34" charset="-122"/>
                          </a:rPr>
                          <m:t>𝑑𝑖𝑠𝑡</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𝑥</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𝑧</m:t>
                        </m:r>
                        <m:r>
                          <a:rPr lang="en-US" altLang="zh-CN" i="1">
                            <a:latin typeface="Cambria Math" panose="02040503050406030204" pitchFamily="18" charset="0"/>
                            <a:ea typeface="微软雅黑" panose="020B0503020204020204" pitchFamily="34" charset="-122"/>
                          </a:rPr>
                          <m:t>)</m:t>
                        </m:r>
                      </m:e>
                    </m:func>
                  </m:oMath>
                </a14:m>
                <a:endParaRPr lang="en-US" altLang="zh-CN" dirty="0">
                  <a:latin typeface="微软雅黑" panose="020B0503020204020204" pitchFamily="34" charset="-122"/>
                  <a:ea typeface="微软雅黑" panose="020B0503020204020204" pitchFamily="34" charset="-122"/>
                </a:endParaRPr>
              </a:p>
              <a:p>
                <a:pPr lvl="0" algn="just">
                  <a:lnSpc>
                    <a:spcPct val="150000"/>
                  </a:lnSpc>
                  <a:defRP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最大距离：</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𝑑</m:t>
                        </m:r>
                      </m:e>
                      <m:sub>
                        <m:r>
                          <a:rPr lang="en-US" altLang="zh-CN" i="1">
                            <a:latin typeface="Cambria Math" panose="02040503050406030204" pitchFamily="18" charset="0"/>
                            <a:ea typeface="微软雅黑" panose="020B0503020204020204" pitchFamily="34" charset="-122"/>
                          </a:rPr>
                          <m:t>𝑚</m:t>
                        </m:r>
                        <m:r>
                          <a:rPr lang="en-US" altLang="zh-CN" b="0" i="1" smtClean="0">
                            <a:latin typeface="Cambria Math" panose="02040503050406030204" pitchFamily="18" charset="0"/>
                            <a:ea typeface="微软雅黑" panose="020B0503020204020204" pitchFamily="34" charset="-122"/>
                          </a:rPr>
                          <m:t>𝑎𝑥</m:t>
                        </m:r>
                      </m:sub>
                    </m:sSub>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𝐶</m:t>
                            </m:r>
                          </m:e>
                          <m:sub>
                            <m:r>
                              <a:rPr lang="en-US" altLang="zh-CN" i="1">
                                <a:latin typeface="Cambria Math" panose="02040503050406030204" pitchFamily="18" charset="0"/>
                                <a:ea typeface="微软雅黑" panose="020B0503020204020204" pitchFamily="34" charset="-122"/>
                              </a:rPr>
                              <m:t>𝑖</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𝐶</m:t>
                            </m:r>
                          </m:e>
                          <m:sub>
                            <m:r>
                              <a:rPr lang="en-US" altLang="zh-CN" i="1">
                                <a:latin typeface="Cambria Math" panose="02040503050406030204" pitchFamily="18" charset="0"/>
                                <a:ea typeface="微软雅黑" panose="020B0503020204020204" pitchFamily="34" charset="-122"/>
                              </a:rPr>
                              <m:t>𝑗</m:t>
                            </m:r>
                          </m:sub>
                        </m:sSub>
                      </m:e>
                    </m:d>
                    <m:r>
                      <a:rPr lang="en-US" altLang="zh-CN" i="1">
                        <a:latin typeface="Cambria Math" panose="02040503050406030204" pitchFamily="18" charset="0"/>
                        <a:ea typeface="微软雅黑" panose="020B0503020204020204" pitchFamily="34" charset="-122"/>
                      </a:rPr>
                      <m:t>=</m:t>
                    </m:r>
                    <m:func>
                      <m:funcPr>
                        <m:ctrlPr>
                          <a:rPr lang="en-US" altLang="zh-CN" i="1">
                            <a:latin typeface="Cambria Math" panose="02040503050406030204" pitchFamily="18" charset="0"/>
                            <a:ea typeface="微软雅黑" panose="020B0503020204020204" pitchFamily="34" charset="-122"/>
                          </a:rPr>
                        </m:ctrlPr>
                      </m:funcPr>
                      <m:fName>
                        <m:limLow>
                          <m:limLowPr>
                            <m:ctrlPr>
                              <a:rPr lang="en-US" altLang="zh-CN" i="1">
                                <a:latin typeface="Cambria Math" panose="02040503050406030204" pitchFamily="18" charset="0"/>
                                <a:ea typeface="微软雅黑" panose="020B0503020204020204" pitchFamily="34" charset="-122"/>
                              </a:rPr>
                            </m:ctrlPr>
                          </m:limLowPr>
                          <m:e>
                            <m:r>
                              <m:rPr>
                                <m:sty m:val="p"/>
                              </m:rPr>
                              <a:rPr lang="en-US" altLang="zh-CN">
                                <a:latin typeface="Cambria Math" panose="02040503050406030204" pitchFamily="18" charset="0"/>
                                <a:ea typeface="微软雅黑" panose="020B0503020204020204" pitchFamily="34" charset="-122"/>
                              </a:rPr>
                              <m:t>m</m:t>
                            </m:r>
                            <m:r>
                              <a:rPr lang="en-US" altLang="zh-CN" b="0" i="1" smtClean="0">
                                <a:latin typeface="Cambria Math" panose="02040503050406030204" pitchFamily="18" charset="0"/>
                                <a:ea typeface="微软雅黑" panose="020B0503020204020204" pitchFamily="34" charset="-122"/>
                              </a:rPr>
                              <m:t>𝑎𝑥</m:t>
                            </m:r>
                          </m:e>
                          <m:lim>
                            <m:r>
                              <a:rPr lang="en-US" altLang="zh-CN" i="1">
                                <a:latin typeface="Cambria Math" panose="02040503050406030204" pitchFamily="18" charset="0"/>
                                <a:ea typeface="微软雅黑" panose="020B0503020204020204" pitchFamily="34" charset="-122"/>
                              </a:rPr>
                              <m:t>𝑥</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𝑗</m:t>
                                </m:r>
                              </m:sub>
                            </m:sSub>
                          </m:lim>
                        </m:limLow>
                      </m:fName>
                      <m:e>
                        <m:r>
                          <a:rPr lang="en-US" altLang="zh-CN" i="1">
                            <a:latin typeface="Cambria Math" panose="02040503050406030204" pitchFamily="18" charset="0"/>
                            <a:ea typeface="微软雅黑" panose="020B0503020204020204" pitchFamily="34" charset="-122"/>
                          </a:rPr>
                          <m:t>𝑑𝑖𝑠𝑡</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𝑥</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𝑧</m:t>
                        </m:r>
                        <m:r>
                          <a:rPr lang="en-US" altLang="zh-CN" i="1">
                            <a:latin typeface="Cambria Math" panose="02040503050406030204" pitchFamily="18" charset="0"/>
                            <a:ea typeface="微软雅黑" panose="020B0503020204020204" pitchFamily="34" charset="-122"/>
                          </a:rPr>
                          <m:t>)</m:t>
                        </m:r>
                      </m:e>
                    </m:func>
                  </m:oMath>
                </a14:m>
                <a:endParaRPr lang="en-US" altLang="zh-CN" dirty="0">
                  <a:latin typeface="微软雅黑" panose="020B0503020204020204" pitchFamily="34" charset="-122"/>
                  <a:ea typeface="微软雅黑" panose="020B0503020204020204" pitchFamily="34" charset="-122"/>
                </a:endParaRPr>
              </a:p>
              <a:p>
                <a:pPr lvl="0" algn="just">
                  <a:lnSpc>
                    <a:spcPct val="150000"/>
                  </a:lnSpc>
                  <a:defRP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平均距离：</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𝑑</m:t>
                        </m:r>
                      </m:e>
                      <m:sub>
                        <m:r>
                          <a:rPr lang="en-US" altLang="zh-CN" b="0" i="1" smtClean="0">
                            <a:latin typeface="Cambria Math" panose="02040503050406030204" pitchFamily="18" charset="0"/>
                            <a:ea typeface="微软雅黑" panose="020B0503020204020204" pitchFamily="34" charset="-122"/>
                          </a:rPr>
                          <m:t>𝑎𝑣𝑔</m:t>
                        </m:r>
                      </m:sub>
                    </m:sSub>
                    <m:d>
                      <m:dPr>
                        <m:ctrlPr>
                          <a:rPr lang="en-US" altLang="zh-CN"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𝐶</m:t>
                            </m:r>
                          </m:e>
                          <m:sub>
                            <m:r>
                              <a:rPr lang="en-US" altLang="zh-CN" i="1">
                                <a:latin typeface="Cambria Math" panose="02040503050406030204" pitchFamily="18" charset="0"/>
                                <a:ea typeface="微软雅黑" panose="020B0503020204020204" pitchFamily="34" charset="-122"/>
                              </a:rPr>
                              <m:t>𝑖</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𝐶</m:t>
                            </m:r>
                          </m:e>
                          <m:sub>
                            <m:r>
                              <a:rPr lang="en-US" altLang="zh-CN" i="1">
                                <a:latin typeface="Cambria Math" panose="02040503050406030204" pitchFamily="18" charset="0"/>
                                <a:ea typeface="微软雅黑" panose="020B0503020204020204" pitchFamily="34" charset="-122"/>
                              </a:rPr>
                              <m:t>𝑗</m:t>
                            </m:r>
                          </m:sub>
                        </m:sSub>
                      </m:e>
                    </m:d>
                    <m:r>
                      <a:rPr lang="en-US" altLang="zh-CN" i="1">
                        <a:latin typeface="Cambria Math" panose="02040503050406030204" pitchFamily="18" charset="0"/>
                        <a:ea typeface="微软雅黑" panose="020B0503020204020204" pitchFamily="34" charset="-122"/>
                      </a:rPr>
                      <m:t>=</m:t>
                    </m:r>
                    <m:f>
                      <m:fPr>
                        <m:ctrlPr>
                          <a:rPr lang="en-US" altLang="zh-CN"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1</m:t>
                        </m:r>
                      </m:num>
                      <m:den>
                        <m:d>
                          <m:dPr>
                            <m:begChr m:val="|"/>
                            <m:endChr m:val="|"/>
                            <m:ctrlPr>
                              <a:rPr lang="en-US" altLang="zh-CN" b="0" i="1" smtClean="0">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𝐶</m:t>
                                </m:r>
                              </m:e>
                              <m:sub>
                                <m:r>
                                  <a:rPr lang="en-US" altLang="zh-CN" i="1">
                                    <a:latin typeface="Cambria Math" panose="02040503050406030204" pitchFamily="18" charset="0"/>
                                    <a:ea typeface="微软雅黑" panose="020B0503020204020204" pitchFamily="34" charset="-122"/>
                                  </a:rPr>
                                  <m:t>𝑖</m:t>
                                </m:r>
                              </m:sub>
                            </m:sSub>
                          </m:e>
                        </m:d>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𝐶</m:t>
                            </m:r>
                          </m:e>
                          <m:sub>
                            <m:r>
                              <a:rPr lang="en-US" altLang="zh-CN" b="0" i="1" smtClean="0">
                                <a:latin typeface="Cambria Math" panose="02040503050406030204" pitchFamily="18" charset="0"/>
                                <a:ea typeface="微软雅黑" panose="020B0503020204020204" pitchFamily="34" charset="-122"/>
                              </a:rPr>
                              <m:t>𝑗</m:t>
                            </m:r>
                          </m:sub>
                        </m:sSub>
                        <m:r>
                          <a:rPr lang="en-US" altLang="zh-CN" b="0" i="1" smtClean="0">
                            <a:latin typeface="Cambria Math" panose="02040503050406030204" pitchFamily="18" charset="0"/>
                            <a:ea typeface="微软雅黑" panose="020B0503020204020204" pitchFamily="34" charset="-122"/>
                          </a:rPr>
                          <m:t>|</m:t>
                        </m:r>
                      </m:den>
                    </m:f>
                    <m:nary>
                      <m:naryPr>
                        <m:chr m:val="∑"/>
                        <m:supHide m:val="on"/>
                        <m:ctrlPr>
                          <a:rPr lang="en-US" altLang="zh-CN" i="1" smtClean="0">
                            <a:latin typeface="Cambria Math" panose="02040503050406030204" pitchFamily="18" charset="0"/>
                            <a:ea typeface="微软雅黑" panose="020B0503020204020204" pitchFamily="34" charset="-122"/>
                          </a:rPr>
                        </m:ctrlPr>
                      </m:naryPr>
                      <m:sub>
                        <m:r>
                          <a:rPr lang="en-US" altLang="zh-CN" i="1">
                            <a:latin typeface="Cambria Math" panose="02040503050406030204" pitchFamily="18" charset="0"/>
                            <a:ea typeface="微软雅黑" panose="020B0503020204020204" pitchFamily="34" charset="-122"/>
                          </a:rPr>
                          <m:t>𝑥</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𝑖</m:t>
                            </m:r>
                          </m:sub>
                        </m:sSub>
                      </m:sub>
                      <m:sup/>
                      <m:e>
                        <m:nary>
                          <m:naryPr>
                            <m:chr m:val="∑"/>
                            <m:supHide m:val="on"/>
                            <m:ctrlPr>
                              <a:rPr lang="en-US" altLang="zh-CN" i="1">
                                <a:latin typeface="Cambria Math" panose="02040503050406030204" pitchFamily="18" charset="0"/>
                                <a:ea typeface="微软雅黑" panose="020B0503020204020204" pitchFamily="34" charset="-122"/>
                              </a:rPr>
                            </m:ctrlPr>
                          </m:naryPr>
                          <m:sub>
                            <m:r>
                              <a:rPr lang="en-US" altLang="zh-CN" b="0" i="1" smtClean="0">
                                <a:latin typeface="Cambria Math" panose="02040503050406030204" pitchFamily="18" charset="0"/>
                                <a:ea typeface="微软雅黑" panose="020B0503020204020204" pitchFamily="34" charset="-122"/>
                              </a:rPr>
                              <m:t>𝑧</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𝑗</m:t>
                                </m:r>
                              </m:sub>
                            </m:sSub>
                          </m:sub>
                          <m:sup/>
                          <m:e>
                            <m:r>
                              <a:rPr lang="en-US" altLang="zh-CN" b="0" i="1" smtClean="0">
                                <a:latin typeface="Cambria Math" panose="02040503050406030204" pitchFamily="18" charset="0"/>
                                <a:ea typeface="Cambria Math" panose="02040503050406030204" pitchFamily="18" charset="0"/>
                              </a:rPr>
                              <m:t>𝑑𝑖𝑠𝑡</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𝑧</m:t>
                            </m:r>
                            <m:r>
                              <a:rPr lang="en-US" altLang="zh-CN" b="0" i="1" smtClean="0">
                                <a:latin typeface="Cambria Math" panose="02040503050406030204" pitchFamily="18" charset="0"/>
                                <a:ea typeface="Cambria Math" panose="02040503050406030204" pitchFamily="18" charset="0"/>
                              </a:rPr>
                              <m:t>)</m:t>
                            </m:r>
                          </m:e>
                        </m:nary>
                      </m:e>
                    </m:nary>
                  </m:oMath>
                </a14:m>
                <a:endParaRPr lang="en-US" altLang="zh-CN" dirty="0">
                  <a:latin typeface="微软雅黑" panose="020B0503020204020204" pitchFamily="34" charset="-122"/>
                  <a:ea typeface="微软雅黑" panose="020B0503020204020204" pitchFamily="34" charset="-122"/>
                </a:endParaRPr>
              </a:p>
            </p:txBody>
          </p:sp>
        </mc:Choice>
        <mc:Fallback>
          <p:sp>
            <p:nvSpPr>
              <p:cNvPr id="32" name="矩形 31"/>
              <p:cNvSpPr>
                <a:spLocks noRot="1" noChangeAspect="1" noMove="1" noResize="1" noEditPoints="1" noAdjustHandles="1" noChangeArrowheads="1" noChangeShapeType="1" noTextEdit="1"/>
              </p:cNvSpPr>
              <p:nvPr/>
            </p:nvSpPr>
            <p:spPr>
              <a:xfrm>
                <a:off x="663312" y="3498158"/>
                <a:ext cx="11129654" cy="2242185"/>
              </a:xfrm>
              <a:prstGeom prst="rect">
                <a:avLst/>
              </a:prstGeom>
              <a:blipFill rotWithShape="1">
                <a:blip r:embed="rId6"/>
                <a:stretch>
                  <a:fillRect l="-3" t="-26" r="3" b="26"/>
                </a:stretch>
              </a:blipFill>
            </p:spPr>
            <p:txBody>
              <a:bodyPr/>
              <a:lstStyle/>
              <a:p>
                <a:r>
                  <a:rPr lang="zh-CN" altLang="en-US">
                    <a:noFill/>
                  </a:rPr>
                  <a:t> </a:t>
                </a:r>
              </a:p>
            </p:txBody>
          </p:sp>
        </mc:Fallback>
      </mc:AlternateContent>
      <p:sp>
        <p:nvSpPr>
          <p:cNvPr id="16" name="文本框 15"/>
          <p:cNvSpPr txBox="1"/>
          <p:nvPr/>
        </p:nvSpPr>
        <p:spPr>
          <a:xfrm>
            <a:off x="825672" y="987190"/>
            <a:ext cx="4505280"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en-US"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AGNES</a:t>
            </a:r>
            <a:endParaRPr kumimoji="0" lang="en-US"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矩形 1"/>
          <p:cNvSpPr/>
          <p:nvPr/>
        </p:nvSpPr>
        <p:spPr>
          <a:xfrm>
            <a:off x="688571" y="1450747"/>
            <a:ext cx="10816128" cy="1337945"/>
          </a:xfrm>
          <a:prstGeom prst="rect">
            <a:avLst/>
          </a:prstGeom>
        </p:spPr>
        <p:txBody>
          <a:bodyPr wrap="square">
            <a:spAutoFit/>
          </a:bodyPr>
          <a:lstStyle/>
          <a:p>
            <a:pPr marL="0" marR="0" lvl="0" indent="457200" algn="just" defTabSz="914400" rtl="0" fontAlgn="auto">
              <a:lnSpc>
                <a:spcPct val="150000"/>
              </a:lnSpc>
              <a:spcBef>
                <a:spcPts val="0"/>
              </a:spcBef>
              <a:spcAft>
                <a:spcPts val="0"/>
              </a:spcAft>
              <a:buClrTx/>
              <a:buSzTx/>
              <a:buFontTx/>
              <a:buNone/>
              <a:defRPr/>
            </a:pPr>
            <a:r>
              <a:rPr kumimoji="0" sz="1800" u="none" strike="noStrike" kern="1200" cap="none" spc="0" normalizeH="0" baseline="0" noProof="0" dirty="0">
                <a:ln>
                  <a:noFill/>
                </a:ln>
                <a:effectLst/>
                <a:uLnTx/>
                <a:uFillTx/>
                <a:latin typeface="Cambria Math" panose="02040503050406030204" pitchFamily="18" charset="0"/>
                <a:ea typeface="微软雅黑" panose="020B0503020204020204" pitchFamily="34" charset="-122"/>
                <a:cs typeface="+mn-cs"/>
              </a:rPr>
              <a:t>AGNES(Agglomerative Nesting)是一种自底向上聚合策略的层次聚类算法。它先将数据集中的每一个样本看作一个初始聚类，然后在算法运行的每一步找出距离最近的两个聚类簇进行合并，该过程不断重复，直至达到预设的聚类簇的个数。</a:t>
            </a:r>
            <a:endParaRPr kumimoji="0" sz="1800" u="none" strike="noStrike" kern="1200" cap="none" spc="0" normalizeH="0" baseline="0" noProof="0" dirty="0">
              <a:ln>
                <a:noFill/>
              </a:ln>
              <a:effectLst/>
              <a:uLnTx/>
              <a:uFillTx/>
              <a:latin typeface="Cambria Math" panose="02040503050406030204" pitchFamily="18" charset="0"/>
              <a:ea typeface="微软雅黑" panose="020B0503020204020204" pitchFamily="34" charset="-122"/>
              <a:cs typeface="+mn-cs"/>
            </a:endParaRPr>
          </a:p>
        </p:txBody>
      </p:sp>
      <p:sp>
        <p:nvSpPr>
          <p:cNvPr id="5" name="文本框 4"/>
          <p:cNvSpPr txBox="1"/>
          <p:nvPr/>
        </p:nvSpPr>
        <p:spPr>
          <a:xfrm>
            <a:off x="825672" y="3063640"/>
            <a:ext cx="4505280"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聚类簇间的距离的度量方式</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1577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层次聚类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825672" y="987190"/>
            <a:ext cx="4505280"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en-US"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AGNES</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算法流程</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2" name="矩形 1"/>
              <p:cNvSpPr/>
              <p:nvPr/>
            </p:nvSpPr>
            <p:spPr>
              <a:xfrm>
                <a:off x="1178932" y="1450918"/>
                <a:ext cx="11129654" cy="4246245"/>
              </a:xfrm>
              <a:prstGeom prst="rect">
                <a:avLst/>
              </a:prstGeom>
            </p:spPr>
            <p:txBody>
              <a:bodyPr wrap="square">
                <a:spAutoFit/>
              </a:bodyPr>
              <a:lstStyle/>
              <a:p>
                <a:pPr lvl="0" indent="0" algn="just">
                  <a:lnSpc>
                    <a:spcPct val="150000"/>
                  </a:lnSpc>
                  <a:buFont typeface="Wingdings" panose="05000000000000000000" pitchFamily="2" charset="2"/>
                  <a:buNone/>
                  <a:defRPr/>
                </a:pPr>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sym typeface="+mn-ea"/>
                  </a:rPr>
                  <a:t>给定包含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𝑛</m:t>
                    </m:r>
                  </m:oMath>
                </a14:m>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个对象的数据集 </a:t>
                </a:r>
                <a14:m>
                  <m:oMath xmlns:m="http://schemas.openxmlformats.org/officeDocument/2006/math">
                    <m:r>
                      <a:rPr lang="en-US" altLang="zh-CN" i="1">
                        <a:latin typeface="Cambria Math" panose="02040503050406030204" pitchFamily="18" charset="0"/>
                        <a:ea typeface="微软雅黑" panose="020B0503020204020204" pitchFamily="34" charset="-122"/>
                      </a:rPr>
                      <m:t>𝐷</m:t>
                    </m:r>
                  </m:oMath>
                </a14:m>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，聚类簇距离度量函数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𝑑</m:t>
                    </m:r>
                  </m:oMath>
                </a14:m>
                <a:r>
                  <a:rPr lang="zh-CN" altLang="en-US" dirty="0">
                    <a:latin typeface="微软雅黑" panose="020B0503020204020204" pitchFamily="34" charset="-122"/>
                    <a:ea typeface="微软雅黑" panose="020B0503020204020204" pitchFamily="34" charset="-122"/>
                    <a:sym typeface="+mn-ea"/>
                  </a:rPr>
                  <a:t>，聚类簇数为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𝑘</m:t>
                    </m:r>
                  </m:oMath>
                </a14:m>
                <a:r>
                  <a:rPr lang="zh-CN" altLang="en-US" dirty="0">
                    <a:latin typeface="微软雅黑" panose="020B0503020204020204" pitchFamily="34" charset="-122"/>
                    <a:ea typeface="微软雅黑" panose="020B0503020204020204" pitchFamily="34" charset="-122"/>
                    <a:sym typeface="+mn-ea"/>
                  </a:rPr>
                  <a:t>。</a:t>
                </a:r>
                <a:endParaRPr lang="en-US" altLang="zh-CN" dirty="0">
                  <a:latin typeface="微软雅黑" panose="020B0503020204020204" pitchFamily="34" charset="-122"/>
                  <a:ea typeface="微软雅黑" panose="020B0503020204020204" pitchFamily="34" charset="-122"/>
                </a:endParaRPr>
              </a:p>
              <a:p>
                <a:pPr marL="285750" lvl="0" indent="-285750" algn="just">
                  <a:lnSpc>
                    <a:spcPct val="150000"/>
                  </a:lnSpc>
                  <a:buFont typeface="Wingdings" panose="05000000000000000000" pitchFamily="2" charset="2"/>
                  <a:buChar char="p"/>
                  <a:defRPr/>
                </a:pPr>
                <a:endParaRPr lang="en-US" altLang="zh-CN" dirty="0">
                  <a:latin typeface="微软雅黑" panose="020B0503020204020204" pitchFamily="34" charset="-122"/>
                  <a:ea typeface="微软雅黑" panose="020B0503020204020204" pitchFamily="34" charset="-122"/>
                </a:endParaRPr>
              </a:p>
              <a:p>
                <a:pPr lvl="0" indent="0" algn="just">
                  <a:lnSpc>
                    <a:spcPct val="150000"/>
                  </a:lnSpc>
                  <a:buFont typeface="Wingdings" panose="05000000000000000000" pitchFamily="2" charset="2"/>
                  <a:buNone/>
                  <a:defRPr/>
                </a:pPr>
                <a:r>
                  <a:rPr lang="en-US" altLang="zh-CN" dirty="0">
                    <a:latin typeface="微软雅黑" panose="020B0503020204020204" pitchFamily="34" charset="-122"/>
                    <a:ea typeface="微软雅黑" panose="020B0503020204020204" pitchFamily="34" charset="-122"/>
                    <a:sym typeface="+mn-ea"/>
                  </a:rPr>
                  <a:t>2. </a:t>
                </a:r>
                <a:r>
                  <a:rPr lang="zh-CN" altLang="en-US" dirty="0">
                    <a:latin typeface="微软雅黑" panose="020B0503020204020204" pitchFamily="34" charset="-122"/>
                    <a:ea typeface="微软雅黑" panose="020B0503020204020204" pitchFamily="34" charset="-122"/>
                    <a:sym typeface="+mn-ea"/>
                  </a:rPr>
                  <a:t>计算所有样本间的距离。</a:t>
                </a:r>
                <a:endParaRPr lang="en-US" altLang="zh-CN" dirty="0">
                  <a:latin typeface="微软雅黑" panose="020B0503020204020204" pitchFamily="34" charset="-122"/>
                  <a:ea typeface="微软雅黑" panose="020B0503020204020204" pitchFamily="34" charset="-122"/>
                </a:endParaRPr>
              </a:p>
              <a:p>
                <a:pPr lvl="1" algn="just">
                  <a:lnSpc>
                    <a:spcPct val="150000"/>
                  </a:lnSpc>
                  <a:defRPr/>
                </a:pPr>
                <a:r>
                  <a:rPr lang="zh-CN" altLang="en-US" dirty="0">
                    <a:latin typeface="微软雅黑" panose="020B0503020204020204" pitchFamily="34" charset="-122"/>
                    <a:ea typeface="微软雅黑" panose="020B0503020204020204" pitchFamily="34" charset="-122"/>
                    <a:sym typeface="+mn-ea"/>
                  </a:rPr>
                  <a:t>使用度量函数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𝑑</m:t>
                    </m:r>
                  </m:oMath>
                </a14:m>
                <a:r>
                  <a:rPr lang="en-US" altLang="zh-CN" dirty="0">
                    <a:latin typeface="微软雅黑" panose="020B0503020204020204" pitchFamily="34" charset="-122"/>
                    <a:ea typeface="微软雅黑" panose="020B0503020204020204" pitchFamily="34" charset="-122"/>
                    <a:sym typeface="+mn-ea"/>
                  </a:rPr>
                  <a:t> </a:t>
                </a:r>
                <a:r>
                  <a:rPr lang="zh-CN" altLang="en-US" dirty="0">
                    <a:latin typeface="微软雅黑" panose="020B0503020204020204" pitchFamily="34" charset="-122"/>
                    <a:ea typeface="微软雅黑" panose="020B0503020204020204" pitchFamily="34" charset="-122"/>
                    <a:sym typeface="+mn-ea"/>
                  </a:rPr>
                  <a:t>计算所有样本间的距离。</a:t>
                </a:r>
                <a:endParaRPr lang="en-US" altLang="zh-CN" dirty="0">
                  <a:latin typeface="微软雅黑" panose="020B0503020204020204" pitchFamily="34" charset="-122"/>
                  <a:ea typeface="微软雅黑" panose="020B0503020204020204" pitchFamily="34" charset="-122"/>
                </a:endParaRPr>
              </a:p>
              <a:p>
                <a:pPr lvl="0" algn="just">
                  <a:lnSpc>
                    <a:spcPct val="150000"/>
                  </a:lnSpc>
                  <a:defRPr/>
                </a:pPr>
                <a:endParaRPr lang="en-US" altLang="zh-CN" dirty="0">
                  <a:latin typeface="微软雅黑" panose="020B0503020204020204" pitchFamily="34" charset="-122"/>
                  <a:ea typeface="微软雅黑" panose="020B0503020204020204" pitchFamily="34" charset="-122"/>
                </a:endParaRPr>
              </a:p>
              <a:p>
                <a:pPr lvl="0" indent="0" algn="just">
                  <a:lnSpc>
                    <a:spcPct val="150000"/>
                  </a:lnSpc>
                  <a:buFont typeface="Wingdings" panose="05000000000000000000" pitchFamily="2" charset="2"/>
                  <a:buNone/>
                  <a:defRPr/>
                </a:pPr>
                <a:r>
                  <a:rPr lang="en-US" altLang="zh-CN" dirty="0">
                    <a:latin typeface="微软雅黑" panose="020B0503020204020204" pitchFamily="34" charset="-122"/>
                    <a:ea typeface="微软雅黑" panose="020B0503020204020204" pitchFamily="34" charset="-122"/>
                    <a:sym typeface="+mn-ea"/>
                  </a:rPr>
                  <a:t>3. </a:t>
                </a:r>
                <a:r>
                  <a:rPr lang="zh-CN" altLang="en-US" dirty="0">
                    <a:latin typeface="微软雅黑" panose="020B0503020204020204" pitchFamily="34" charset="-122"/>
                    <a:ea typeface="微软雅黑" panose="020B0503020204020204" pitchFamily="34" charset="-122"/>
                    <a:sym typeface="+mn-ea"/>
                  </a:rPr>
                  <a:t>更新聚类簇及样本间距离。</a:t>
                </a:r>
                <a:endParaRPr lang="en-US" altLang="zh-CN" dirty="0">
                  <a:latin typeface="微软雅黑" panose="020B0503020204020204" pitchFamily="34" charset="-122"/>
                  <a:ea typeface="微软雅黑" panose="020B0503020204020204" pitchFamily="34" charset="-122"/>
                </a:endParaRPr>
              </a:p>
              <a:p>
                <a:pPr lvl="1" algn="just">
                  <a:lnSpc>
                    <a:spcPct val="150000"/>
                  </a:lnSpc>
                  <a:defRPr/>
                </a:pPr>
                <a:r>
                  <a:rPr lang="zh-CN" altLang="en-US" dirty="0">
                    <a:latin typeface="微软雅黑" panose="020B0503020204020204" pitchFamily="34" charset="-122"/>
                    <a:ea typeface="微软雅黑" panose="020B0503020204020204" pitchFamily="34" charset="-122"/>
                    <a:sym typeface="+mn-ea"/>
                  </a:rPr>
                  <a:t>将距离最近的两个聚类簇进行合并，计算合并后的聚类簇间的距离。</a:t>
                </a:r>
                <a:endParaRPr lang="en-US" altLang="zh-CN" dirty="0">
                  <a:latin typeface="微软雅黑" panose="020B0503020204020204" pitchFamily="34" charset="-122"/>
                  <a:ea typeface="微软雅黑" panose="020B0503020204020204" pitchFamily="34" charset="-122"/>
                </a:endParaRPr>
              </a:p>
              <a:p>
                <a:pPr marL="285750" lvl="0" indent="-285750" algn="just">
                  <a:lnSpc>
                    <a:spcPct val="150000"/>
                  </a:lnSpc>
                  <a:buFont typeface="Wingdings" panose="05000000000000000000" pitchFamily="2" charset="2"/>
                  <a:buChar char="p"/>
                  <a:defRPr/>
                </a:pPr>
                <a:endParaRPr lang="en-US" altLang="zh-CN" dirty="0">
                  <a:latin typeface="微软雅黑" panose="020B0503020204020204" pitchFamily="34" charset="-122"/>
                  <a:ea typeface="微软雅黑" panose="020B0503020204020204" pitchFamily="34" charset="-122"/>
                </a:endParaRPr>
              </a:p>
              <a:p>
                <a:pPr lvl="0" indent="0" algn="just">
                  <a:lnSpc>
                    <a:spcPct val="150000"/>
                  </a:lnSpc>
                  <a:buFont typeface="Wingdings" panose="05000000000000000000" pitchFamily="2" charset="2"/>
                  <a:buNone/>
                  <a:defRPr/>
                </a:pPr>
                <a:r>
                  <a:rPr lang="en-US" altLang="zh-CN" dirty="0">
                    <a:latin typeface="微软雅黑" panose="020B0503020204020204" pitchFamily="34" charset="-122"/>
                    <a:ea typeface="微软雅黑" panose="020B0503020204020204" pitchFamily="34" charset="-122"/>
                    <a:sym typeface="+mn-ea"/>
                  </a:rPr>
                  <a:t>4. </a:t>
                </a:r>
                <a:r>
                  <a:rPr lang="zh-CN" altLang="en-US" dirty="0">
                    <a:latin typeface="微软雅黑" panose="020B0503020204020204" pitchFamily="34" charset="-122"/>
                    <a:ea typeface="微软雅黑" panose="020B0503020204020204" pitchFamily="34" charset="-122"/>
                    <a:sym typeface="+mn-ea"/>
                  </a:rPr>
                  <a:t>重复上述步骤</a:t>
                </a:r>
                <a:r>
                  <a:rPr lang="en-US" altLang="zh-CN" dirty="0">
                    <a:latin typeface="微软雅黑" panose="020B0503020204020204" pitchFamily="34" charset="-122"/>
                    <a:ea typeface="微软雅黑" panose="020B0503020204020204" pitchFamily="34" charset="-122"/>
                    <a:sym typeface="+mn-ea"/>
                  </a:rPr>
                  <a:t> 3</a:t>
                </a:r>
                <a:r>
                  <a:rPr lang="zh-CN" altLang="en-US" dirty="0">
                    <a:latin typeface="微软雅黑" panose="020B0503020204020204" pitchFamily="34" charset="-122"/>
                    <a:ea typeface="微软雅黑" panose="020B0503020204020204" pitchFamily="34" charset="-122"/>
                    <a:sym typeface="+mn-ea"/>
                  </a:rPr>
                  <a:t>，直至聚类簇数为设定的参数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𝑘</m:t>
                    </m:r>
                  </m:oMath>
                </a14:m>
                <a:r>
                  <a:rPr lang="zh-CN" altLang="en-US" dirty="0">
                    <a:latin typeface="微软雅黑" panose="020B0503020204020204" pitchFamily="34" charset="-122"/>
                    <a:ea typeface="微软雅黑" panose="020B0503020204020204" pitchFamily="34" charset="-122"/>
                    <a:sym typeface="+mn-ea"/>
                  </a:rPr>
                  <a:t>。</a:t>
                </a:r>
                <a:endParaRPr lang="en-US" altLang="zh-CN" dirty="0">
                  <a:latin typeface="微软雅黑" panose="020B0503020204020204" pitchFamily="34" charset="-122"/>
                  <a:ea typeface="微软雅黑" panose="020B0503020204020204" pitchFamily="34" charset="-122"/>
                </a:endParaRPr>
              </a:p>
              <a:p>
                <a:pPr lvl="0" indent="0" algn="just">
                  <a:lnSpc>
                    <a:spcPct val="150000"/>
                  </a:lnSpc>
                  <a:buFont typeface="Wingdings" panose="05000000000000000000" pitchFamily="2" charset="2"/>
                  <a:buNone/>
                  <a:defRPr/>
                </a:pPr>
                <a:endParaRPr lang="en-US" altLang="zh-CN" dirty="0">
                  <a:latin typeface="微软雅黑" panose="020B0503020204020204" pitchFamily="34" charset="-122"/>
                  <a:ea typeface="微软雅黑" panose="020B0503020204020204" pitchFamily="34" charset="-122"/>
                </a:endParaRPr>
              </a:p>
            </p:txBody>
          </p:sp>
        </mc:Choice>
        <mc:Fallback>
          <p:sp>
            <p:nvSpPr>
              <p:cNvPr id="2" name="矩形 1"/>
              <p:cNvSpPr>
                <a:spLocks noRot="1" noChangeAspect="1" noMove="1" noResize="1" noEditPoints="1" noAdjustHandles="1" noChangeArrowheads="1" noChangeShapeType="1" noTextEdit="1"/>
              </p:cNvSpPr>
              <p:nvPr/>
            </p:nvSpPr>
            <p:spPr>
              <a:xfrm>
                <a:off x="1178932" y="1450918"/>
                <a:ext cx="11129654" cy="4246245"/>
              </a:xfrm>
              <a:prstGeom prst="rect">
                <a:avLst/>
              </a:prstGeom>
              <a:blipFill rotWithShape="1">
                <a:blip r:embed="rId6"/>
                <a:stretch>
                  <a:fillRect l="-3" t="-14" r="3" b="14"/>
                </a:stretch>
              </a:blipFill>
            </p:spPr>
            <p:txBody>
              <a:bodyPr/>
              <a:lstStyle/>
              <a:p>
                <a:r>
                  <a:rPr lang="zh-CN" alt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46201"/>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51" y="5255614"/>
            <a:ext cx="12309566" cy="1843540"/>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40" name="图片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41" name="直接连接符 40"/>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42" name="文本框 41"/>
          <p:cNvSpPr txBox="1"/>
          <p:nvPr/>
        </p:nvSpPr>
        <p:spPr>
          <a:xfrm>
            <a:off x="1126643" y="281013"/>
            <a:ext cx="800219"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目录</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3528695" y="1680210"/>
            <a:ext cx="607060" cy="607060"/>
            <a:chOff x="5583547" y="2347275"/>
            <a:chExt cx="607187" cy="607187"/>
          </a:xfrm>
        </p:grpSpPr>
        <p:sp>
          <p:nvSpPr>
            <p:cNvPr id="10" name="椭圆 9"/>
            <p:cNvSpPr/>
            <p:nvPr/>
          </p:nvSpPr>
          <p:spPr>
            <a:xfrm>
              <a:off x="5583547" y="2347275"/>
              <a:ext cx="607187" cy="607187"/>
            </a:xfrm>
            <a:prstGeom prst="ellipse">
              <a:avLst/>
            </a:prstGeom>
            <a:noFill/>
            <a:ln>
              <a:solidFill>
                <a:srgbClr val="D8422A"/>
              </a:solidFill>
            </a:ln>
            <a:extLst>
              <a:ext uri="{909E8E84-426E-40DD-AFC4-6F175D3DCCD1}">
                <a14:hiddenFill xmlns:a14="http://schemas.microsoft.com/office/drawing/2010/main">
                  <a:solidFill>
                    <a:srgbClr val="D8422A"/>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11" name="文本框 10"/>
            <p:cNvSpPr txBox="1"/>
            <p:nvPr/>
          </p:nvSpPr>
          <p:spPr>
            <a:xfrm>
              <a:off x="5653274" y="2420035"/>
              <a:ext cx="492443" cy="461665"/>
            </a:xfrm>
            <a:prstGeom prst="rect">
              <a:avLst/>
            </a:prstGeom>
            <a:noFill/>
            <a:ln>
              <a:noFill/>
            </a:ln>
          </p:spPr>
          <p:txBody>
            <a:bodyPr wrap="none" rtlCol="0">
              <a:spAutoFit/>
            </a:bodyPr>
            <a:lstStyle/>
            <a:p>
              <a:pPr algn="just"/>
              <a:r>
                <a:rPr lang="en-US" altLang="zh-CN" sz="2400" dirty="0">
                  <a:solidFill>
                    <a:schemeClr val="tx1"/>
                  </a:solidFill>
                  <a:latin typeface="Times New Roman" panose="02020603050405020304" pitchFamily="18" charset="0"/>
                  <a:cs typeface="Times New Roman" panose="02020603050405020304" pitchFamily="18" charset="0"/>
                </a:rPr>
                <a:t>01</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3528695" y="2419350"/>
            <a:ext cx="607060" cy="607060"/>
            <a:chOff x="5583547" y="3086961"/>
            <a:chExt cx="607187" cy="607187"/>
          </a:xfrm>
          <a:solidFill>
            <a:srgbClr val="D8422A"/>
          </a:solidFill>
        </p:grpSpPr>
        <p:sp>
          <p:nvSpPr>
            <p:cNvPr id="19" name="椭圆 18"/>
            <p:cNvSpPr/>
            <p:nvPr/>
          </p:nvSpPr>
          <p:spPr>
            <a:xfrm>
              <a:off x="5583547" y="3086961"/>
              <a:ext cx="607187" cy="607187"/>
            </a:xfrm>
            <a:prstGeom prst="ellipse">
              <a:avLst/>
            </a:prstGeom>
            <a:grpFill/>
            <a:ln>
              <a:solidFill>
                <a:srgbClr val="D8422A"/>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0" name="文本框 19"/>
            <p:cNvSpPr txBox="1"/>
            <p:nvPr/>
          </p:nvSpPr>
          <p:spPr>
            <a:xfrm>
              <a:off x="5653274" y="3159721"/>
              <a:ext cx="492443" cy="461665"/>
            </a:xfrm>
            <a:prstGeom prst="rect">
              <a:avLst/>
            </a:prstGeom>
            <a:noFill/>
            <a:ln>
              <a:noFill/>
            </a:ln>
            <a:extLst>
              <a:ext uri="{909E8E84-426E-40DD-AFC4-6F175D3DCCD1}">
                <a14:hiddenFill xmlns:a14="http://schemas.microsoft.com/office/drawing/2010/main">
                  <a:grpFill/>
                </a14:hiddenFill>
              </a:ext>
            </a:extLst>
          </p:spPr>
          <p:txBody>
            <a:bodyPr wrap="none" rtlCol="0">
              <a:spAutoFit/>
            </a:bodyPr>
            <a:lstStyle/>
            <a:p>
              <a:pPr algn="just"/>
              <a:r>
                <a:rPr lang="en-US" altLang="zh-CN" sz="2400" dirty="0">
                  <a:solidFill>
                    <a:schemeClr val="bg1"/>
                  </a:solidFill>
                  <a:latin typeface="Times New Roman" panose="02020603050405020304" pitchFamily="18" charset="0"/>
                  <a:cs typeface="Times New Roman" panose="02020603050405020304" pitchFamily="18" charset="0"/>
                </a:rPr>
                <a:t>02</a:t>
              </a:r>
              <a:endParaRPr lang="en-US" altLang="zh-CN" sz="2400" dirty="0">
                <a:solidFill>
                  <a:schemeClr val="bg1"/>
                </a:solidFill>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3528695" y="3141345"/>
            <a:ext cx="607060" cy="607060"/>
            <a:chOff x="5583547" y="3086961"/>
            <a:chExt cx="607187" cy="607187"/>
          </a:xfrm>
        </p:grpSpPr>
        <p:sp>
          <p:nvSpPr>
            <p:cNvPr id="22" name="椭圆 21"/>
            <p:cNvSpPr/>
            <p:nvPr/>
          </p:nvSpPr>
          <p:spPr>
            <a:xfrm>
              <a:off x="5583547" y="3086961"/>
              <a:ext cx="607187" cy="607187"/>
            </a:xfrm>
            <a:prstGeom prst="ellipse">
              <a:avLst/>
            </a:prstGeom>
            <a:noFill/>
            <a:ln>
              <a:solidFill>
                <a:srgbClr val="D8422A"/>
              </a:solidFill>
            </a:ln>
            <a:extLst>
              <a:ext uri="{909E8E84-426E-40DD-AFC4-6F175D3DCCD1}">
                <a14:hiddenFill xmlns:a14="http://schemas.microsoft.com/office/drawing/2010/main">
                  <a:solidFill>
                    <a:srgbClr val="D8422A"/>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23" name="文本框 22"/>
            <p:cNvSpPr txBox="1"/>
            <p:nvPr/>
          </p:nvSpPr>
          <p:spPr>
            <a:xfrm>
              <a:off x="5653274" y="3159721"/>
              <a:ext cx="492443" cy="461665"/>
            </a:xfrm>
            <a:prstGeom prst="rect">
              <a:avLst/>
            </a:prstGeom>
            <a:noFill/>
            <a:ln>
              <a:noFill/>
            </a:ln>
          </p:spPr>
          <p:txBody>
            <a:bodyPr wrap="none" rtlCol="0">
              <a:spAutoFit/>
            </a:bodyPr>
            <a:lstStyle/>
            <a:p>
              <a:pPr algn="just"/>
              <a:r>
                <a:rPr lang="en-US" altLang="zh-CN" sz="2400" dirty="0">
                  <a:solidFill>
                    <a:schemeClr val="tx1"/>
                  </a:solidFill>
                  <a:latin typeface="Times New Roman" panose="02020603050405020304" pitchFamily="18" charset="0"/>
                  <a:cs typeface="Times New Roman" panose="02020603050405020304" pitchFamily="18" charset="0"/>
                </a:rPr>
                <a:t>03</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grpSp>
      <p:sp>
        <p:nvSpPr>
          <p:cNvPr id="30" name="右箭头 29"/>
          <p:cNvSpPr/>
          <p:nvPr/>
        </p:nvSpPr>
        <p:spPr>
          <a:xfrm>
            <a:off x="4205605" y="1872615"/>
            <a:ext cx="265430" cy="222885"/>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29"/>
          <p:cNvSpPr/>
          <p:nvPr/>
        </p:nvSpPr>
        <p:spPr>
          <a:xfrm>
            <a:off x="4205605" y="2606675"/>
            <a:ext cx="265430" cy="222885"/>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29"/>
          <p:cNvSpPr/>
          <p:nvPr/>
        </p:nvSpPr>
        <p:spPr>
          <a:xfrm>
            <a:off x="4205605" y="3338830"/>
            <a:ext cx="265430" cy="222885"/>
          </a:xfrm>
          <a:custGeom>
            <a:avLst/>
            <a:gdLst>
              <a:gd name="connsiteX0" fmla="*/ 0 w 661141"/>
              <a:gd name="connsiteY0" fmla="*/ 55688 h 222750"/>
              <a:gd name="connsiteX1" fmla="*/ 397603 w 661141"/>
              <a:gd name="connsiteY1" fmla="*/ 55688 h 222750"/>
              <a:gd name="connsiteX2" fmla="*/ 397603 w 661141"/>
              <a:gd name="connsiteY2" fmla="*/ 0 h 222750"/>
              <a:gd name="connsiteX3" fmla="*/ 661141 w 661141"/>
              <a:gd name="connsiteY3" fmla="*/ 111375 h 222750"/>
              <a:gd name="connsiteX4" fmla="*/ 397603 w 661141"/>
              <a:gd name="connsiteY4" fmla="*/ 222750 h 222750"/>
              <a:gd name="connsiteX5" fmla="*/ 397603 w 661141"/>
              <a:gd name="connsiteY5" fmla="*/ 167063 h 222750"/>
              <a:gd name="connsiteX6" fmla="*/ 0 w 661141"/>
              <a:gd name="connsiteY6" fmla="*/ 167063 h 222750"/>
              <a:gd name="connsiteX7" fmla="*/ 0 w 661141"/>
              <a:gd name="connsiteY7" fmla="*/ 55688 h 222750"/>
              <a:gd name="connsiteX0-1" fmla="*/ 469557 w 661141"/>
              <a:gd name="connsiteY0-2" fmla="*/ 142186 h 222750"/>
              <a:gd name="connsiteX1-3" fmla="*/ 397603 w 661141"/>
              <a:gd name="connsiteY1-4" fmla="*/ 55688 h 222750"/>
              <a:gd name="connsiteX2-5" fmla="*/ 397603 w 661141"/>
              <a:gd name="connsiteY2-6" fmla="*/ 0 h 222750"/>
              <a:gd name="connsiteX3-7" fmla="*/ 661141 w 661141"/>
              <a:gd name="connsiteY3-8" fmla="*/ 111375 h 222750"/>
              <a:gd name="connsiteX4-9" fmla="*/ 397603 w 661141"/>
              <a:gd name="connsiteY4-10" fmla="*/ 222750 h 222750"/>
              <a:gd name="connsiteX5-11" fmla="*/ 397603 w 661141"/>
              <a:gd name="connsiteY5-12" fmla="*/ 167063 h 222750"/>
              <a:gd name="connsiteX6-13" fmla="*/ 0 w 661141"/>
              <a:gd name="connsiteY6-14" fmla="*/ 167063 h 222750"/>
              <a:gd name="connsiteX7-15" fmla="*/ 469557 w 661141"/>
              <a:gd name="connsiteY7-16" fmla="*/ 142186 h 222750"/>
              <a:gd name="connsiteX0-17" fmla="*/ 450507 w 661141"/>
              <a:gd name="connsiteY0-18" fmla="*/ 79321 h 222750"/>
              <a:gd name="connsiteX1-19" fmla="*/ 397603 w 661141"/>
              <a:gd name="connsiteY1-20" fmla="*/ 55688 h 222750"/>
              <a:gd name="connsiteX2-21" fmla="*/ 397603 w 661141"/>
              <a:gd name="connsiteY2-22" fmla="*/ 0 h 222750"/>
              <a:gd name="connsiteX3-23" fmla="*/ 661141 w 661141"/>
              <a:gd name="connsiteY3-24" fmla="*/ 111375 h 222750"/>
              <a:gd name="connsiteX4-25" fmla="*/ 397603 w 661141"/>
              <a:gd name="connsiteY4-26" fmla="*/ 222750 h 222750"/>
              <a:gd name="connsiteX5-27" fmla="*/ 397603 w 661141"/>
              <a:gd name="connsiteY5-28" fmla="*/ 167063 h 222750"/>
              <a:gd name="connsiteX6-29" fmla="*/ 0 w 661141"/>
              <a:gd name="connsiteY6-30" fmla="*/ 167063 h 222750"/>
              <a:gd name="connsiteX7-31" fmla="*/ 450507 w 661141"/>
              <a:gd name="connsiteY7-32" fmla="*/ 79321 h 222750"/>
              <a:gd name="connsiteX0-33" fmla="*/ 52904 w 263538"/>
              <a:gd name="connsiteY0-34" fmla="*/ 79321 h 222750"/>
              <a:gd name="connsiteX1-35" fmla="*/ 0 w 263538"/>
              <a:gd name="connsiteY1-36" fmla="*/ 55688 h 222750"/>
              <a:gd name="connsiteX2-37" fmla="*/ 0 w 263538"/>
              <a:gd name="connsiteY2-38" fmla="*/ 0 h 222750"/>
              <a:gd name="connsiteX3-39" fmla="*/ 263538 w 263538"/>
              <a:gd name="connsiteY3-40" fmla="*/ 111375 h 222750"/>
              <a:gd name="connsiteX4-41" fmla="*/ 0 w 263538"/>
              <a:gd name="connsiteY4-42" fmla="*/ 222750 h 222750"/>
              <a:gd name="connsiteX5-43" fmla="*/ 0 w 263538"/>
              <a:gd name="connsiteY5-44" fmla="*/ 167063 h 222750"/>
              <a:gd name="connsiteX6-45" fmla="*/ 76742 w 263538"/>
              <a:gd name="connsiteY6-46" fmla="*/ 144203 h 222750"/>
              <a:gd name="connsiteX7-47" fmla="*/ 52904 w 263538"/>
              <a:gd name="connsiteY7-48" fmla="*/ 79321 h 222750"/>
              <a:gd name="connsiteX0-49" fmla="*/ 52904 w 263538"/>
              <a:gd name="connsiteY0-50" fmla="*/ 79321 h 222750"/>
              <a:gd name="connsiteX1-51" fmla="*/ 0 w 263538"/>
              <a:gd name="connsiteY1-52" fmla="*/ 55688 h 222750"/>
              <a:gd name="connsiteX2-53" fmla="*/ 0 w 263538"/>
              <a:gd name="connsiteY2-54" fmla="*/ 0 h 222750"/>
              <a:gd name="connsiteX3-55" fmla="*/ 263538 w 263538"/>
              <a:gd name="connsiteY3-56" fmla="*/ 111375 h 222750"/>
              <a:gd name="connsiteX4-57" fmla="*/ 0 w 263538"/>
              <a:gd name="connsiteY4-58" fmla="*/ 222750 h 222750"/>
              <a:gd name="connsiteX5-59" fmla="*/ 0 w 263538"/>
              <a:gd name="connsiteY5-60" fmla="*/ 167063 h 222750"/>
              <a:gd name="connsiteX6-61" fmla="*/ 76742 w 263538"/>
              <a:gd name="connsiteY6-62" fmla="*/ 144203 h 222750"/>
              <a:gd name="connsiteX7-63" fmla="*/ 52904 w 263538"/>
              <a:gd name="connsiteY7-64" fmla="*/ 79321 h 222750"/>
              <a:gd name="connsiteX0-65" fmla="*/ 52904 w 263538"/>
              <a:gd name="connsiteY0-66" fmla="*/ 79321 h 222750"/>
              <a:gd name="connsiteX1-67" fmla="*/ 0 w 263538"/>
              <a:gd name="connsiteY1-68" fmla="*/ 55688 h 222750"/>
              <a:gd name="connsiteX2-69" fmla="*/ 0 w 263538"/>
              <a:gd name="connsiteY2-70" fmla="*/ 0 h 222750"/>
              <a:gd name="connsiteX3-71" fmla="*/ 263538 w 263538"/>
              <a:gd name="connsiteY3-72" fmla="*/ 111375 h 222750"/>
              <a:gd name="connsiteX4-73" fmla="*/ 0 w 263538"/>
              <a:gd name="connsiteY4-74" fmla="*/ 222750 h 222750"/>
              <a:gd name="connsiteX5-75" fmla="*/ 0 w 263538"/>
              <a:gd name="connsiteY5-76" fmla="*/ 167063 h 222750"/>
              <a:gd name="connsiteX6-77" fmla="*/ 76742 w 263538"/>
              <a:gd name="connsiteY6-78" fmla="*/ 144203 h 222750"/>
              <a:gd name="connsiteX7-79" fmla="*/ 52904 w 263538"/>
              <a:gd name="connsiteY7-80" fmla="*/ 79321 h 222750"/>
              <a:gd name="connsiteX0-81" fmla="*/ 52904 w 263538"/>
              <a:gd name="connsiteY0-82" fmla="*/ 79321 h 222750"/>
              <a:gd name="connsiteX1-83" fmla="*/ 0 w 263538"/>
              <a:gd name="connsiteY1-84" fmla="*/ 55688 h 222750"/>
              <a:gd name="connsiteX2-85" fmla="*/ 0 w 263538"/>
              <a:gd name="connsiteY2-86" fmla="*/ 0 h 222750"/>
              <a:gd name="connsiteX3-87" fmla="*/ 263538 w 263538"/>
              <a:gd name="connsiteY3-88" fmla="*/ 111375 h 222750"/>
              <a:gd name="connsiteX4-89" fmla="*/ 0 w 263538"/>
              <a:gd name="connsiteY4-90" fmla="*/ 222750 h 222750"/>
              <a:gd name="connsiteX5-91" fmla="*/ 0 w 263538"/>
              <a:gd name="connsiteY5-92" fmla="*/ 167063 h 222750"/>
              <a:gd name="connsiteX6-93" fmla="*/ 95792 w 263538"/>
              <a:gd name="connsiteY6-94" fmla="*/ 125153 h 222750"/>
              <a:gd name="connsiteX7-95" fmla="*/ 52904 w 263538"/>
              <a:gd name="connsiteY7-96" fmla="*/ 79321 h 222750"/>
              <a:gd name="connsiteX0-97" fmla="*/ 52904 w 263538"/>
              <a:gd name="connsiteY0-98" fmla="*/ 79321 h 222750"/>
              <a:gd name="connsiteX1-99" fmla="*/ 0 w 263538"/>
              <a:gd name="connsiteY1-100" fmla="*/ 55688 h 222750"/>
              <a:gd name="connsiteX2-101" fmla="*/ 0 w 263538"/>
              <a:gd name="connsiteY2-102" fmla="*/ 0 h 222750"/>
              <a:gd name="connsiteX3-103" fmla="*/ 263538 w 263538"/>
              <a:gd name="connsiteY3-104" fmla="*/ 111375 h 222750"/>
              <a:gd name="connsiteX4-105" fmla="*/ 0 w 263538"/>
              <a:gd name="connsiteY4-106" fmla="*/ 222750 h 222750"/>
              <a:gd name="connsiteX5-107" fmla="*/ 0 w 263538"/>
              <a:gd name="connsiteY5-108" fmla="*/ 167063 h 222750"/>
              <a:gd name="connsiteX6-109" fmla="*/ 99602 w 263538"/>
              <a:gd name="connsiteY6-110" fmla="*/ 119438 h 222750"/>
              <a:gd name="connsiteX7-111" fmla="*/ 52904 w 263538"/>
              <a:gd name="connsiteY7-112" fmla="*/ 79321 h 222750"/>
              <a:gd name="connsiteX0-113" fmla="*/ 52904 w 263538"/>
              <a:gd name="connsiteY0-114" fmla="*/ 79321 h 222750"/>
              <a:gd name="connsiteX1-115" fmla="*/ 5715 w 263538"/>
              <a:gd name="connsiteY1-116" fmla="*/ 13778 h 222750"/>
              <a:gd name="connsiteX2-117" fmla="*/ 0 w 263538"/>
              <a:gd name="connsiteY2-118" fmla="*/ 0 h 222750"/>
              <a:gd name="connsiteX3-119" fmla="*/ 263538 w 263538"/>
              <a:gd name="connsiteY3-120" fmla="*/ 111375 h 222750"/>
              <a:gd name="connsiteX4-121" fmla="*/ 0 w 263538"/>
              <a:gd name="connsiteY4-122" fmla="*/ 222750 h 222750"/>
              <a:gd name="connsiteX5-123" fmla="*/ 0 w 263538"/>
              <a:gd name="connsiteY5-124" fmla="*/ 167063 h 222750"/>
              <a:gd name="connsiteX6-125" fmla="*/ 99602 w 263538"/>
              <a:gd name="connsiteY6-126" fmla="*/ 119438 h 222750"/>
              <a:gd name="connsiteX7-127" fmla="*/ 52904 w 263538"/>
              <a:gd name="connsiteY7-128" fmla="*/ 79321 h 222750"/>
              <a:gd name="connsiteX0-129" fmla="*/ 85289 w 263538"/>
              <a:gd name="connsiteY0-130" fmla="*/ 73606 h 222750"/>
              <a:gd name="connsiteX1-131" fmla="*/ 5715 w 263538"/>
              <a:gd name="connsiteY1-132" fmla="*/ 13778 h 222750"/>
              <a:gd name="connsiteX2-133" fmla="*/ 0 w 263538"/>
              <a:gd name="connsiteY2-134" fmla="*/ 0 h 222750"/>
              <a:gd name="connsiteX3-135" fmla="*/ 263538 w 263538"/>
              <a:gd name="connsiteY3-136" fmla="*/ 111375 h 222750"/>
              <a:gd name="connsiteX4-137" fmla="*/ 0 w 263538"/>
              <a:gd name="connsiteY4-138" fmla="*/ 222750 h 222750"/>
              <a:gd name="connsiteX5-139" fmla="*/ 0 w 263538"/>
              <a:gd name="connsiteY5-140" fmla="*/ 167063 h 222750"/>
              <a:gd name="connsiteX6-141" fmla="*/ 99602 w 263538"/>
              <a:gd name="connsiteY6-142" fmla="*/ 119438 h 222750"/>
              <a:gd name="connsiteX7-143" fmla="*/ 85289 w 263538"/>
              <a:gd name="connsiteY7-144" fmla="*/ 73606 h 222750"/>
              <a:gd name="connsiteX0-145" fmla="*/ 85289 w 263538"/>
              <a:gd name="connsiteY0-146" fmla="*/ 73606 h 222750"/>
              <a:gd name="connsiteX1-147" fmla="*/ 5715 w 263538"/>
              <a:gd name="connsiteY1-148" fmla="*/ 13778 h 222750"/>
              <a:gd name="connsiteX2-149" fmla="*/ 0 w 263538"/>
              <a:gd name="connsiteY2-150" fmla="*/ 0 h 222750"/>
              <a:gd name="connsiteX3-151" fmla="*/ 263538 w 263538"/>
              <a:gd name="connsiteY3-152" fmla="*/ 111375 h 222750"/>
              <a:gd name="connsiteX4-153" fmla="*/ 0 w 263538"/>
              <a:gd name="connsiteY4-154" fmla="*/ 222750 h 222750"/>
              <a:gd name="connsiteX5-155" fmla="*/ 0 w 263538"/>
              <a:gd name="connsiteY5-156" fmla="*/ 167063 h 222750"/>
              <a:gd name="connsiteX6-157" fmla="*/ 99602 w 263538"/>
              <a:gd name="connsiteY6-158" fmla="*/ 119438 h 222750"/>
              <a:gd name="connsiteX7-159" fmla="*/ 85289 w 263538"/>
              <a:gd name="connsiteY7-160" fmla="*/ 73606 h 222750"/>
              <a:gd name="connsiteX0-161" fmla="*/ 85289 w 263538"/>
              <a:gd name="connsiteY0-162" fmla="*/ 73606 h 222750"/>
              <a:gd name="connsiteX1-163" fmla="*/ 5715 w 263538"/>
              <a:gd name="connsiteY1-164" fmla="*/ 13778 h 222750"/>
              <a:gd name="connsiteX2-165" fmla="*/ 0 w 263538"/>
              <a:gd name="connsiteY2-166" fmla="*/ 0 h 222750"/>
              <a:gd name="connsiteX3-167" fmla="*/ 263538 w 263538"/>
              <a:gd name="connsiteY3-168" fmla="*/ 111375 h 222750"/>
              <a:gd name="connsiteX4-169" fmla="*/ 0 w 263538"/>
              <a:gd name="connsiteY4-170" fmla="*/ 222750 h 222750"/>
              <a:gd name="connsiteX5-171" fmla="*/ 0 w 263538"/>
              <a:gd name="connsiteY5-172" fmla="*/ 167063 h 222750"/>
              <a:gd name="connsiteX6-173" fmla="*/ 99602 w 263538"/>
              <a:gd name="connsiteY6-174" fmla="*/ 119438 h 222750"/>
              <a:gd name="connsiteX7-175" fmla="*/ 85289 w 263538"/>
              <a:gd name="connsiteY7-176" fmla="*/ 73606 h 222750"/>
              <a:gd name="connsiteX0-177" fmla="*/ 85289 w 263538"/>
              <a:gd name="connsiteY0-178" fmla="*/ 73606 h 222750"/>
              <a:gd name="connsiteX1-179" fmla="*/ 5715 w 263538"/>
              <a:gd name="connsiteY1-180" fmla="*/ 13778 h 222750"/>
              <a:gd name="connsiteX2-181" fmla="*/ 0 w 263538"/>
              <a:gd name="connsiteY2-182" fmla="*/ 0 h 222750"/>
              <a:gd name="connsiteX3-183" fmla="*/ 263538 w 263538"/>
              <a:gd name="connsiteY3-184" fmla="*/ 111375 h 222750"/>
              <a:gd name="connsiteX4-185" fmla="*/ 0 w 263538"/>
              <a:gd name="connsiteY4-186" fmla="*/ 222750 h 222750"/>
              <a:gd name="connsiteX5-187" fmla="*/ 0 w 263538"/>
              <a:gd name="connsiteY5-188" fmla="*/ 167063 h 222750"/>
              <a:gd name="connsiteX6-189" fmla="*/ 99602 w 263538"/>
              <a:gd name="connsiteY6-190" fmla="*/ 119438 h 222750"/>
              <a:gd name="connsiteX7-191" fmla="*/ 85289 w 263538"/>
              <a:gd name="connsiteY7-192" fmla="*/ 73606 h 222750"/>
              <a:gd name="connsiteX0-193" fmla="*/ 66239 w 263538"/>
              <a:gd name="connsiteY0-194" fmla="*/ 88846 h 222750"/>
              <a:gd name="connsiteX1-195" fmla="*/ 5715 w 263538"/>
              <a:gd name="connsiteY1-196" fmla="*/ 13778 h 222750"/>
              <a:gd name="connsiteX2-197" fmla="*/ 0 w 263538"/>
              <a:gd name="connsiteY2-198" fmla="*/ 0 h 222750"/>
              <a:gd name="connsiteX3-199" fmla="*/ 263538 w 263538"/>
              <a:gd name="connsiteY3-200" fmla="*/ 111375 h 222750"/>
              <a:gd name="connsiteX4-201" fmla="*/ 0 w 263538"/>
              <a:gd name="connsiteY4-202" fmla="*/ 222750 h 222750"/>
              <a:gd name="connsiteX5-203" fmla="*/ 0 w 263538"/>
              <a:gd name="connsiteY5-204" fmla="*/ 167063 h 222750"/>
              <a:gd name="connsiteX6-205" fmla="*/ 99602 w 263538"/>
              <a:gd name="connsiteY6-206" fmla="*/ 119438 h 222750"/>
              <a:gd name="connsiteX7-207" fmla="*/ 66239 w 263538"/>
              <a:gd name="connsiteY7-208" fmla="*/ 88846 h 222750"/>
              <a:gd name="connsiteX0-209" fmla="*/ 66239 w 263538"/>
              <a:gd name="connsiteY0-210" fmla="*/ 88846 h 222750"/>
              <a:gd name="connsiteX1-211" fmla="*/ 5715 w 263538"/>
              <a:gd name="connsiteY1-212" fmla="*/ 13778 h 222750"/>
              <a:gd name="connsiteX2-213" fmla="*/ 0 w 263538"/>
              <a:gd name="connsiteY2-214" fmla="*/ 0 h 222750"/>
              <a:gd name="connsiteX3-215" fmla="*/ 263538 w 263538"/>
              <a:gd name="connsiteY3-216" fmla="*/ 111375 h 222750"/>
              <a:gd name="connsiteX4-217" fmla="*/ 0 w 263538"/>
              <a:gd name="connsiteY4-218" fmla="*/ 222750 h 222750"/>
              <a:gd name="connsiteX5-219" fmla="*/ 0 w 263538"/>
              <a:gd name="connsiteY5-220" fmla="*/ 167063 h 222750"/>
              <a:gd name="connsiteX6-221" fmla="*/ 99602 w 263538"/>
              <a:gd name="connsiteY6-222" fmla="*/ 119438 h 222750"/>
              <a:gd name="connsiteX7-223" fmla="*/ 66239 w 263538"/>
              <a:gd name="connsiteY7-224" fmla="*/ 88846 h 222750"/>
              <a:gd name="connsiteX0-225" fmla="*/ 66239 w 263538"/>
              <a:gd name="connsiteY0-226" fmla="*/ 88846 h 222750"/>
              <a:gd name="connsiteX1-227" fmla="*/ 5715 w 263538"/>
              <a:gd name="connsiteY1-228" fmla="*/ 13778 h 222750"/>
              <a:gd name="connsiteX2-229" fmla="*/ 0 w 263538"/>
              <a:gd name="connsiteY2-230" fmla="*/ 0 h 222750"/>
              <a:gd name="connsiteX3-231" fmla="*/ 263538 w 263538"/>
              <a:gd name="connsiteY3-232" fmla="*/ 111375 h 222750"/>
              <a:gd name="connsiteX4-233" fmla="*/ 0 w 263538"/>
              <a:gd name="connsiteY4-234" fmla="*/ 222750 h 222750"/>
              <a:gd name="connsiteX5-235" fmla="*/ 13335 w 263538"/>
              <a:gd name="connsiteY5-236" fmla="*/ 199448 h 222750"/>
              <a:gd name="connsiteX6-237" fmla="*/ 99602 w 263538"/>
              <a:gd name="connsiteY6-238" fmla="*/ 119438 h 222750"/>
              <a:gd name="connsiteX7-239" fmla="*/ 66239 w 263538"/>
              <a:gd name="connsiteY7-240" fmla="*/ 88846 h 222750"/>
              <a:gd name="connsiteX0-241" fmla="*/ 82940 w 280239"/>
              <a:gd name="connsiteY0-242" fmla="*/ 88846 h 222750"/>
              <a:gd name="connsiteX1-243" fmla="*/ 22416 w 280239"/>
              <a:gd name="connsiteY1-244" fmla="*/ 13778 h 222750"/>
              <a:gd name="connsiteX2-245" fmla="*/ 16701 w 280239"/>
              <a:gd name="connsiteY2-246" fmla="*/ 0 h 222750"/>
              <a:gd name="connsiteX3-247" fmla="*/ 280239 w 280239"/>
              <a:gd name="connsiteY3-248" fmla="*/ 111375 h 222750"/>
              <a:gd name="connsiteX4-249" fmla="*/ 16701 w 280239"/>
              <a:gd name="connsiteY4-250" fmla="*/ 222750 h 222750"/>
              <a:gd name="connsiteX5-251" fmla="*/ 30036 w 280239"/>
              <a:gd name="connsiteY5-252" fmla="*/ 199448 h 222750"/>
              <a:gd name="connsiteX6-253" fmla="*/ 116303 w 280239"/>
              <a:gd name="connsiteY6-254" fmla="*/ 119438 h 222750"/>
              <a:gd name="connsiteX7-255" fmla="*/ 82940 w 280239"/>
              <a:gd name="connsiteY7-256" fmla="*/ 88846 h 222750"/>
              <a:gd name="connsiteX0-257" fmla="*/ 66239 w 263538"/>
              <a:gd name="connsiteY0-258" fmla="*/ 88846 h 222750"/>
              <a:gd name="connsiteX1-259" fmla="*/ 5715 w 263538"/>
              <a:gd name="connsiteY1-260" fmla="*/ 13778 h 222750"/>
              <a:gd name="connsiteX2-261" fmla="*/ 0 w 263538"/>
              <a:gd name="connsiteY2-262" fmla="*/ 0 h 222750"/>
              <a:gd name="connsiteX3-263" fmla="*/ 263538 w 263538"/>
              <a:gd name="connsiteY3-264" fmla="*/ 111375 h 222750"/>
              <a:gd name="connsiteX4-265" fmla="*/ 0 w 263538"/>
              <a:gd name="connsiteY4-266" fmla="*/ 222750 h 222750"/>
              <a:gd name="connsiteX5-267" fmla="*/ 13335 w 263538"/>
              <a:gd name="connsiteY5-268" fmla="*/ 199448 h 222750"/>
              <a:gd name="connsiteX6-269" fmla="*/ 99602 w 263538"/>
              <a:gd name="connsiteY6-270" fmla="*/ 119438 h 222750"/>
              <a:gd name="connsiteX7-271" fmla="*/ 66239 w 263538"/>
              <a:gd name="connsiteY7-272" fmla="*/ 88846 h 222750"/>
              <a:gd name="connsiteX0-273" fmla="*/ 92909 w 263538"/>
              <a:gd name="connsiteY0-274" fmla="*/ 65986 h 222750"/>
              <a:gd name="connsiteX1-275" fmla="*/ 5715 w 263538"/>
              <a:gd name="connsiteY1-276" fmla="*/ 13778 h 222750"/>
              <a:gd name="connsiteX2-277" fmla="*/ 0 w 263538"/>
              <a:gd name="connsiteY2-278" fmla="*/ 0 h 222750"/>
              <a:gd name="connsiteX3-279" fmla="*/ 263538 w 263538"/>
              <a:gd name="connsiteY3-280" fmla="*/ 111375 h 222750"/>
              <a:gd name="connsiteX4-281" fmla="*/ 0 w 263538"/>
              <a:gd name="connsiteY4-282" fmla="*/ 222750 h 222750"/>
              <a:gd name="connsiteX5-283" fmla="*/ 13335 w 263538"/>
              <a:gd name="connsiteY5-284" fmla="*/ 199448 h 222750"/>
              <a:gd name="connsiteX6-285" fmla="*/ 99602 w 263538"/>
              <a:gd name="connsiteY6-286" fmla="*/ 119438 h 222750"/>
              <a:gd name="connsiteX7-287" fmla="*/ 92909 w 263538"/>
              <a:gd name="connsiteY7-288" fmla="*/ 65986 h 222750"/>
              <a:gd name="connsiteX0-289" fmla="*/ 92909 w 263538"/>
              <a:gd name="connsiteY0-290" fmla="*/ 65986 h 222750"/>
              <a:gd name="connsiteX1-291" fmla="*/ 5715 w 263538"/>
              <a:gd name="connsiteY1-292" fmla="*/ 13778 h 222750"/>
              <a:gd name="connsiteX2-293" fmla="*/ 0 w 263538"/>
              <a:gd name="connsiteY2-294" fmla="*/ 0 h 222750"/>
              <a:gd name="connsiteX3-295" fmla="*/ 263538 w 263538"/>
              <a:gd name="connsiteY3-296" fmla="*/ 111375 h 222750"/>
              <a:gd name="connsiteX4-297" fmla="*/ 0 w 263538"/>
              <a:gd name="connsiteY4-298" fmla="*/ 222750 h 222750"/>
              <a:gd name="connsiteX5-299" fmla="*/ 13335 w 263538"/>
              <a:gd name="connsiteY5-300" fmla="*/ 199448 h 222750"/>
              <a:gd name="connsiteX6-301" fmla="*/ 99602 w 263538"/>
              <a:gd name="connsiteY6-302" fmla="*/ 119438 h 222750"/>
              <a:gd name="connsiteX7-303" fmla="*/ 92909 w 263538"/>
              <a:gd name="connsiteY7-304" fmla="*/ 65986 h 222750"/>
              <a:gd name="connsiteX0-305" fmla="*/ 52904 w 263538"/>
              <a:gd name="connsiteY0-306" fmla="*/ 128851 h 222750"/>
              <a:gd name="connsiteX1-307" fmla="*/ 5715 w 263538"/>
              <a:gd name="connsiteY1-308" fmla="*/ 13778 h 222750"/>
              <a:gd name="connsiteX2-309" fmla="*/ 0 w 263538"/>
              <a:gd name="connsiteY2-310" fmla="*/ 0 h 222750"/>
              <a:gd name="connsiteX3-311" fmla="*/ 263538 w 263538"/>
              <a:gd name="connsiteY3-312" fmla="*/ 111375 h 222750"/>
              <a:gd name="connsiteX4-313" fmla="*/ 0 w 263538"/>
              <a:gd name="connsiteY4-314" fmla="*/ 222750 h 222750"/>
              <a:gd name="connsiteX5-315" fmla="*/ 13335 w 263538"/>
              <a:gd name="connsiteY5-316" fmla="*/ 199448 h 222750"/>
              <a:gd name="connsiteX6-317" fmla="*/ 99602 w 263538"/>
              <a:gd name="connsiteY6-318" fmla="*/ 119438 h 222750"/>
              <a:gd name="connsiteX7-319" fmla="*/ 52904 w 263538"/>
              <a:gd name="connsiteY7-320" fmla="*/ 128851 h 222750"/>
              <a:gd name="connsiteX0-321" fmla="*/ 52904 w 263538"/>
              <a:gd name="connsiteY0-322" fmla="*/ 128851 h 222750"/>
              <a:gd name="connsiteX1-323" fmla="*/ 5715 w 263538"/>
              <a:gd name="connsiteY1-324" fmla="*/ 13778 h 222750"/>
              <a:gd name="connsiteX2-325" fmla="*/ 0 w 263538"/>
              <a:gd name="connsiteY2-326" fmla="*/ 0 h 222750"/>
              <a:gd name="connsiteX3-327" fmla="*/ 263538 w 263538"/>
              <a:gd name="connsiteY3-328" fmla="*/ 111375 h 222750"/>
              <a:gd name="connsiteX4-329" fmla="*/ 0 w 263538"/>
              <a:gd name="connsiteY4-330" fmla="*/ 222750 h 222750"/>
              <a:gd name="connsiteX5-331" fmla="*/ 13335 w 263538"/>
              <a:gd name="connsiteY5-332" fmla="*/ 199448 h 222750"/>
              <a:gd name="connsiteX6-333" fmla="*/ 48167 w 263538"/>
              <a:gd name="connsiteY6-334" fmla="*/ 132773 h 222750"/>
              <a:gd name="connsiteX7-335" fmla="*/ 52904 w 263538"/>
              <a:gd name="connsiteY7-336" fmla="*/ 128851 h 222750"/>
              <a:gd name="connsiteX0-337" fmla="*/ 81479 w 263538"/>
              <a:gd name="connsiteY0-338" fmla="*/ 98371 h 222750"/>
              <a:gd name="connsiteX1-339" fmla="*/ 5715 w 263538"/>
              <a:gd name="connsiteY1-340" fmla="*/ 13778 h 222750"/>
              <a:gd name="connsiteX2-341" fmla="*/ 0 w 263538"/>
              <a:gd name="connsiteY2-342" fmla="*/ 0 h 222750"/>
              <a:gd name="connsiteX3-343" fmla="*/ 263538 w 263538"/>
              <a:gd name="connsiteY3-344" fmla="*/ 111375 h 222750"/>
              <a:gd name="connsiteX4-345" fmla="*/ 0 w 263538"/>
              <a:gd name="connsiteY4-346" fmla="*/ 222750 h 222750"/>
              <a:gd name="connsiteX5-347" fmla="*/ 13335 w 263538"/>
              <a:gd name="connsiteY5-348" fmla="*/ 199448 h 222750"/>
              <a:gd name="connsiteX6-349" fmla="*/ 48167 w 263538"/>
              <a:gd name="connsiteY6-350" fmla="*/ 132773 h 222750"/>
              <a:gd name="connsiteX7-351" fmla="*/ 81479 w 263538"/>
              <a:gd name="connsiteY7-352" fmla="*/ 98371 h 222750"/>
              <a:gd name="connsiteX0-353" fmla="*/ 81479 w 263538"/>
              <a:gd name="connsiteY0-354" fmla="*/ 98371 h 222750"/>
              <a:gd name="connsiteX1-355" fmla="*/ 5715 w 263538"/>
              <a:gd name="connsiteY1-356" fmla="*/ 13778 h 222750"/>
              <a:gd name="connsiteX2-357" fmla="*/ 0 w 263538"/>
              <a:gd name="connsiteY2-358" fmla="*/ 0 h 222750"/>
              <a:gd name="connsiteX3-359" fmla="*/ 263538 w 263538"/>
              <a:gd name="connsiteY3-360" fmla="*/ 111375 h 222750"/>
              <a:gd name="connsiteX4-361" fmla="*/ 0 w 263538"/>
              <a:gd name="connsiteY4-362" fmla="*/ 222750 h 222750"/>
              <a:gd name="connsiteX5-363" fmla="*/ 13335 w 263538"/>
              <a:gd name="connsiteY5-364" fmla="*/ 199448 h 222750"/>
              <a:gd name="connsiteX6-365" fmla="*/ 48167 w 263538"/>
              <a:gd name="connsiteY6-366" fmla="*/ 132773 h 222750"/>
              <a:gd name="connsiteX7-367" fmla="*/ 81479 w 263538"/>
              <a:gd name="connsiteY7-368" fmla="*/ 98371 h 222750"/>
              <a:gd name="connsiteX0-369" fmla="*/ 81479 w 263538"/>
              <a:gd name="connsiteY0-370" fmla="*/ 98371 h 222750"/>
              <a:gd name="connsiteX1-371" fmla="*/ 5715 w 263538"/>
              <a:gd name="connsiteY1-372" fmla="*/ 13778 h 222750"/>
              <a:gd name="connsiteX2-373" fmla="*/ 0 w 263538"/>
              <a:gd name="connsiteY2-374" fmla="*/ 0 h 222750"/>
              <a:gd name="connsiteX3-375" fmla="*/ 263538 w 263538"/>
              <a:gd name="connsiteY3-376" fmla="*/ 111375 h 222750"/>
              <a:gd name="connsiteX4-377" fmla="*/ 0 w 263538"/>
              <a:gd name="connsiteY4-378" fmla="*/ 222750 h 222750"/>
              <a:gd name="connsiteX5-379" fmla="*/ 13335 w 263538"/>
              <a:gd name="connsiteY5-380" fmla="*/ 199448 h 222750"/>
              <a:gd name="connsiteX6-381" fmla="*/ 48167 w 263538"/>
              <a:gd name="connsiteY6-382" fmla="*/ 132773 h 222750"/>
              <a:gd name="connsiteX7-383" fmla="*/ 81479 w 263538"/>
              <a:gd name="connsiteY7-384" fmla="*/ 98371 h 222750"/>
              <a:gd name="connsiteX0-385" fmla="*/ 81479 w 263538"/>
              <a:gd name="connsiteY0-386" fmla="*/ 98371 h 222750"/>
              <a:gd name="connsiteX1-387" fmla="*/ 5715 w 263538"/>
              <a:gd name="connsiteY1-388" fmla="*/ 13778 h 222750"/>
              <a:gd name="connsiteX2-389" fmla="*/ 0 w 263538"/>
              <a:gd name="connsiteY2-390" fmla="*/ 0 h 222750"/>
              <a:gd name="connsiteX3-391" fmla="*/ 263538 w 263538"/>
              <a:gd name="connsiteY3-392" fmla="*/ 111375 h 222750"/>
              <a:gd name="connsiteX4-393" fmla="*/ 0 w 263538"/>
              <a:gd name="connsiteY4-394" fmla="*/ 222750 h 222750"/>
              <a:gd name="connsiteX5-395" fmla="*/ 13335 w 263538"/>
              <a:gd name="connsiteY5-396" fmla="*/ 199448 h 222750"/>
              <a:gd name="connsiteX6-397" fmla="*/ 97697 w 263538"/>
              <a:gd name="connsiteY6-398" fmla="*/ 104198 h 222750"/>
              <a:gd name="connsiteX7-399" fmla="*/ 81479 w 263538"/>
              <a:gd name="connsiteY7-400" fmla="*/ 98371 h 222750"/>
              <a:gd name="connsiteX0-401" fmla="*/ 98624 w 263538"/>
              <a:gd name="connsiteY0-402" fmla="*/ 107896 h 222750"/>
              <a:gd name="connsiteX1-403" fmla="*/ 5715 w 263538"/>
              <a:gd name="connsiteY1-404" fmla="*/ 13778 h 222750"/>
              <a:gd name="connsiteX2-405" fmla="*/ 0 w 263538"/>
              <a:gd name="connsiteY2-406" fmla="*/ 0 h 222750"/>
              <a:gd name="connsiteX3-407" fmla="*/ 263538 w 263538"/>
              <a:gd name="connsiteY3-408" fmla="*/ 111375 h 222750"/>
              <a:gd name="connsiteX4-409" fmla="*/ 0 w 263538"/>
              <a:gd name="connsiteY4-410" fmla="*/ 222750 h 222750"/>
              <a:gd name="connsiteX5-411" fmla="*/ 13335 w 263538"/>
              <a:gd name="connsiteY5-412" fmla="*/ 199448 h 222750"/>
              <a:gd name="connsiteX6-413" fmla="*/ 97697 w 263538"/>
              <a:gd name="connsiteY6-414" fmla="*/ 104198 h 222750"/>
              <a:gd name="connsiteX7-415" fmla="*/ 98624 w 263538"/>
              <a:gd name="connsiteY7-416" fmla="*/ 107896 h 222750"/>
              <a:gd name="connsiteX0-417" fmla="*/ 98624 w 263538"/>
              <a:gd name="connsiteY0-418" fmla="*/ 107896 h 222750"/>
              <a:gd name="connsiteX1-419" fmla="*/ 5715 w 263538"/>
              <a:gd name="connsiteY1-420" fmla="*/ 13778 h 222750"/>
              <a:gd name="connsiteX2-421" fmla="*/ 0 w 263538"/>
              <a:gd name="connsiteY2-422" fmla="*/ 0 h 222750"/>
              <a:gd name="connsiteX3-423" fmla="*/ 263538 w 263538"/>
              <a:gd name="connsiteY3-424" fmla="*/ 111375 h 222750"/>
              <a:gd name="connsiteX4-425" fmla="*/ 0 w 263538"/>
              <a:gd name="connsiteY4-426" fmla="*/ 222750 h 222750"/>
              <a:gd name="connsiteX5-427" fmla="*/ 13335 w 263538"/>
              <a:gd name="connsiteY5-428" fmla="*/ 199448 h 222750"/>
              <a:gd name="connsiteX6-429" fmla="*/ 97697 w 263538"/>
              <a:gd name="connsiteY6-430" fmla="*/ 104198 h 222750"/>
              <a:gd name="connsiteX7-431" fmla="*/ 98624 w 263538"/>
              <a:gd name="connsiteY7-432" fmla="*/ 107896 h 222750"/>
              <a:gd name="connsiteX0-433" fmla="*/ 111959 w 263538"/>
              <a:gd name="connsiteY0-434" fmla="*/ 107896 h 222750"/>
              <a:gd name="connsiteX1-435" fmla="*/ 5715 w 263538"/>
              <a:gd name="connsiteY1-436" fmla="*/ 13778 h 222750"/>
              <a:gd name="connsiteX2-437" fmla="*/ 0 w 263538"/>
              <a:gd name="connsiteY2-438" fmla="*/ 0 h 222750"/>
              <a:gd name="connsiteX3-439" fmla="*/ 263538 w 263538"/>
              <a:gd name="connsiteY3-440" fmla="*/ 111375 h 222750"/>
              <a:gd name="connsiteX4-441" fmla="*/ 0 w 263538"/>
              <a:gd name="connsiteY4-442" fmla="*/ 222750 h 222750"/>
              <a:gd name="connsiteX5-443" fmla="*/ 13335 w 263538"/>
              <a:gd name="connsiteY5-444" fmla="*/ 199448 h 222750"/>
              <a:gd name="connsiteX6-445" fmla="*/ 97697 w 263538"/>
              <a:gd name="connsiteY6-446" fmla="*/ 104198 h 222750"/>
              <a:gd name="connsiteX7-447" fmla="*/ 111959 w 263538"/>
              <a:gd name="connsiteY7-448" fmla="*/ 107896 h 222750"/>
              <a:gd name="connsiteX0-449" fmla="*/ 131009 w 263538"/>
              <a:gd name="connsiteY0-450" fmla="*/ 111706 h 222750"/>
              <a:gd name="connsiteX1-451" fmla="*/ 5715 w 263538"/>
              <a:gd name="connsiteY1-452" fmla="*/ 13778 h 222750"/>
              <a:gd name="connsiteX2-453" fmla="*/ 0 w 263538"/>
              <a:gd name="connsiteY2-454" fmla="*/ 0 h 222750"/>
              <a:gd name="connsiteX3-455" fmla="*/ 263538 w 263538"/>
              <a:gd name="connsiteY3-456" fmla="*/ 111375 h 222750"/>
              <a:gd name="connsiteX4-457" fmla="*/ 0 w 263538"/>
              <a:gd name="connsiteY4-458" fmla="*/ 222750 h 222750"/>
              <a:gd name="connsiteX5-459" fmla="*/ 13335 w 263538"/>
              <a:gd name="connsiteY5-460" fmla="*/ 199448 h 222750"/>
              <a:gd name="connsiteX6-461" fmla="*/ 97697 w 263538"/>
              <a:gd name="connsiteY6-462" fmla="*/ 104198 h 222750"/>
              <a:gd name="connsiteX7-463" fmla="*/ 131009 w 263538"/>
              <a:gd name="connsiteY7-464" fmla="*/ 111706 h 222750"/>
              <a:gd name="connsiteX0-465" fmla="*/ 131009 w 263538"/>
              <a:gd name="connsiteY0-466" fmla="*/ 111706 h 222750"/>
              <a:gd name="connsiteX1-467" fmla="*/ 5715 w 263538"/>
              <a:gd name="connsiteY1-468" fmla="*/ 13778 h 222750"/>
              <a:gd name="connsiteX2-469" fmla="*/ 0 w 263538"/>
              <a:gd name="connsiteY2-470" fmla="*/ 0 h 222750"/>
              <a:gd name="connsiteX3-471" fmla="*/ 263538 w 263538"/>
              <a:gd name="connsiteY3-472" fmla="*/ 111375 h 222750"/>
              <a:gd name="connsiteX4-473" fmla="*/ 0 w 263538"/>
              <a:gd name="connsiteY4-474" fmla="*/ 222750 h 222750"/>
              <a:gd name="connsiteX5-475" fmla="*/ 13335 w 263538"/>
              <a:gd name="connsiteY5-476" fmla="*/ 199448 h 222750"/>
              <a:gd name="connsiteX6-477" fmla="*/ 111032 w 263538"/>
              <a:gd name="connsiteY6-478" fmla="*/ 119438 h 222750"/>
              <a:gd name="connsiteX7-479" fmla="*/ 131009 w 263538"/>
              <a:gd name="connsiteY7-480" fmla="*/ 111706 h 222750"/>
              <a:gd name="connsiteX0-481" fmla="*/ 111959 w 263538"/>
              <a:gd name="connsiteY0-482" fmla="*/ 119326 h 222750"/>
              <a:gd name="connsiteX1-483" fmla="*/ 5715 w 263538"/>
              <a:gd name="connsiteY1-484" fmla="*/ 13778 h 222750"/>
              <a:gd name="connsiteX2-485" fmla="*/ 0 w 263538"/>
              <a:gd name="connsiteY2-486" fmla="*/ 0 h 222750"/>
              <a:gd name="connsiteX3-487" fmla="*/ 263538 w 263538"/>
              <a:gd name="connsiteY3-488" fmla="*/ 111375 h 222750"/>
              <a:gd name="connsiteX4-489" fmla="*/ 0 w 263538"/>
              <a:gd name="connsiteY4-490" fmla="*/ 222750 h 222750"/>
              <a:gd name="connsiteX5-491" fmla="*/ 13335 w 263538"/>
              <a:gd name="connsiteY5-492" fmla="*/ 199448 h 222750"/>
              <a:gd name="connsiteX6-493" fmla="*/ 111032 w 263538"/>
              <a:gd name="connsiteY6-494" fmla="*/ 119438 h 222750"/>
              <a:gd name="connsiteX7-495" fmla="*/ 111959 w 263538"/>
              <a:gd name="connsiteY7-496" fmla="*/ 119326 h 222750"/>
              <a:gd name="connsiteX0-497" fmla="*/ 111959 w 263538"/>
              <a:gd name="connsiteY0-498" fmla="*/ 119326 h 222750"/>
              <a:gd name="connsiteX1-499" fmla="*/ 5715 w 263538"/>
              <a:gd name="connsiteY1-500" fmla="*/ 13778 h 222750"/>
              <a:gd name="connsiteX2-501" fmla="*/ 0 w 263538"/>
              <a:gd name="connsiteY2-502" fmla="*/ 0 h 222750"/>
              <a:gd name="connsiteX3-503" fmla="*/ 263538 w 263538"/>
              <a:gd name="connsiteY3-504" fmla="*/ 111375 h 222750"/>
              <a:gd name="connsiteX4-505" fmla="*/ 0 w 263538"/>
              <a:gd name="connsiteY4-506" fmla="*/ 222750 h 222750"/>
              <a:gd name="connsiteX5-507" fmla="*/ 13335 w 263538"/>
              <a:gd name="connsiteY5-508" fmla="*/ 199448 h 222750"/>
              <a:gd name="connsiteX6-509" fmla="*/ 111032 w 263538"/>
              <a:gd name="connsiteY6-510" fmla="*/ 119438 h 222750"/>
              <a:gd name="connsiteX7-511" fmla="*/ 111959 w 263538"/>
              <a:gd name="connsiteY7-512" fmla="*/ 119326 h 222750"/>
              <a:gd name="connsiteX0-513" fmla="*/ 111959 w 263538"/>
              <a:gd name="connsiteY0-514" fmla="*/ 119326 h 222750"/>
              <a:gd name="connsiteX1-515" fmla="*/ 5715 w 263538"/>
              <a:gd name="connsiteY1-516" fmla="*/ 13778 h 222750"/>
              <a:gd name="connsiteX2-517" fmla="*/ 0 w 263538"/>
              <a:gd name="connsiteY2-518" fmla="*/ 0 h 222750"/>
              <a:gd name="connsiteX3-519" fmla="*/ 263538 w 263538"/>
              <a:gd name="connsiteY3-520" fmla="*/ 111375 h 222750"/>
              <a:gd name="connsiteX4-521" fmla="*/ 0 w 263538"/>
              <a:gd name="connsiteY4-522" fmla="*/ 222750 h 222750"/>
              <a:gd name="connsiteX5-523" fmla="*/ 13335 w 263538"/>
              <a:gd name="connsiteY5-524" fmla="*/ 199448 h 222750"/>
              <a:gd name="connsiteX6-525" fmla="*/ 111032 w 263538"/>
              <a:gd name="connsiteY6-526" fmla="*/ 119438 h 222750"/>
              <a:gd name="connsiteX7-527" fmla="*/ 111959 w 263538"/>
              <a:gd name="connsiteY7-528" fmla="*/ 119326 h 222750"/>
              <a:gd name="connsiteX0-529" fmla="*/ 111959 w 263538"/>
              <a:gd name="connsiteY0-530" fmla="*/ 119326 h 224213"/>
              <a:gd name="connsiteX1-531" fmla="*/ 5715 w 263538"/>
              <a:gd name="connsiteY1-532" fmla="*/ 13778 h 224213"/>
              <a:gd name="connsiteX2-533" fmla="*/ 0 w 263538"/>
              <a:gd name="connsiteY2-534" fmla="*/ 0 h 224213"/>
              <a:gd name="connsiteX3-535" fmla="*/ 263538 w 263538"/>
              <a:gd name="connsiteY3-536" fmla="*/ 111375 h 224213"/>
              <a:gd name="connsiteX4-537" fmla="*/ 0 w 263538"/>
              <a:gd name="connsiteY4-538" fmla="*/ 222750 h 224213"/>
              <a:gd name="connsiteX5-539" fmla="*/ 1905 w 263538"/>
              <a:gd name="connsiteY5-540" fmla="*/ 224213 h 224213"/>
              <a:gd name="connsiteX6-541" fmla="*/ 111032 w 263538"/>
              <a:gd name="connsiteY6-542" fmla="*/ 119438 h 224213"/>
              <a:gd name="connsiteX7-543" fmla="*/ 111959 w 263538"/>
              <a:gd name="connsiteY7-544" fmla="*/ 119326 h 224213"/>
              <a:gd name="connsiteX0-545" fmla="*/ 113864 w 265443"/>
              <a:gd name="connsiteY0-546" fmla="*/ 119326 h 224213"/>
              <a:gd name="connsiteX1-547" fmla="*/ 0 w 265443"/>
              <a:gd name="connsiteY1-548" fmla="*/ 4253 h 224213"/>
              <a:gd name="connsiteX2-549" fmla="*/ 1905 w 265443"/>
              <a:gd name="connsiteY2-550" fmla="*/ 0 h 224213"/>
              <a:gd name="connsiteX3-551" fmla="*/ 265443 w 265443"/>
              <a:gd name="connsiteY3-552" fmla="*/ 111375 h 224213"/>
              <a:gd name="connsiteX4-553" fmla="*/ 1905 w 265443"/>
              <a:gd name="connsiteY4-554" fmla="*/ 222750 h 224213"/>
              <a:gd name="connsiteX5-555" fmla="*/ 3810 w 265443"/>
              <a:gd name="connsiteY5-556" fmla="*/ 224213 h 224213"/>
              <a:gd name="connsiteX6-557" fmla="*/ 112937 w 265443"/>
              <a:gd name="connsiteY6-558" fmla="*/ 119438 h 224213"/>
              <a:gd name="connsiteX7-559" fmla="*/ 113864 w 265443"/>
              <a:gd name="connsiteY7-560" fmla="*/ 119326 h 224213"/>
              <a:gd name="connsiteX0-561" fmla="*/ 45284 w 265443"/>
              <a:gd name="connsiteY0-562" fmla="*/ 119326 h 224213"/>
              <a:gd name="connsiteX1-563" fmla="*/ 0 w 265443"/>
              <a:gd name="connsiteY1-564" fmla="*/ 4253 h 224213"/>
              <a:gd name="connsiteX2-565" fmla="*/ 1905 w 265443"/>
              <a:gd name="connsiteY2-566" fmla="*/ 0 h 224213"/>
              <a:gd name="connsiteX3-567" fmla="*/ 265443 w 265443"/>
              <a:gd name="connsiteY3-568" fmla="*/ 111375 h 224213"/>
              <a:gd name="connsiteX4-569" fmla="*/ 1905 w 265443"/>
              <a:gd name="connsiteY4-570" fmla="*/ 222750 h 224213"/>
              <a:gd name="connsiteX5-571" fmla="*/ 3810 w 265443"/>
              <a:gd name="connsiteY5-572" fmla="*/ 224213 h 224213"/>
              <a:gd name="connsiteX6-573" fmla="*/ 112937 w 265443"/>
              <a:gd name="connsiteY6-574" fmla="*/ 119438 h 224213"/>
              <a:gd name="connsiteX7-575" fmla="*/ 45284 w 265443"/>
              <a:gd name="connsiteY7-576" fmla="*/ 119326 h 224213"/>
              <a:gd name="connsiteX0-577" fmla="*/ 45284 w 265443"/>
              <a:gd name="connsiteY0-578" fmla="*/ 119326 h 224213"/>
              <a:gd name="connsiteX1-579" fmla="*/ 0 w 265443"/>
              <a:gd name="connsiteY1-580" fmla="*/ 4253 h 224213"/>
              <a:gd name="connsiteX2-581" fmla="*/ 1905 w 265443"/>
              <a:gd name="connsiteY2-582" fmla="*/ 0 h 224213"/>
              <a:gd name="connsiteX3-583" fmla="*/ 265443 w 265443"/>
              <a:gd name="connsiteY3-584" fmla="*/ 111375 h 224213"/>
              <a:gd name="connsiteX4-585" fmla="*/ 1905 w 265443"/>
              <a:gd name="connsiteY4-586" fmla="*/ 222750 h 224213"/>
              <a:gd name="connsiteX5-587" fmla="*/ 3810 w 265443"/>
              <a:gd name="connsiteY5-588" fmla="*/ 224213 h 224213"/>
              <a:gd name="connsiteX6-589" fmla="*/ 50072 w 265443"/>
              <a:gd name="connsiteY6-590" fmla="*/ 113723 h 224213"/>
              <a:gd name="connsiteX7-591" fmla="*/ 45284 w 265443"/>
              <a:gd name="connsiteY7-592" fmla="*/ 119326 h 224213"/>
              <a:gd name="connsiteX0-593" fmla="*/ 45284 w 265443"/>
              <a:gd name="connsiteY0-594" fmla="*/ 119326 h 224213"/>
              <a:gd name="connsiteX1-595" fmla="*/ 0 w 265443"/>
              <a:gd name="connsiteY1-596" fmla="*/ 4253 h 224213"/>
              <a:gd name="connsiteX2-597" fmla="*/ 1905 w 265443"/>
              <a:gd name="connsiteY2-598" fmla="*/ 0 h 224213"/>
              <a:gd name="connsiteX3-599" fmla="*/ 265443 w 265443"/>
              <a:gd name="connsiteY3-600" fmla="*/ 111375 h 224213"/>
              <a:gd name="connsiteX4-601" fmla="*/ 1905 w 265443"/>
              <a:gd name="connsiteY4-602" fmla="*/ 222750 h 224213"/>
              <a:gd name="connsiteX5-603" fmla="*/ 3810 w 265443"/>
              <a:gd name="connsiteY5-604" fmla="*/ 224213 h 224213"/>
              <a:gd name="connsiteX6-605" fmla="*/ 50072 w 265443"/>
              <a:gd name="connsiteY6-606" fmla="*/ 113723 h 224213"/>
              <a:gd name="connsiteX7-607" fmla="*/ 45284 w 265443"/>
              <a:gd name="connsiteY7-608" fmla="*/ 119326 h 224213"/>
              <a:gd name="connsiteX0-609" fmla="*/ 49094 w 265443"/>
              <a:gd name="connsiteY0-610" fmla="*/ 115516 h 224213"/>
              <a:gd name="connsiteX1-611" fmla="*/ 0 w 265443"/>
              <a:gd name="connsiteY1-612" fmla="*/ 4253 h 224213"/>
              <a:gd name="connsiteX2-613" fmla="*/ 1905 w 265443"/>
              <a:gd name="connsiteY2-614" fmla="*/ 0 h 224213"/>
              <a:gd name="connsiteX3-615" fmla="*/ 265443 w 265443"/>
              <a:gd name="connsiteY3-616" fmla="*/ 111375 h 224213"/>
              <a:gd name="connsiteX4-617" fmla="*/ 1905 w 265443"/>
              <a:gd name="connsiteY4-618" fmla="*/ 222750 h 224213"/>
              <a:gd name="connsiteX5-619" fmla="*/ 3810 w 265443"/>
              <a:gd name="connsiteY5-620" fmla="*/ 224213 h 224213"/>
              <a:gd name="connsiteX6-621" fmla="*/ 50072 w 265443"/>
              <a:gd name="connsiteY6-622" fmla="*/ 113723 h 224213"/>
              <a:gd name="connsiteX7-623" fmla="*/ 49094 w 265443"/>
              <a:gd name="connsiteY7-624" fmla="*/ 115516 h 224213"/>
              <a:gd name="connsiteX0-625" fmla="*/ 49094 w 265443"/>
              <a:gd name="connsiteY0-626" fmla="*/ 115516 h 224213"/>
              <a:gd name="connsiteX1-627" fmla="*/ 0 w 265443"/>
              <a:gd name="connsiteY1-628" fmla="*/ 4253 h 224213"/>
              <a:gd name="connsiteX2-629" fmla="*/ 1905 w 265443"/>
              <a:gd name="connsiteY2-630" fmla="*/ 0 h 224213"/>
              <a:gd name="connsiteX3-631" fmla="*/ 265443 w 265443"/>
              <a:gd name="connsiteY3-632" fmla="*/ 111375 h 224213"/>
              <a:gd name="connsiteX4-633" fmla="*/ 1905 w 265443"/>
              <a:gd name="connsiteY4-634" fmla="*/ 222750 h 224213"/>
              <a:gd name="connsiteX5-635" fmla="*/ 3810 w 265443"/>
              <a:gd name="connsiteY5-636" fmla="*/ 224213 h 224213"/>
              <a:gd name="connsiteX6-637" fmla="*/ 50072 w 265443"/>
              <a:gd name="connsiteY6-638" fmla="*/ 113723 h 224213"/>
              <a:gd name="connsiteX7-639" fmla="*/ 49094 w 265443"/>
              <a:gd name="connsiteY7-640" fmla="*/ 115516 h 224213"/>
              <a:gd name="connsiteX0-641" fmla="*/ 96617 w 312966"/>
              <a:gd name="connsiteY0-642" fmla="*/ 115516 h 224213"/>
              <a:gd name="connsiteX1-643" fmla="*/ 47523 w 312966"/>
              <a:gd name="connsiteY1-644" fmla="*/ 4253 h 224213"/>
              <a:gd name="connsiteX2-645" fmla="*/ 49428 w 312966"/>
              <a:gd name="connsiteY2-646" fmla="*/ 0 h 224213"/>
              <a:gd name="connsiteX3-647" fmla="*/ 312966 w 312966"/>
              <a:gd name="connsiteY3-648" fmla="*/ 111375 h 224213"/>
              <a:gd name="connsiteX4-649" fmla="*/ 49428 w 312966"/>
              <a:gd name="connsiteY4-650" fmla="*/ 222750 h 224213"/>
              <a:gd name="connsiteX5-651" fmla="*/ 51333 w 312966"/>
              <a:gd name="connsiteY5-652" fmla="*/ 224213 h 224213"/>
              <a:gd name="connsiteX6-653" fmla="*/ 97595 w 312966"/>
              <a:gd name="connsiteY6-654" fmla="*/ 113723 h 224213"/>
              <a:gd name="connsiteX7-655" fmla="*/ 96617 w 312966"/>
              <a:gd name="connsiteY7-656" fmla="*/ 115516 h 224213"/>
              <a:gd name="connsiteX0-657" fmla="*/ 49094 w 265443"/>
              <a:gd name="connsiteY0-658" fmla="*/ 115516 h 224213"/>
              <a:gd name="connsiteX1-659" fmla="*/ 0 w 265443"/>
              <a:gd name="connsiteY1-660" fmla="*/ 4253 h 224213"/>
              <a:gd name="connsiteX2-661" fmla="*/ 1905 w 265443"/>
              <a:gd name="connsiteY2-662" fmla="*/ 0 h 224213"/>
              <a:gd name="connsiteX3-663" fmla="*/ 265443 w 265443"/>
              <a:gd name="connsiteY3-664" fmla="*/ 111375 h 224213"/>
              <a:gd name="connsiteX4-665" fmla="*/ 1905 w 265443"/>
              <a:gd name="connsiteY4-666" fmla="*/ 222750 h 224213"/>
              <a:gd name="connsiteX5-667" fmla="*/ 3810 w 265443"/>
              <a:gd name="connsiteY5-668" fmla="*/ 224213 h 224213"/>
              <a:gd name="connsiteX6-669" fmla="*/ 50072 w 265443"/>
              <a:gd name="connsiteY6-670" fmla="*/ 113723 h 224213"/>
              <a:gd name="connsiteX7-671" fmla="*/ 49094 w 265443"/>
              <a:gd name="connsiteY7-672" fmla="*/ 115516 h 224213"/>
              <a:gd name="connsiteX0-673" fmla="*/ 49094 w 265443"/>
              <a:gd name="connsiteY0-674" fmla="*/ 115516 h 224213"/>
              <a:gd name="connsiteX1-675" fmla="*/ 0 w 265443"/>
              <a:gd name="connsiteY1-676" fmla="*/ 4253 h 224213"/>
              <a:gd name="connsiteX2-677" fmla="*/ 1905 w 265443"/>
              <a:gd name="connsiteY2-678" fmla="*/ 0 h 224213"/>
              <a:gd name="connsiteX3-679" fmla="*/ 265443 w 265443"/>
              <a:gd name="connsiteY3-680" fmla="*/ 111375 h 224213"/>
              <a:gd name="connsiteX4-681" fmla="*/ 1905 w 265443"/>
              <a:gd name="connsiteY4-682" fmla="*/ 222750 h 224213"/>
              <a:gd name="connsiteX5-683" fmla="*/ 3810 w 265443"/>
              <a:gd name="connsiteY5-684" fmla="*/ 224213 h 224213"/>
              <a:gd name="connsiteX6-685" fmla="*/ 50072 w 265443"/>
              <a:gd name="connsiteY6-686" fmla="*/ 113723 h 224213"/>
              <a:gd name="connsiteX7-687" fmla="*/ 49094 w 265443"/>
              <a:gd name="connsiteY7-688" fmla="*/ 115516 h 224213"/>
              <a:gd name="connsiteX0-689" fmla="*/ 49094 w 265443"/>
              <a:gd name="connsiteY0-690" fmla="*/ 115516 h 224213"/>
              <a:gd name="connsiteX1-691" fmla="*/ 0 w 265443"/>
              <a:gd name="connsiteY1-692" fmla="*/ 4253 h 224213"/>
              <a:gd name="connsiteX2-693" fmla="*/ 1905 w 265443"/>
              <a:gd name="connsiteY2-694" fmla="*/ 0 h 224213"/>
              <a:gd name="connsiteX3-695" fmla="*/ 265443 w 265443"/>
              <a:gd name="connsiteY3-696" fmla="*/ 111375 h 224213"/>
              <a:gd name="connsiteX4-697" fmla="*/ 1905 w 265443"/>
              <a:gd name="connsiteY4-698" fmla="*/ 222750 h 224213"/>
              <a:gd name="connsiteX5-699" fmla="*/ 3810 w 265443"/>
              <a:gd name="connsiteY5-700" fmla="*/ 224213 h 224213"/>
              <a:gd name="connsiteX6-701" fmla="*/ 50072 w 265443"/>
              <a:gd name="connsiteY6-702" fmla="*/ 113723 h 224213"/>
              <a:gd name="connsiteX7-703" fmla="*/ 49094 w 265443"/>
              <a:gd name="connsiteY7-704" fmla="*/ 115516 h 224213"/>
              <a:gd name="connsiteX0-705" fmla="*/ 49094 w 265443"/>
              <a:gd name="connsiteY0-706" fmla="*/ 115516 h 224213"/>
              <a:gd name="connsiteX1-707" fmla="*/ 0 w 265443"/>
              <a:gd name="connsiteY1-708" fmla="*/ 4253 h 224213"/>
              <a:gd name="connsiteX2-709" fmla="*/ 1905 w 265443"/>
              <a:gd name="connsiteY2-710" fmla="*/ 0 h 224213"/>
              <a:gd name="connsiteX3-711" fmla="*/ 265443 w 265443"/>
              <a:gd name="connsiteY3-712" fmla="*/ 111375 h 224213"/>
              <a:gd name="connsiteX4-713" fmla="*/ 1905 w 265443"/>
              <a:gd name="connsiteY4-714" fmla="*/ 222750 h 224213"/>
              <a:gd name="connsiteX5-715" fmla="*/ 3810 w 265443"/>
              <a:gd name="connsiteY5-716" fmla="*/ 224213 h 224213"/>
              <a:gd name="connsiteX6-717" fmla="*/ 50072 w 265443"/>
              <a:gd name="connsiteY6-718" fmla="*/ 113723 h 224213"/>
              <a:gd name="connsiteX7-719" fmla="*/ 49094 w 265443"/>
              <a:gd name="connsiteY7-720" fmla="*/ 115516 h 224213"/>
              <a:gd name="connsiteX0-721" fmla="*/ 49094 w 265443"/>
              <a:gd name="connsiteY0-722" fmla="*/ 115516 h 224213"/>
              <a:gd name="connsiteX1-723" fmla="*/ 0 w 265443"/>
              <a:gd name="connsiteY1-724" fmla="*/ 4253 h 224213"/>
              <a:gd name="connsiteX2-725" fmla="*/ 1905 w 265443"/>
              <a:gd name="connsiteY2-726" fmla="*/ 0 h 224213"/>
              <a:gd name="connsiteX3-727" fmla="*/ 265443 w 265443"/>
              <a:gd name="connsiteY3-728" fmla="*/ 111375 h 224213"/>
              <a:gd name="connsiteX4-729" fmla="*/ 1905 w 265443"/>
              <a:gd name="connsiteY4-730" fmla="*/ 222750 h 224213"/>
              <a:gd name="connsiteX5-731" fmla="*/ 3810 w 265443"/>
              <a:gd name="connsiteY5-732" fmla="*/ 224213 h 224213"/>
              <a:gd name="connsiteX6-733" fmla="*/ 50072 w 265443"/>
              <a:gd name="connsiteY6-734" fmla="*/ 113723 h 224213"/>
              <a:gd name="connsiteX7-735" fmla="*/ 49094 w 265443"/>
              <a:gd name="connsiteY7-736" fmla="*/ 115516 h 224213"/>
              <a:gd name="connsiteX0-737" fmla="*/ 54809 w 265443"/>
              <a:gd name="connsiteY0-738" fmla="*/ 88846 h 224213"/>
              <a:gd name="connsiteX1-739" fmla="*/ 0 w 265443"/>
              <a:gd name="connsiteY1-740" fmla="*/ 4253 h 224213"/>
              <a:gd name="connsiteX2-741" fmla="*/ 1905 w 265443"/>
              <a:gd name="connsiteY2-742" fmla="*/ 0 h 224213"/>
              <a:gd name="connsiteX3-743" fmla="*/ 265443 w 265443"/>
              <a:gd name="connsiteY3-744" fmla="*/ 111375 h 224213"/>
              <a:gd name="connsiteX4-745" fmla="*/ 1905 w 265443"/>
              <a:gd name="connsiteY4-746" fmla="*/ 222750 h 224213"/>
              <a:gd name="connsiteX5-747" fmla="*/ 3810 w 265443"/>
              <a:gd name="connsiteY5-748" fmla="*/ 224213 h 224213"/>
              <a:gd name="connsiteX6-749" fmla="*/ 50072 w 265443"/>
              <a:gd name="connsiteY6-750" fmla="*/ 113723 h 224213"/>
              <a:gd name="connsiteX7-751" fmla="*/ 54809 w 265443"/>
              <a:gd name="connsiteY7-752" fmla="*/ 88846 h 224213"/>
              <a:gd name="connsiteX0-753" fmla="*/ 52904 w 265443"/>
              <a:gd name="connsiteY0-754" fmla="*/ 111706 h 224213"/>
              <a:gd name="connsiteX1-755" fmla="*/ 0 w 265443"/>
              <a:gd name="connsiteY1-756" fmla="*/ 4253 h 224213"/>
              <a:gd name="connsiteX2-757" fmla="*/ 1905 w 265443"/>
              <a:gd name="connsiteY2-758" fmla="*/ 0 h 224213"/>
              <a:gd name="connsiteX3-759" fmla="*/ 265443 w 265443"/>
              <a:gd name="connsiteY3-760" fmla="*/ 111375 h 224213"/>
              <a:gd name="connsiteX4-761" fmla="*/ 1905 w 265443"/>
              <a:gd name="connsiteY4-762" fmla="*/ 222750 h 224213"/>
              <a:gd name="connsiteX5-763" fmla="*/ 3810 w 265443"/>
              <a:gd name="connsiteY5-764" fmla="*/ 224213 h 224213"/>
              <a:gd name="connsiteX6-765" fmla="*/ 50072 w 265443"/>
              <a:gd name="connsiteY6-766" fmla="*/ 113723 h 224213"/>
              <a:gd name="connsiteX7-767" fmla="*/ 52904 w 265443"/>
              <a:gd name="connsiteY7-768" fmla="*/ 111706 h 224213"/>
              <a:gd name="connsiteX0-769" fmla="*/ 52904 w 265443"/>
              <a:gd name="connsiteY0-770" fmla="*/ 105991 h 224213"/>
              <a:gd name="connsiteX1-771" fmla="*/ 0 w 265443"/>
              <a:gd name="connsiteY1-772" fmla="*/ 4253 h 224213"/>
              <a:gd name="connsiteX2-773" fmla="*/ 1905 w 265443"/>
              <a:gd name="connsiteY2-774" fmla="*/ 0 h 224213"/>
              <a:gd name="connsiteX3-775" fmla="*/ 265443 w 265443"/>
              <a:gd name="connsiteY3-776" fmla="*/ 111375 h 224213"/>
              <a:gd name="connsiteX4-777" fmla="*/ 1905 w 265443"/>
              <a:gd name="connsiteY4-778" fmla="*/ 222750 h 224213"/>
              <a:gd name="connsiteX5-779" fmla="*/ 3810 w 265443"/>
              <a:gd name="connsiteY5-780" fmla="*/ 224213 h 224213"/>
              <a:gd name="connsiteX6-781" fmla="*/ 50072 w 265443"/>
              <a:gd name="connsiteY6-782" fmla="*/ 113723 h 224213"/>
              <a:gd name="connsiteX7-783" fmla="*/ 52904 w 265443"/>
              <a:gd name="connsiteY7-784" fmla="*/ 105991 h 224213"/>
              <a:gd name="connsiteX0-785" fmla="*/ 60524 w 265443"/>
              <a:gd name="connsiteY0-786" fmla="*/ 98371 h 224213"/>
              <a:gd name="connsiteX1-787" fmla="*/ 0 w 265443"/>
              <a:gd name="connsiteY1-788" fmla="*/ 4253 h 224213"/>
              <a:gd name="connsiteX2-789" fmla="*/ 1905 w 265443"/>
              <a:gd name="connsiteY2-790" fmla="*/ 0 h 224213"/>
              <a:gd name="connsiteX3-791" fmla="*/ 265443 w 265443"/>
              <a:gd name="connsiteY3-792" fmla="*/ 111375 h 224213"/>
              <a:gd name="connsiteX4-793" fmla="*/ 1905 w 265443"/>
              <a:gd name="connsiteY4-794" fmla="*/ 222750 h 224213"/>
              <a:gd name="connsiteX5-795" fmla="*/ 3810 w 265443"/>
              <a:gd name="connsiteY5-796" fmla="*/ 224213 h 224213"/>
              <a:gd name="connsiteX6-797" fmla="*/ 50072 w 265443"/>
              <a:gd name="connsiteY6-798" fmla="*/ 113723 h 224213"/>
              <a:gd name="connsiteX7-799" fmla="*/ 60524 w 265443"/>
              <a:gd name="connsiteY7-800" fmla="*/ 98371 h 224213"/>
              <a:gd name="connsiteX0-801" fmla="*/ 52904 w 265443"/>
              <a:gd name="connsiteY0-802" fmla="*/ 109801 h 224213"/>
              <a:gd name="connsiteX1-803" fmla="*/ 0 w 265443"/>
              <a:gd name="connsiteY1-804" fmla="*/ 4253 h 224213"/>
              <a:gd name="connsiteX2-805" fmla="*/ 1905 w 265443"/>
              <a:gd name="connsiteY2-806" fmla="*/ 0 h 224213"/>
              <a:gd name="connsiteX3-807" fmla="*/ 265443 w 265443"/>
              <a:gd name="connsiteY3-808" fmla="*/ 111375 h 224213"/>
              <a:gd name="connsiteX4-809" fmla="*/ 1905 w 265443"/>
              <a:gd name="connsiteY4-810" fmla="*/ 222750 h 224213"/>
              <a:gd name="connsiteX5-811" fmla="*/ 3810 w 265443"/>
              <a:gd name="connsiteY5-812" fmla="*/ 224213 h 224213"/>
              <a:gd name="connsiteX6-813" fmla="*/ 50072 w 265443"/>
              <a:gd name="connsiteY6-814" fmla="*/ 113723 h 224213"/>
              <a:gd name="connsiteX7-815" fmla="*/ 52904 w 265443"/>
              <a:gd name="connsiteY7-816" fmla="*/ 109801 h 224213"/>
              <a:gd name="connsiteX0-817" fmla="*/ 50999 w 265443"/>
              <a:gd name="connsiteY0-818" fmla="*/ 119326 h 224213"/>
              <a:gd name="connsiteX1-819" fmla="*/ 0 w 265443"/>
              <a:gd name="connsiteY1-820" fmla="*/ 4253 h 224213"/>
              <a:gd name="connsiteX2-821" fmla="*/ 1905 w 265443"/>
              <a:gd name="connsiteY2-822" fmla="*/ 0 h 224213"/>
              <a:gd name="connsiteX3-823" fmla="*/ 265443 w 265443"/>
              <a:gd name="connsiteY3-824" fmla="*/ 111375 h 224213"/>
              <a:gd name="connsiteX4-825" fmla="*/ 1905 w 265443"/>
              <a:gd name="connsiteY4-826" fmla="*/ 222750 h 224213"/>
              <a:gd name="connsiteX5-827" fmla="*/ 3810 w 265443"/>
              <a:gd name="connsiteY5-828" fmla="*/ 224213 h 224213"/>
              <a:gd name="connsiteX6-829" fmla="*/ 50072 w 265443"/>
              <a:gd name="connsiteY6-830" fmla="*/ 113723 h 224213"/>
              <a:gd name="connsiteX7-831" fmla="*/ 50999 w 265443"/>
              <a:gd name="connsiteY7-832" fmla="*/ 119326 h 224213"/>
              <a:gd name="connsiteX0-833" fmla="*/ 47189 w 265443"/>
              <a:gd name="connsiteY0-834" fmla="*/ 104086 h 224213"/>
              <a:gd name="connsiteX1-835" fmla="*/ 0 w 265443"/>
              <a:gd name="connsiteY1-836" fmla="*/ 4253 h 224213"/>
              <a:gd name="connsiteX2-837" fmla="*/ 1905 w 265443"/>
              <a:gd name="connsiteY2-838" fmla="*/ 0 h 224213"/>
              <a:gd name="connsiteX3-839" fmla="*/ 265443 w 265443"/>
              <a:gd name="connsiteY3-840" fmla="*/ 111375 h 224213"/>
              <a:gd name="connsiteX4-841" fmla="*/ 1905 w 265443"/>
              <a:gd name="connsiteY4-842" fmla="*/ 222750 h 224213"/>
              <a:gd name="connsiteX5-843" fmla="*/ 3810 w 265443"/>
              <a:gd name="connsiteY5-844" fmla="*/ 224213 h 224213"/>
              <a:gd name="connsiteX6-845" fmla="*/ 50072 w 265443"/>
              <a:gd name="connsiteY6-846" fmla="*/ 113723 h 224213"/>
              <a:gd name="connsiteX7-847" fmla="*/ 47189 w 265443"/>
              <a:gd name="connsiteY7-848" fmla="*/ 104086 h 224213"/>
              <a:gd name="connsiteX0-849" fmla="*/ 50999 w 265443"/>
              <a:gd name="connsiteY0-850" fmla="*/ 109801 h 224213"/>
              <a:gd name="connsiteX1-851" fmla="*/ 0 w 265443"/>
              <a:gd name="connsiteY1-852" fmla="*/ 4253 h 224213"/>
              <a:gd name="connsiteX2-853" fmla="*/ 1905 w 265443"/>
              <a:gd name="connsiteY2-854" fmla="*/ 0 h 224213"/>
              <a:gd name="connsiteX3-855" fmla="*/ 265443 w 265443"/>
              <a:gd name="connsiteY3-856" fmla="*/ 111375 h 224213"/>
              <a:gd name="connsiteX4-857" fmla="*/ 1905 w 265443"/>
              <a:gd name="connsiteY4-858" fmla="*/ 222750 h 224213"/>
              <a:gd name="connsiteX5-859" fmla="*/ 3810 w 265443"/>
              <a:gd name="connsiteY5-860" fmla="*/ 224213 h 224213"/>
              <a:gd name="connsiteX6-861" fmla="*/ 50072 w 265443"/>
              <a:gd name="connsiteY6-862" fmla="*/ 113723 h 224213"/>
              <a:gd name="connsiteX7-863" fmla="*/ 50999 w 265443"/>
              <a:gd name="connsiteY7-864" fmla="*/ 109801 h 224213"/>
              <a:gd name="connsiteX0-865" fmla="*/ 50999 w 265443"/>
              <a:gd name="connsiteY0-866" fmla="*/ 109801 h 224213"/>
              <a:gd name="connsiteX1-867" fmla="*/ 0 w 265443"/>
              <a:gd name="connsiteY1-868" fmla="*/ 4253 h 224213"/>
              <a:gd name="connsiteX2-869" fmla="*/ 3810 w 265443"/>
              <a:gd name="connsiteY2-870" fmla="*/ 0 h 224213"/>
              <a:gd name="connsiteX3-871" fmla="*/ 265443 w 265443"/>
              <a:gd name="connsiteY3-872" fmla="*/ 111375 h 224213"/>
              <a:gd name="connsiteX4-873" fmla="*/ 1905 w 265443"/>
              <a:gd name="connsiteY4-874" fmla="*/ 222750 h 224213"/>
              <a:gd name="connsiteX5-875" fmla="*/ 3810 w 265443"/>
              <a:gd name="connsiteY5-876" fmla="*/ 224213 h 224213"/>
              <a:gd name="connsiteX6-877" fmla="*/ 50072 w 265443"/>
              <a:gd name="connsiteY6-878" fmla="*/ 113723 h 224213"/>
              <a:gd name="connsiteX7-879" fmla="*/ 50999 w 265443"/>
              <a:gd name="connsiteY7-880" fmla="*/ 109801 h 224213"/>
              <a:gd name="connsiteX0-881" fmla="*/ 50999 w 265443"/>
              <a:gd name="connsiteY0-882" fmla="*/ 109801 h 222750"/>
              <a:gd name="connsiteX1-883" fmla="*/ 0 w 265443"/>
              <a:gd name="connsiteY1-884" fmla="*/ 4253 h 222750"/>
              <a:gd name="connsiteX2-885" fmla="*/ 3810 w 265443"/>
              <a:gd name="connsiteY2-886" fmla="*/ 0 h 222750"/>
              <a:gd name="connsiteX3-887" fmla="*/ 265443 w 265443"/>
              <a:gd name="connsiteY3-888" fmla="*/ 111375 h 222750"/>
              <a:gd name="connsiteX4-889" fmla="*/ 1905 w 265443"/>
              <a:gd name="connsiteY4-890" fmla="*/ 222750 h 222750"/>
              <a:gd name="connsiteX5-891" fmla="*/ 7620 w 265443"/>
              <a:gd name="connsiteY5-892" fmla="*/ 218498 h 222750"/>
              <a:gd name="connsiteX6-893" fmla="*/ 50072 w 265443"/>
              <a:gd name="connsiteY6-894" fmla="*/ 113723 h 222750"/>
              <a:gd name="connsiteX7-895" fmla="*/ 50999 w 265443"/>
              <a:gd name="connsiteY7-896" fmla="*/ 109801 h 222750"/>
              <a:gd name="connsiteX0-897" fmla="*/ 50999 w 265443"/>
              <a:gd name="connsiteY0-898" fmla="*/ 109801 h 222750"/>
              <a:gd name="connsiteX1-899" fmla="*/ 0 w 265443"/>
              <a:gd name="connsiteY1-900" fmla="*/ 4253 h 222750"/>
              <a:gd name="connsiteX2-901" fmla="*/ 3810 w 265443"/>
              <a:gd name="connsiteY2-902" fmla="*/ 0 h 222750"/>
              <a:gd name="connsiteX3-903" fmla="*/ 265443 w 265443"/>
              <a:gd name="connsiteY3-904" fmla="*/ 111375 h 222750"/>
              <a:gd name="connsiteX4-905" fmla="*/ 1905 w 265443"/>
              <a:gd name="connsiteY4-906" fmla="*/ 222750 h 222750"/>
              <a:gd name="connsiteX5-907" fmla="*/ 3810 w 265443"/>
              <a:gd name="connsiteY5-908" fmla="*/ 218498 h 222750"/>
              <a:gd name="connsiteX6-909" fmla="*/ 50072 w 265443"/>
              <a:gd name="connsiteY6-910" fmla="*/ 113723 h 222750"/>
              <a:gd name="connsiteX7-911" fmla="*/ 50999 w 265443"/>
              <a:gd name="connsiteY7-912" fmla="*/ 109801 h 222750"/>
              <a:gd name="connsiteX0-913" fmla="*/ 50999 w 265443"/>
              <a:gd name="connsiteY0-914" fmla="*/ 109801 h 222750"/>
              <a:gd name="connsiteX1-915" fmla="*/ 0 w 265443"/>
              <a:gd name="connsiteY1-916" fmla="*/ 4253 h 222750"/>
              <a:gd name="connsiteX2-917" fmla="*/ 3810 w 265443"/>
              <a:gd name="connsiteY2-918" fmla="*/ 0 h 222750"/>
              <a:gd name="connsiteX3-919" fmla="*/ 265443 w 265443"/>
              <a:gd name="connsiteY3-920" fmla="*/ 111375 h 222750"/>
              <a:gd name="connsiteX4-921" fmla="*/ 1905 w 265443"/>
              <a:gd name="connsiteY4-922" fmla="*/ 222750 h 222750"/>
              <a:gd name="connsiteX5-923" fmla="*/ 3810 w 265443"/>
              <a:gd name="connsiteY5-924" fmla="*/ 218498 h 222750"/>
              <a:gd name="connsiteX6-925" fmla="*/ 50072 w 265443"/>
              <a:gd name="connsiteY6-926" fmla="*/ 113723 h 222750"/>
              <a:gd name="connsiteX7-927" fmla="*/ 50999 w 265443"/>
              <a:gd name="connsiteY7-928" fmla="*/ 109801 h 222750"/>
              <a:gd name="connsiteX0-929" fmla="*/ 50999 w 265443"/>
              <a:gd name="connsiteY0-930" fmla="*/ 109801 h 222750"/>
              <a:gd name="connsiteX1-931" fmla="*/ 0 w 265443"/>
              <a:gd name="connsiteY1-932" fmla="*/ 4253 h 222750"/>
              <a:gd name="connsiteX2-933" fmla="*/ 3810 w 265443"/>
              <a:gd name="connsiteY2-934" fmla="*/ 0 h 222750"/>
              <a:gd name="connsiteX3-935" fmla="*/ 265443 w 265443"/>
              <a:gd name="connsiteY3-936" fmla="*/ 111375 h 222750"/>
              <a:gd name="connsiteX4-937" fmla="*/ 1905 w 265443"/>
              <a:gd name="connsiteY4-938" fmla="*/ 222750 h 222750"/>
              <a:gd name="connsiteX5-939" fmla="*/ 3810 w 265443"/>
              <a:gd name="connsiteY5-940" fmla="*/ 218498 h 222750"/>
              <a:gd name="connsiteX6-941" fmla="*/ 50072 w 265443"/>
              <a:gd name="connsiteY6-942" fmla="*/ 113723 h 222750"/>
              <a:gd name="connsiteX7-943" fmla="*/ 50999 w 265443"/>
              <a:gd name="connsiteY7-944" fmla="*/ 109801 h 2227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265443" h="222750">
                <a:moveTo>
                  <a:pt x="50999" y="109801"/>
                </a:moveTo>
                <a:cubicBezTo>
                  <a:pt x="51144" y="112718"/>
                  <a:pt x="26525" y="24196"/>
                  <a:pt x="0" y="4253"/>
                </a:cubicBezTo>
                <a:lnTo>
                  <a:pt x="3810" y="0"/>
                </a:lnTo>
                <a:lnTo>
                  <a:pt x="265443" y="111375"/>
                </a:lnTo>
                <a:lnTo>
                  <a:pt x="1905" y="222750"/>
                </a:lnTo>
                <a:lnTo>
                  <a:pt x="3810" y="218498"/>
                </a:lnTo>
                <a:cubicBezTo>
                  <a:pt x="49711" y="195638"/>
                  <a:pt x="53701" y="163253"/>
                  <a:pt x="50072" y="113723"/>
                </a:cubicBezTo>
                <a:cubicBezTo>
                  <a:pt x="47841" y="73046"/>
                  <a:pt x="49420" y="102853"/>
                  <a:pt x="50999" y="109801"/>
                </a:cubicBezTo>
                <a:close/>
              </a:path>
            </a:pathLst>
          </a:custGeom>
          <a:solidFill>
            <a:srgbClr val="D842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4625975" y="1753235"/>
            <a:ext cx="2751455" cy="461645"/>
          </a:xfrm>
          <a:prstGeom prst="roundRect">
            <a:avLst>
              <a:gd name="adj" fmla="val 50000"/>
            </a:avLst>
          </a:prstGeom>
          <a:noFill/>
          <a:ln>
            <a:solidFill>
              <a:srgbClr val="D8422A"/>
            </a:solidFill>
          </a:ln>
          <a:extLst>
            <a:ext uri="{909E8E84-426E-40DD-AFC4-6F175D3DCCD1}">
              <a14:hiddenFill xmlns:a14="http://schemas.microsoft.com/office/drawing/2010/main">
                <a:solidFill>
                  <a:srgbClr val="D8422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层次聚类</a:t>
            </a:r>
            <a:endParaRPr lang="zh-CN" altLang="en-US" dirty="0">
              <a:solidFill>
                <a:schemeClr val="tx1"/>
              </a:solidFill>
            </a:endParaRPr>
          </a:p>
        </p:txBody>
      </p:sp>
      <p:sp>
        <p:nvSpPr>
          <p:cNvPr id="36" name="圆角矩形 35"/>
          <p:cNvSpPr/>
          <p:nvPr/>
        </p:nvSpPr>
        <p:spPr>
          <a:xfrm>
            <a:off x="4625975" y="2487295"/>
            <a:ext cx="2751455" cy="461645"/>
          </a:xfrm>
          <a:prstGeom prst="roundRect">
            <a:avLst>
              <a:gd name="adj" fmla="val 50000"/>
            </a:avLst>
          </a:prstGeom>
          <a:solidFill>
            <a:srgbClr val="D8422A"/>
          </a:solidFill>
          <a:ln>
            <a:solidFill>
              <a:srgbClr val="D842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案例</a:t>
            </a:r>
            <a:endParaRPr lang="zh-CN" altLang="en-US" dirty="0">
              <a:solidFill>
                <a:schemeClr val="bg1"/>
              </a:solidFill>
            </a:endParaRPr>
          </a:p>
        </p:txBody>
      </p:sp>
      <p:sp>
        <p:nvSpPr>
          <p:cNvPr id="37" name="圆角矩形 36"/>
          <p:cNvSpPr/>
          <p:nvPr/>
        </p:nvSpPr>
        <p:spPr>
          <a:xfrm>
            <a:off x="4625975" y="3208020"/>
            <a:ext cx="2751455" cy="461645"/>
          </a:xfrm>
          <a:prstGeom prst="roundRect">
            <a:avLst>
              <a:gd name="adj" fmla="val 50000"/>
            </a:avLst>
          </a:prstGeom>
          <a:noFill/>
          <a:ln>
            <a:solidFill>
              <a:srgbClr val="D8422A"/>
            </a:solidFill>
          </a:ln>
          <a:extLst>
            <a:ext uri="{909E8E84-426E-40DD-AFC4-6F175D3DCCD1}">
              <a14:hiddenFill xmlns:a14="http://schemas.microsoft.com/office/drawing/2010/main">
                <a:solidFill>
                  <a:srgbClr val="D8422A"/>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代码实践</a:t>
            </a:r>
            <a:endParaRPr lang="zh-CN" altLang="en-US" dirty="0">
              <a:solidFill>
                <a:schemeClr val="tx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020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层次聚类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custDataLst>
              <p:tags r:id="rId6"/>
            </p:custDataLst>
          </p:nvPr>
        </p:nvGraphicFramePr>
        <p:xfrm>
          <a:off x="1877311" y="2283612"/>
          <a:ext cx="5697156" cy="3005144"/>
        </p:xfrm>
        <a:graphic>
          <a:graphicData uri="http://schemas.openxmlformats.org/drawingml/2006/table">
            <a:tbl>
              <a:tblPr firstRow="1" bandRow="1">
                <a:tableStyleId>{616DA210-FB5B-4158-B5E0-FEB733F419BA}</a:tableStyleId>
              </a:tblPr>
              <a:tblGrid>
                <a:gridCol w="1139431"/>
                <a:gridCol w="1139431"/>
                <a:gridCol w="1139431"/>
                <a:gridCol w="1139432"/>
                <a:gridCol w="1139431"/>
              </a:tblGrid>
              <a:tr h="307340">
                <a:tc>
                  <a:txBody>
                    <a:bodyPr/>
                    <a:lstStyle/>
                    <a:p>
                      <a:pPr algn="ctr"/>
                      <a:r>
                        <a:rPr lang="zh-CN" altLang="en-US" sz="1600" dirty="0">
                          <a:latin typeface="楷体" panose="02010609060101010101" pitchFamily="49" charset="-122"/>
                          <a:ea typeface="楷体" panose="02010609060101010101" pitchFamily="49" charset="-122"/>
                        </a:rPr>
                        <a:t>编号</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zh-CN" altLang="en-US" sz="1600" dirty="0">
                          <a:latin typeface="楷体" panose="02010609060101010101" pitchFamily="49" charset="-122"/>
                          <a:ea typeface="楷体" panose="02010609060101010101" pitchFamily="49" charset="-122"/>
                        </a:rPr>
                        <a:t>萼片长度</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zh-CN" altLang="en-US" sz="1600" dirty="0">
                          <a:latin typeface="楷体" panose="02010609060101010101" pitchFamily="49" charset="-122"/>
                          <a:ea typeface="楷体" panose="02010609060101010101" pitchFamily="49" charset="-122"/>
                        </a:rPr>
                        <a:t>萼片宽度</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zh-CN" altLang="en-US" sz="1600" dirty="0">
                          <a:latin typeface="楷体" panose="02010609060101010101" pitchFamily="49" charset="-122"/>
                          <a:ea typeface="楷体" panose="02010609060101010101" pitchFamily="49" charset="-122"/>
                        </a:rPr>
                        <a:t>花瓣长度</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zh-CN" altLang="en-US" sz="1600" dirty="0">
                          <a:latin typeface="楷体" panose="02010609060101010101" pitchFamily="49" charset="-122"/>
                          <a:ea typeface="楷体" panose="02010609060101010101" pitchFamily="49" charset="-122"/>
                        </a:rPr>
                        <a:t>花瓣宽度</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r>
              <a:tr h="275975">
                <a:tc>
                  <a:txBody>
                    <a:bodyPr/>
                    <a:lstStyle/>
                    <a:p>
                      <a:pPr algn="ctr"/>
                      <a:r>
                        <a:rPr lang="en-US" altLang="zh-CN" sz="1600" dirty="0">
                          <a:latin typeface="楷体" panose="02010609060101010101" pitchFamily="49" charset="-122"/>
                          <a:ea typeface="楷体" panose="02010609060101010101" pitchFamily="49" charset="-122"/>
                        </a:rPr>
                        <a:t>1</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5.1</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3.5</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1.5</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0.2</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r>
              <a:tr h="275975">
                <a:tc>
                  <a:txBody>
                    <a:bodyPr/>
                    <a:lstStyle/>
                    <a:p>
                      <a:pPr algn="ctr"/>
                      <a:r>
                        <a:rPr lang="en-US" altLang="zh-CN" sz="1600" dirty="0">
                          <a:latin typeface="楷体" panose="02010609060101010101" pitchFamily="49" charset="-122"/>
                          <a:ea typeface="楷体" panose="02010609060101010101" pitchFamily="49" charset="-122"/>
                        </a:rPr>
                        <a:t>2</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4.9</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3.0</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1.4</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0.2</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r>
              <a:tr h="275975">
                <a:tc>
                  <a:txBody>
                    <a:bodyPr/>
                    <a:lstStyle/>
                    <a:p>
                      <a:pPr algn="ctr"/>
                      <a:r>
                        <a:rPr lang="en-US" altLang="zh-CN" sz="1600" dirty="0">
                          <a:latin typeface="楷体" panose="02010609060101010101" pitchFamily="49" charset="-122"/>
                          <a:ea typeface="楷体" panose="02010609060101010101" pitchFamily="49" charset="-122"/>
                        </a:rPr>
                        <a:t>3</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5.4</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3.9</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1.7</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0.4</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r>
              <a:tr h="275975">
                <a:tc>
                  <a:txBody>
                    <a:bodyPr/>
                    <a:lstStyle/>
                    <a:p>
                      <a:pPr algn="ctr"/>
                      <a:r>
                        <a:rPr lang="en-US" altLang="zh-CN" sz="1600" dirty="0">
                          <a:latin typeface="楷体" panose="02010609060101010101" pitchFamily="49" charset="-122"/>
                          <a:ea typeface="楷体" panose="02010609060101010101" pitchFamily="49" charset="-122"/>
                        </a:rPr>
                        <a:t>4</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6.4</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3.2</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4.5</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1.5</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r>
              <a:tr h="275975">
                <a:tc>
                  <a:txBody>
                    <a:bodyPr/>
                    <a:lstStyle/>
                    <a:p>
                      <a:pPr algn="ctr"/>
                      <a:r>
                        <a:rPr lang="en-US" altLang="zh-CN" sz="1600" dirty="0">
                          <a:latin typeface="楷体" panose="02010609060101010101" pitchFamily="49" charset="-122"/>
                          <a:ea typeface="楷体" panose="02010609060101010101" pitchFamily="49" charset="-122"/>
                        </a:rPr>
                        <a:t>5</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5.5</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2.3</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4.0</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1.3</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r>
              <a:tr h="275975">
                <a:tc>
                  <a:txBody>
                    <a:bodyPr/>
                    <a:lstStyle/>
                    <a:p>
                      <a:pPr algn="ctr"/>
                      <a:r>
                        <a:rPr lang="en-US" altLang="zh-CN" sz="1600" dirty="0">
                          <a:latin typeface="楷体" panose="02010609060101010101" pitchFamily="49" charset="-122"/>
                          <a:ea typeface="楷体" panose="02010609060101010101" pitchFamily="49" charset="-122"/>
                        </a:rPr>
                        <a:t>6</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4.9</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2.4</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3.3</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1.0</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r>
              <a:tr h="275975">
                <a:tc>
                  <a:txBody>
                    <a:bodyPr/>
                    <a:lstStyle/>
                    <a:p>
                      <a:pPr algn="ctr"/>
                      <a:r>
                        <a:rPr lang="en-US" altLang="zh-CN" sz="1600" dirty="0">
                          <a:latin typeface="楷体" panose="02010609060101010101" pitchFamily="49" charset="-122"/>
                          <a:ea typeface="楷体" panose="02010609060101010101" pitchFamily="49" charset="-122"/>
                        </a:rPr>
                        <a:t>7</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6.3</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3.3</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6.0</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2.5</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r>
              <a:tr h="275975">
                <a:tc>
                  <a:txBody>
                    <a:bodyPr/>
                    <a:lstStyle/>
                    <a:p>
                      <a:pPr algn="ctr"/>
                      <a:r>
                        <a:rPr lang="en-US" altLang="zh-CN" sz="1600" dirty="0">
                          <a:latin typeface="楷体" panose="02010609060101010101" pitchFamily="49" charset="-122"/>
                          <a:ea typeface="楷体" panose="02010609060101010101" pitchFamily="49" charset="-122"/>
                        </a:rPr>
                        <a:t>8</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7.3</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2.9</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6.3</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1.8</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r>
              <a:tr h="275975">
                <a:tc>
                  <a:txBody>
                    <a:bodyPr/>
                    <a:lstStyle/>
                    <a:p>
                      <a:pPr algn="ctr"/>
                      <a:r>
                        <a:rPr lang="en-US" altLang="zh-CN" sz="1600" dirty="0">
                          <a:latin typeface="楷体" panose="02010609060101010101" pitchFamily="49" charset="-122"/>
                          <a:ea typeface="楷体" panose="02010609060101010101" pitchFamily="49" charset="-122"/>
                        </a:rPr>
                        <a:t>9</a:t>
                      </a:r>
                      <a:endParaRPr lang="zh-CN" altLang="en-US"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6.7</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2.5</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5.8</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r>
                        <a:rPr lang="en-US" altLang="zh-CN" sz="1600" dirty="0">
                          <a:latin typeface="楷体" panose="02010609060101010101" pitchFamily="49" charset="-122"/>
                          <a:ea typeface="楷体" panose="02010609060101010101" pitchFamily="49" charset="-122"/>
                        </a:rPr>
                        <a:t>1.8</a:t>
                      </a:r>
                      <a:endParaRPr lang="en-US" altLang="zh-CN" sz="1600" dirty="0">
                        <a:latin typeface="楷体" panose="02010609060101010101" pitchFamily="49" charset="-122"/>
                        <a:ea typeface="楷体" panose="02010609060101010101" pitchFamily="49" charset="-122"/>
                      </a:endParaRPr>
                    </a:p>
                  </a:txBody>
                  <a:tcPr marL="55915" marR="55915" marT="27958" marB="27958" anchor="ctr"/>
                </a:tc>
              </a:tr>
            </a:tbl>
          </a:graphicData>
        </a:graphic>
      </p:graphicFrame>
      <p:sp>
        <p:nvSpPr>
          <p:cNvPr id="7" name="文本框 6"/>
          <p:cNvSpPr txBox="1"/>
          <p:nvPr/>
        </p:nvSpPr>
        <p:spPr>
          <a:xfrm>
            <a:off x="825672" y="987190"/>
            <a:ext cx="4505280"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案例</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688571" y="1450747"/>
            <a:ext cx="10816128" cy="506730"/>
          </a:xfrm>
          <a:prstGeom prst="rect">
            <a:avLst/>
          </a:prstGeom>
        </p:spPr>
        <p:txBody>
          <a:bodyPr wrap="square">
            <a:spAutoFit/>
          </a:bodyPr>
          <a:lstStyle/>
          <a:p>
            <a:pPr marL="0" marR="0" lvl="1" indent="457200" algn="just" defTabSz="914400" rtl="0" fontAlgn="auto">
              <a:lnSpc>
                <a:spcPct val="150000"/>
              </a:lnSpc>
              <a:spcBef>
                <a:spcPts val="0"/>
              </a:spcBef>
              <a:spcAft>
                <a:spcPts val="0"/>
              </a:spcAft>
              <a:buClrTx/>
              <a:buSzTx/>
              <a:buFontTx/>
              <a:buNone/>
              <a:defRPr/>
            </a:pPr>
            <a:r>
              <a:rPr lang="zh-CN" altLang="en-US" dirty="0">
                <a:latin typeface="微软雅黑" panose="020B0503020204020204" pitchFamily="34" charset="-122"/>
                <a:ea typeface="微软雅黑" panose="020B0503020204020204" pitchFamily="34" charset="-122"/>
                <a:sym typeface="+mn-ea"/>
              </a:rPr>
              <a:t>以下表鸢尾花数据集为例，使用层次聚类算法对鸢尾花数据集进行聚类（聚类簇数</a:t>
            </a:r>
            <a:r>
              <a:rPr lang="en-US" altLang="en-US" dirty="0">
                <a:latin typeface="微软雅黑" panose="020B0503020204020204" pitchFamily="34" charset="-122"/>
                <a:ea typeface="微软雅黑" panose="020B0503020204020204" pitchFamily="34" charset="-122"/>
                <a:sym typeface="+mn-ea"/>
              </a:rPr>
              <a:t>k=3</a:t>
            </a:r>
            <a:r>
              <a:rPr lang="zh-CN" altLang="en-US" dirty="0">
                <a:latin typeface="微软雅黑" panose="020B0503020204020204" pitchFamily="34" charset="-122"/>
                <a:ea typeface="微软雅黑" panose="020B0503020204020204" pitchFamily="34" charset="-122"/>
                <a:sym typeface="+mn-ea"/>
              </a:rPr>
              <a:t>）。</a:t>
            </a:r>
            <a:endParaRPr kumimoji="0" lang="zh-CN"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4810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020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层次聚类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custDataLst>
              <p:tags r:id="rId6"/>
            </p:custDataLst>
          </p:nvPr>
        </p:nvGraphicFramePr>
        <p:xfrm>
          <a:off x="1852930" y="2251710"/>
          <a:ext cx="5245100" cy="3111500"/>
        </p:xfrm>
        <a:graphic>
          <a:graphicData uri="http://schemas.openxmlformats.org/drawingml/2006/table">
            <a:tbl>
              <a:tblPr firstRow="1" bandRow="1">
                <a:tableStyleId>{616DA210-FB5B-4158-B5E0-FEB733F419BA}</a:tableStyleId>
              </a:tblPr>
              <a:tblGrid>
                <a:gridCol w="524510"/>
                <a:gridCol w="524510"/>
                <a:gridCol w="524510"/>
                <a:gridCol w="524510"/>
                <a:gridCol w="524510"/>
                <a:gridCol w="524510"/>
                <a:gridCol w="524510"/>
                <a:gridCol w="524510"/>
                <a:gridCol w="524510"/>
                <a:gridCol w="524510"/>
              </a:tblGrid>
              <a:tr h="311150">
                <a:tc>
                  <a:txBody>
                    <a:bodyPr/>
                    <a:lstStyle/>
                    <a:p>
                      <a:pPr algn="ctr"/>
                      <a:r>
                        <a:rPr lang="zh-CN" altLang="en-US" sz="1600" b="0" dirty="0">
                          <a:latin typeface="楷体" panose="02010609060101010101" pitchFamily="49" charset="-122"/>
                          <a:ea typeface="楷体" panose="02010609060101010101" pitchFamily="49" charset="-122"/>
                        </a:rPr>
                        <a:t>距离</a:t>
                      </a:r>
                      <a:endParaRPr lang="zh-CN" altLang="en-US" sz="1600" b="0" dirty="0">
                        <a:latin typeface="楷体" panose="02010609060101010101" pitchFamily="49" charset="-122"/>
                        <a:ea typeface="楷体" panose="02010609060101010101" pitchFamily="49" charset="-122"/>
                      </a:endParaRPr>
                    </a:p>
                  </a:txBody>
                  <a:tcPr marL="55915" marR="55915" marT="27958" marB="27958" anchor="ct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1</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2</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3</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4</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6</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8</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9</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0.55</a:t>
                      </a:r>
                      <a:endPar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0.57</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3.53</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3.00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2.26</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5.19</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5.5</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4.96</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5</a:t>
                      </a:r>
                      <a:r>
                        <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1.09</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3.6</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9</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2.9</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2.1</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5.3</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4</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5.6</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9</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5.04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57</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1.09</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3.24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2.94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2.32</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4.90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5.2</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4.73</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4</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sym typeface="+mn-ea"/>
                        </a:rPr>
                        <a:t>3.53</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3.6</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sym typeface="+mn-ea"/>
                        </a:rPr>
                        <a:t>9</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3.24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1.38</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2.14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1.80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2.0</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1.5</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4</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3.00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2.97</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2.94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1.38</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0.97</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2.66</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3.02</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2.2</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rPr>
                        <a:t>2.26</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2.15</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2.32</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2.14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rPr>
                        <a:t>0.97</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endParaRPr>
                    </a:p>
                  </a:txBody>
                  <a:tcPr marL="55915" marR="55915" marT="27958" marB="27958" anchor="ct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3.5</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3.9</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3.18</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5.19</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5.34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4.90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1.80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2.66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3.51</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1.3</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1.15</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8</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5.5</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sym typeface="+mn-ea"/>
                        </a:rPr>
                        <a:t>5</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5.69</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5.27</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2.05</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3.02</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3.96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1.32</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0.88</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9</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4.96</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5.04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4.73</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1.54</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2.23</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3.18</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1.15</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rPr>
                        <a:t>0.88</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endParaRPr>
                    </a:p>
                  </a:txBody>
                  <a:tcPr marL="55915" marR="55915" marT="27958" marB="27958" anchor="ct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r>
            </a:tbl>
          </a:graphicData>
        </a:graphic>
      </p:graphicFrame>
      <p:sp>
        <p:nvSpPr>
          <p:cNvPr id="8" name="文本框 7"/>
          <p:cNvSpPr txBox="1"/>
          <p:nvPr/>
        </p:nvSpPr>
        <p:spPr>
          <a:xfrm>
            <a:off x="825672" y="987190"/>
            <a:ext cx="4505280"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使用</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AGNES</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算法对数据集进行聚类</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025756" y="1443762"/>
            <a:ext cx="10816128" cy="506730"/>
          </a:xfrm>
          <a:prstGeom prst="rect">
            <a:avLst/>
          </a:prstGeom>
        </p:spPr>
        <p:txBody>
          <a:bodyPr wrap="square">
            <a:spAutoFit/>
          </a:bodyPr>
          <a:lstStyle/>
          <a:p>
            <a:pPr marL="342900" marR="0" lvl="1" indent="-342900" algn="just" defTabSz="914400" rtl="0" fontAlgn="auto">
              <a:lnSpc>
                <a:spcPct val="150000"/>
              </a:lnSpc>
              <a:spcBef>
                <a:spcPts val="0"/>
              </a:spcBef>
              <a:spcAft>
                <a:spcPts val="0"/>
              </a:spcAft>
              <a:buClrTx/>
              <a:buSzTx/>
              <a:buFont typeface="+mj-ea"/>
              <a:buAutoNum type="circleNumDbPlain"/>
              <a:defRPr/>
            </a:pPr>
            <a:r>
              <a:rPr lang="zh-CN" altLang="en-US" dirty="0">
                <a:latin typeface="微软雅黑" panose="020B0503020204020204" pitchFamily="34" charset="-122"/>
                <a:ea typeface="微软雅黑" panose="020B0503020204020204" pitchFamily="34" charset="-122"/>
                <a:sym typeface="+mn-ea"/>
              </a:rPr>
              <a:t>计算每个样本之间的距离，并将距离最近的两个样本合并为一簇。</a:t>
            </a:r>
            <a:endParaRPr kumimoji="0" lang="zh-CN"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endParaRPr>
          </a:p>
        </p:txBody>
      </p:sp>
      <p:grpSp>
        <p:nvGrpSpPr>
          <p:cNvPr id="26" name="组合 25"/>
          <p:cNvGrpSpPr/>
          <p:nvPr/>
        </p:nvGrpSpPr>
        <p:grpSpPr>
          <a:xfrm>
            <a:off x="7987665" y="1263650"/>
            <a:ext cx="3895090" cy="1659890"/>
            <a:chOff x="11743" y="2100"/>
            <a:chExt cx="6134" cy="2614"/>
          </a:xfrm>
        </p:grpSpPr>
        <p:grpSp>
          <p:nvGrpSpPr>
            <p:cNvPr id="24" name="组合 23"/>
            <p:cNvGrpSpPr/>
            <p:nvPr/>
          </p:nvGrpSpPr>
          <p:grpSpPr>
            <a:xfrm>
              <a:off x="12027" y="2274"/>
              <a:ext cx="5553" cy="2295"/>
              <a:chOff x="12065" y="3704"/>
              <a:chExt cx="5553" cy="2295"/>
            </a:xfrm>
          </p:grpSpPr>
          <p:sp>
            <p:nvSpPr>
              <p:cNvPr id="17" name="文本框 16"/>
              <p:cNvSpPr txBox="1"/>
              <p:nvPr/>
            </p:nvSpPr>
            <p:spPr>
              <a:xfrm>
                <a:off x="12104" y="4674"/>
                <a:ext cx="5270" cy="483"/>
              </a:xfrm>
              <a:prstGeom prst="rect">
                <a:avLst/>
              </a:prstGeom>
              <a:noFill/>
            </p:spPr>
            <p:txBody>
              <a:bodyPr wrap="square" rtlCol="0">
                <a:spAutoFit/>
              </a:bodyPr>
              <a:lstStyle/>
              <a:p>
                <a:r>
                  <a:rPr lang="zh-CN" altLang="en-US" sz="1400">
                    <a:latin typeface="楷体" panose="02010609060101010101" pitchFamily="49" charset="-122"/>
                    <a:ea typeface="楷体" panose="02010609060101010101" pitchFamily="49" charset="-122"/>
                  </a:rPr>
                  <a:t>样本之间的距离度量：采用欧式距离</a:t>
                </a:r>
                <a:endParaRPr lang="zh-CN" altLang="en-US" sz="140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8" name="文本框 17"/>
                  <p:cNvSpPr txBox="1"/>
                  <p:nvPr/>
                </p:nvSpPr>
                <p:spPr>
                  <a:xfrm>
                    <a:off x="13344" y="4475"/>
                    <a:ext cx="4275" cy="1524"/>
                  </a:xfrm>
                  <a:prstGeom prst="rect">
                    <a:avLst/>
                  </a:prstGeom>
                  <a:noFill/>
                </p:spPr>
                <p:txBody>
                  <a:bodyPr wrap="square" rtlCol="0" anchor="t">
                    <a:spAutoFit/>
                  </a:bodyPr>
                  <a:lstStyle/>
                  <a:p>
                    <a:pPr lvl="0" algn="just">
                      <a:lnSpc>
                        <a:spcPct val="150000"/>
                      </a:lnSpc>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ea typeface="微软雅黑" panose="020B0503020204020204" pitchFamily="34" charset="-122"/>
                            </a:rPr>
                            <m:t>𝑑𝑖𝑠𝑡</m:t>
                          </m:r>
                          <m:d>
                            <m:dPr>
                              <m:ctrlPr>
                                <a:rPr lang="en-US" altLang="zh-CN" sz="1400" b="0" i="1" smtClean="0">
                                  <a:latin typeface="Cambria Math" panose="02040503050406030204" pitchFamily="18" charset="0"/>
                                  <a:ea typeface="微软雅黑" panose="020B0503020204020204" pitchFamily="34" charset="-122"/>
                                </a:rPr>
                              </m:ctrlPr>
                            </m:dPr>
                            <m:e>
                              <m:sSub>
                                <m:sSubPr>
                                  <m:ctrlPr>
                                    <a:rPr lang="en-US" altLang="zh-CN" sz="1400" b="0" i="1" smtClean="0">
                                      <a:latin typeface="Cambria Math" panose="02040503050406030204" pitchFamily="18" charset="0"/>
                                      <a:ea typeface="微软雅黑" panose="020B0503020204020204" pitchFamily="34" charset="-122"/>
                                    </a:rPr>
                                  </m:ctrlPr>
                                </m:sSubPr>
                                <m:e>
                                  <m:r>
                                    <a:rPr lang="en-US" altLang="zh-CN" sz="1400" b="0" i="1" smtClean="0">
                                      <a:latin typeface="Cambria Math" panose="02040503050406030204" pitchFamily="18" charset="0"/>
                                      <a:ea typeface="微软雅黑" panose="020B0503020204020204" pitchFamily="34" charset="-122"/>
                                    </a:rPr>
                                    <m:t>𝑥</m:t>
                                  </m:r>
                                </m:e>
                                <m:sub>
                                  <m:r>
                                    <a:rPr lang="en-US" altLang="zh-CN" sz="1400" b="0" i="1" smtClean="0">
                                      <a:latin typeface="Cambria Math" panose="02040503050406030204" pitchFamily="18" charset="0"/>
                                      <a:ea typeface="微软雅黑" panose="020B0503020204020204" pitchFamily="34" charset="-122"/>
                                    </a:rPr>
                                    <m:t>𝑖</m:t>
                                  </m:r>
                                </m:sub>
                              </m:sSub>
                              <m:r>
                                <a:rPr lang="en-US" altLang="zh-CN" sz="1400" b="0" i="1" smtClean="0">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𝑥</m:t>
                                  </m:r>
                                </m:e>
                                <m:sub>
                                  <m:r>
                                    <a:rPr lang="en-US" altLang="zh-CN" sz="1400" b="0" i="1" smtClean="0">
                                      <a:latin typeface="Cambria Math" panose="02040503050406030204" pitchFamily="18" charset="0"/>
                                      <a:ea typeface="微软雅黑" panose="020B0503020204020204" pitchFamily="34" charset="-122"/>
                                    </a:rPr>
                                    <m:t>𝑗</m:t>
                                  </m:r>
                                </m:sub>
                              </m:sSub>
                            </m:e>
                          </m:d>
                          <m:r>
                            <a:rPr lang="en-US" altLang="zh-CN" sz="1400" b="0" i="1" smtClean="0">
                              <a:latin typeface="Cambria Math" panose="02040503050406030204" pitchFamily="18" charset="0"/>
                              <a:ea typeface="微软雅黑" panose="020B0503020204020204" pitchFamily="34" charset="-122"/>
                            </a:rPr>
                            <m:t>=</m:t>
                          </m:r>
                          <m:sSup>
                            <m:sSupPr>
                              <m:ctrlPr>
                                <a:rPr lang="en-US" altLang="zh-CN" sz="1400" b="0" i="1" smtClean="0">
                                  <a:latin typeface="Cambria Math" panose="02040503050406030204" pitchFamily="18" charset="0"/>
                                  <a:ea typeface="微软雅黑" panose="020B0503020204020204" pitchFamily="34" charset="-122"/>
                                </a:rPr>
                              </m:ctrlPr>
                            </m:sSupPr>
                            <m:e>
                              <m:r>
                                <a:rPr lang="en-US" altLang="zh-CN" sz="1400" b="0" i="1" smtClean="0">
                                  <a:latin typeface="Cambria Math" panose="02040503050406030204" pitchFamily="18" charset="0"/>
                                  <a:ea typeface="微软雅黑" panose="020B0503020204020204" pitchFamily="34" charset="-122"/>
                                </a:rPr>
                                <m:t>(</m:t>
                              </m:r>
                              <m:nary>
                                <m:naryPr>
                                  <m:chr m:val="∑"/>
                                  <m:ctrlPr>
                                    <a:rPr lang="en-US" altLang="zh-CN" sz="1400" b="0" i="1" smtClean="0">
                                      <a:latin typeface="Cambria Math" panose="02040503050406030204" pitchFamily="18" charset="0"/>
                                      <a:ea typeface="微软雅黑" panose="020B0503020204020204" pitchFamily="34" charset="-122"/>
                                    </a:rPr>
                                  </m:ctrlPr>
                                </m:naryPr>
                                <m:sub>
                                  <m:r>
                                    <m:rPr>
                                      <m:brk m:alnAt="23"/>
                                    </m:rPr>
                                    <a:rPr lang="en-US" altLang="zh-CN" sz="1400" b="0" i="1" smtClean="0">
                                      <a:latin typeface="Cambria Math" panose="02040503050406030204" pitchFamily="18" charset="0"/>
                                      <a:ea typeface="微软雅黑" panose="020B0503020204020204" pitchFamily="34" charset="-122"/>
                                    </a:rPr>
                                    <m:t>𝑢</m:t>
                                  </m:r>
                                  <m:r>
                                    <a:rPr lang="en-US" altLang="zh-CN" sz="1400" b="0" i="1" smtClean="0">
                                      <a:latin typeface="Cambria Math" panose="02040503050406030204" pitchFamily="18" charset="0"/>
                                      <a:ea typeface="微软雅黑" panose="020B0503020204020204" pitchFamily="34" charset="-122"/>
                                    </a:rPr>
                                    <m:t>=</m:t>
                                  </m:r>
                                  <m:r>
                                    <a:rPr lang="en-US" altLang="zh-CN" sz="1400" b="0" i="1" smtClean="0">
                                      <a:latin typeface="Cambria Math" panose="02040503050406030204" pitchFamily="18" charset="0"/>
                                      <a:ea typeface="微软雅黑" panose="020B0503020204020204" pitchFamily="34" charset="-122"/>
                                    </a:rPr>
                                    <m:t>1</m:t>
                                  </m:r>
                                </m:sub>
                                <m:sup>
                                  <m:r>
                                    <a:rPr lang="en-US" altLang="zh-CN" sz="1400" b="0" i="1" smtClean="0">
                                      <a:latin typeface="Cambria Math" panose="02040503050406030204" pitchFamily="18" charset="0"/>
                                      <a:ea typeface="微软雅黑" panose="020B0503020204020204" pitchFamily="34" charset="-122"/>
                                    </a:rPr>
                                    <m:t>𝑛</m:t>
                                  </m:r>
                                </m:sup>
                                <m:e>
                                  <m:sSup>
                                    <m:sSupPr>
                                      <m:ctrlPr>
                                        <a:rPr lang="en-US" altLang="zh-CN" sz="1400" b="0" i="1" smtClean="0">
                                          <a:latin typeface="Cambria Math" panose="02040503050406030204" pitchFamily="18" charset="0"/>
                                          <a:ea typeface="微软雅黑" panose="020B0503020204020204" pitchFamily="34" charset="-122"/>
                                        </a:rPr>
                                      </m:ctrlPr>
                                    </m:sSupPr>
                                    <m:e>
                                      <m:r>
                                        <a:rPr lang="en-US" altLang="zh-CN" sz="1400" b="0" i="1" smtClean="0">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𝑥</m:t>
                                          </m:r>
                                        </m:e>
                                        <m:sub>
                                          <m:r>
                                            <a:rPr lang="en-US" altLang="zh-CN" sz="1400" i="1">
                                              <a:latin typeface="Cambria Math" panose="02040503050406030204" pitchFamily="18" charset="0"/>
                                              <a:ea typeface="微软雅黑" panose="020B0503020204020204" pitchFamily="34" charset="-122"/>
                                            </a:rPr>
                                            <m:t>𝑖</m:t>
                                          </m:r>
                                          <m:r>
                                            <a:rPr lang="en-US" altLang="zh-CN" sz="1400" b="0" i="1" smtClean="0">
                                              <a:latin typeface="Cambria Math" panose="02040503050406030204" pitchFamily="18" charset="0"/>
                                              <a:ea typeface="微软雅黑" panose="020B0503020204020204" pitchFamily="34" charset="-122"/>
                                            </a:rPr>
                                            <m:t>𝑢</m:t>
                                          </m:r>
                                        </m:sub>
                                      </m:sSub>
                                      <m:r>
                                        <a:rPr lang="en-US" altLang="zh-CN" sz="1400" b="0" i="1" smtClean="0">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𝑥</m:t>
                                          </m:r>
                                        </m:e>
                                        <m:sub>
                                          <m:r>
                                            <a:rPr lang="en-US" altLang="zh-CN" sz="1400" b="0" i="1" smtClean="0">
                                              <a:latin typeface="Cambria Math" panose="02040503050406030204" pitchFamily="18" charset="0"/>
                                              <a:ea typeface="微软雅黑" panose="020B0503020204020204" pitchFamily="34" charset="-122"/>
                                            </a:rPr>
                                            <m:t>𝑗𝑢</m:t>
                                          </m:r>
                                        </m:sub>
                                      </m:sSub>
                                      <m:r>
                                        <a:rPr lang="en-US" altLang="zh-CN" sz="1400" b="0" i="1" smtClean="0">
                                          <a:latin typeface="Cambria Math" panose="02040503050406030204" pitchFamily="18" charset="0"/>
                                          <a:ea typeface="微软雅黑" panose="020B0503020204020204" pitchFamily="34" charset="-122"/>
                                        </a:rPr>
                                        <m:t>|</m:t>
                                      </m:r>
                                    </m:e>
                                    <m:sup>
                                      <m:r>
                                        <a:rPr lang="en-US" altLang="zh-CN" sz="1400" b="0" i="1" smtClean="0">
                                          <a:latin typeface="Cambria Math" panose="02040503050406030204" pitchFamily="18" charset="0"/>
                                          <a:ea typeface="微软雅黑" panose="020B0503020204020204" pitchFamily="34" charset="-122"/>
                                        </a:rPr>
                                        <m:t>2</m:t>
                                      </m:r>
                                    </m:sup>
                                  </m:sSup>
                                </m:e>
                              </m:nary>
                              <m:r>
                                <a:rPr lang="en-US" altLang="zh-CN" sz="1400" b="0" i="1" smtClean="0">
                                  <a:latin typeface="Cambria Math" panose="02040503050406030204" pitchFamily="18" charset="0"/>
                                  <a:ea typeface="微软雅黑" panose="020B0503020204020204" pitchFamily="34" charset="-122"/>
                                </a:rPr>
                                <m:t>)</m:t>
                              </m:r>
                            </m:e>
                            <m:sup>
                              <m:f>
                                <m:fPr>
                                  <m:ctrlPr>
                                    <a:rPr lang="en-US" altLang="zh-CN" sz="1400" b="0" i="1" smtClean="0">
                                      <a:latin typeface="Cambria Math" panose="02040503050406030204" pitchFamily="18" charset="0"/>
                                      <a:ea typeface="微软雅黑" panose="020B0503020204020204" pitchFamily="34" charset="-122"/>
                                    </a:rPr>
                                  </m:ctrlPr>
                                </m:fPr>
                                <m:num>
                                  <m:r>
                                    <a:rPr lang="en-US" altLang="zh-CN" sz="1400" b="0" i="1" smtClean="0">
                                      <a:latin typeface="Cambria Math" panose="02040503050406030204" pitchFamily="18" charset="0"/>
                                      <a:ea typeface="微软雅黑" panose="020B0503020204020204" pitchFamily="34" charset="-122"/>
                                    </a:rPr>
                                    <m:t>1</m:t>
                                  </m:r>
                                </m:num>
                                <m:den>
                                  <m:r>
                                    <a:rPr lang="en-US" altLang="zh-CN" sz="1400" b="0" i="1" smtClean="0">
                                      <a:latin typeface="Cambria Math" panose="02040503050406030204" pitchFamily="18" charset="0"/>
                                      <a:ea typeface="微软雅黑" panose="020B0503020204020204" pitchFamily="34" charset="-122"/>
                                    </a:rPr>
                                    <m:t>2</m:t>
                                  </m:r>
                                </m:den>
                              </m:f>
                            </m:sup>
                          </m:sSup>
                        </m:oMath>
                      </m:oMathPara>
                    </a14:m>
                    <a:endParaRPr lang="zh-CN" altLang="en-US" sz="1400"/>
                  </a:p>
                </p:txBody>
              </p:sp>
            </mc:Choice>
            <mc:Fallback>
              <p:sp>
                <p:nvSpPr>
                  <p:cNvPr id="18" name="文本框 17"/>
                  <p:cNvSpPr txBox="1">
                    <a:spLocks noRot="1" noChangeAspect="1" noMove="1" noResize="1" noEditPoints="1" noAdjustHandles="1" noChangeArrowheads="1" noChangeShapeType="1" noTextEdit="1"/>
                  </p:cNvSpPr>
                  <p:nvPr/>
                </p:nvSpPr>
                <p:spPr>
                  <a:xfrm>
                    <a:off x="13344" y="4475"/>
                    <a:ext cx="4275" cy="1524"/>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13103" y="4117"/>
                    <a:ext cx="4373" cy="675"/>
                  </a:xfrm>
                  <a:prstGeom prst="rect">
                    <a:avLst/>
                  </a:prstGeom>
                  <a:noFill/>
                </p:spPr>
                <p:txBody>
                  <a:bodyPr wrap="none" rtlCol="0" anchor="t">
                    <a:spAutoFit/>
                  </a:bodyPr>
                  <a:lstStyle/>
                  <a:p>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𝑑</m:t>
                              </m:r>
                            </m:e>
                            <m:sub>
                              <m:r>
                                <a:rPr lang="en-US" altLang="zh-CN" sz="1400" i="1">
                                  <a:latin typeface="Cambria Math" panose="02040503050406030204" pitchFamily="18" charset="0"/>
                                  <a:ea typeface="微软雅黑" panose="020B0503020204020204" pitchFamily="34" charset="-122"/>
                                </a:rPr>
                                <m:t>𝑚𝑖𝑛</m:t>
                              </m:r>
                            </m:sub>
                          </m:sSub>
                          <m:d>
                            <m:dPr>
                              <m:ctrlPr>
                                <a:rPr lang="en-US" altLang="zh-CN" sz="1400" i="1">
                                  <a:latin typeface="Cambria Math" panose="02040503050406030204" pitchFamily="18" charset="0"/>
                                  <a:ea typeface="微软雅黑" panose="020B0503020204020204" pitchFamily="34" charset="-122"/>
                                </a:rPr>
                              </m:ctrlPr>
                            </m:dPr>
                            <m:e>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𝐶</m:t>
                                  </m:r>
                                </m:e>
                                <m:sub>
                                  <m:r>
                                    <a:rPr lang="en-US" altLang="zh-CN" sz="1400" i="1">
                                      <a:latin typeface="Cambria Math" panose="02040503050406030204" pitchFamily="18" charset="0"/>
                                      <a:ea typeface="微软雅黑" panose="020B0503020204020204" pitchFamily="34" charset="-122"/>
                                    </a:rPr>
                                    <m:t>𝑖</m:t>
                                  </m:r>
                                </m:sub>
                              </m:sSub>
                              <m:r>
                                <a:rPr lang="en-US" altLang="zh-CN" sz="1400" i="1">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𝐶</m:t>
                                  </m:r>
                                </m:e>
                                <m:sub>
                                  <m:r>
                                    <a:rPr lang="en-US" altLang="zh-CN" sz="1400" i="1">
                                      <a:latin typeface="Cambria Math" panose="02040503050406030204" pitchFamily="18" charset="0"/>
                                      <a:ea typeface="微软雅黑" panose="020B0503020204020204" pitchFamily="34" charset="-122"/>
                                    </a:rPr>
                                    <m:t>𝑗</m:t>
                                  </m:r>
                                </m:sub>
                              </m:sSub>
                            </m:e>
                          </m:d>
                          <m:r>
                            <a:rPr lang="en-US" altLang="zh-CN" sz="1400" i="1">
                              <a:latin typeface="Cambria Math" panose="02040503050406030204" pitchFamily="18" charset="0"/>
                              <a:ea typeface="微软雅黑" panose="020B0503020204020204" pitchFamily="34" charset="-122"/>
                            </a:rPr>
                            <m:t>=</m:t>
                          </m:r>
                          <m:func>
                            <m:funcPr>
                              <m:ctrlPr>
                                <a:rPr lang="en-US" altLang="zh-CN" sz="1400" i="1">
                                  <a:latin typeface="Cambria Math" panose="02040503050406030204" pitchFamily="18" charset="0"/>
                                  <a:ea typeface="微软雅黑" panose="020B0503020204020204" pitchFamily="34" charset="-122"/>
                                </a:rPr>
                              </m:ctrlPr>
                            </m:funcPr>
                            <m:fName>
                              <m:limLow>
                                <m:limLowPr>
                                  <m:ctrlPr>
                                    <a:rPr lang="en-US" altLang="zh-CN" sz="1400" i="1">
                                      <a:latin typeface="Cambria Math" panose="02040503050406030204" pitchFamily="18" charset="0"/>
                                      <a:ea typeface="微软雅黑" panose="020B0503020204020204" pitchFamily="34" charset="-122"/>
                                    </a:rPr>
                                  </m:ctrlPr>
                                </m:limLowPr>
                                <m:e>
                                  <m:r>
                                    <m:rPr>
                                      <m:sty m:val="p"/>
                                    </m:rPr>
                                    <a:rPr lang="en-US" altLang="zh-CN" sz="1400">
                                      <a:latin typeface="Cambria Math" panose="02040503050406030204" pitchFamily="18" charset="0"/>
                                      <a:ea typeface="微软雅黑" panose="020B0503020204020204" pitchFamily="34" charset="-122"/>
                                    </a:rPr>
                                    <m:t>min</m:t>
                                  </m:r>
                                </m:e>
                                <m:lim>
                                  <m:r>
                                    <a:rPr lang="en-US" altLang="zh-CN" sz="1400" i="1">
                                      <a:latin typeface="Cambria Math" panose="02040503050406030204" pitchFamily="18" charset="0"/>
                                      <a:ea typeface="微软雅黑" panose="020B0503020204020204" pitchFamily="34" charset="-122"/>
                                    </a:rPr>
                                    <m:t>𝑥</m:t>
                                  </m:r>
                                  <m:r>
                                    <a:rPr lang="en-US" altLang="zh-CN" sz="1400" i="1">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𝐶</m:t>
                                      </m:r>
                                    </m:e>
                                    <m:sub>
                                      <m:r>
                                        <a:rPr lang="en-US" altLang="zh-CN" sz="1400" i="1">
                                          <a:latin typeface="Cambria Math" panose="02040503050406030204" pitchFamily="18" charset="0"/>
                                          <a:ea typeface="Cambria Math" panose="02040503050406030204" pitchFamily="18" charset="0"/>
                                        </a:rPr>
                                        <m:t>𝑖</m:t>
                                      </m:r>
                                    </m:sub>
                                  </m:sSub>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𝑧</m:t>
                                  </m:r>
                                  <m:r>
                                    <a:rPr lang="en-US" altLang="zh-CN" sz="1400" i="1">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𝐶</m:t>
                                      </m:r>
                                    </m:e>
                                    <m:sub>
                                      <m:r>
                                        <a:rPr lang="en-US" altLang="zh-CN" sz="1400" i="1">
                                          <a:latin typeface="Cambria Math" panose="02040503050406030204" pitchFamily="18" charset="0"/>
                                          <a:ea typeface="Cambria Math" panose="02040503050406030204" pitchFamily="18" charset="0"/>
                                        </a:rPr>
                                        <m:t>𝑗</m:t>
                                      </m:r>
                                    </m:sub>
                                  </m:sSub>
                                </m:lim>
                              </m:limLow>
                            </m:fName>
                            <m:e>
                              <m:r>
                                <a:rPr lang="en-US" altLang="zh-CN" sz="1400" i="1">
                                  <a:latin typeface="Cambria Math" panose="02040503050406030204" pitchFamily="18" charset="0"/>
                                  <a:ea typeface="微软雅黑" panose="020B0503020204020204" pitchFamily="34" charset="-122"/>
                                </a:rPr>
                                <m:t>𝑑𝑖𝑠𝑡</m:t>
                              </m:r>
                              <m:r>
                                <a:rPr lang="en-US" altLang="zh-CN" sz="1400" i="1">
                                  <a:latin typeface="Cambria Math" panose="02040503050406030204" pitchFamily="18" charset="0"/>
                                  <a:ea typeface="微软雅黑" panose="020B0503020204020204" pitchFamily="34" charset="-122"/>
                                </a:rPr>
                                <m:t>(</m:t>
                              </m:r>
                              <m:r>
                                <a:rPr lang="en-US" altLang="zh-CN" sz="1400" i="1">
                                  <a:latin typeface="Cambria Math" panose="02040503050406030204" pitchFamily="18" charset="0"/>
                                  <a:ea typeface="微软雅黑" panose="020B0503020204020204" pitchFamily="34" charset="-122"/>
                                </a:rPr>
                                <m:t>𝑥</m:t>
                              </m:r>
                              <m:r>
                                <a:rPr lang="en-US" altLang="zh-CN" sz="1400" i="1">
                                  <a:latin typeface="Cambria Math" panose="02040503050406030204" pitchFamily="18" charset="0"/>
                                  <a:ea typeface="微软雅黑" panose="020B0503020204020204" pitchFamily="34" charset="-122"/>
                                </a:rPr>
                                <m:t>,</m:t>
                              </m:r>
                              <m:r>
                                <a:rPr lang="en-US" altLang="zh-CN" sz="1400" i="1">
                                  <a:latin typeface="Cambria Math" panose="02040503050406030204" pitchFamily="18" charset="0"/>
                                  <a:ea typeface="微软雅黑" panose="020B0503020204020204" pitchFamily="34" charset="-122"/>
                                </a:rPr>
                                <m:t>𝑧</m:t>
                              </m:r>
                              <m:r>
                                <a:rPr lang="en-US" altLang="zh-CN" sz="1400" i="1">
                                  <a:latin typeface="Cambria Math" panose="02040503050406030204" pitchFamily="18" charset="0"/>
                                  <a:ea typeface="微软雅黑" panose="020B0503020204020204" pitchFamily="34" charset="-122"/>
                                </a:rPr>
                                <m:t>)</m:t>
                              </m:r>
                            </m:e>
                          </m:func>
                        </m:oMath>
                      </m:oMathPara>
                    </a14:m>
                    <a:endParaRPr lang="zh-CN" altLang="en-US" sz="1400"/>
                  </a:p>
                </p:txBody>
              </p:sp>
            </mc:Choice>
            <mc:Fallback>
              <p:sp>
                <p:nvSpPr>
                  <p:cNvPr id="16" name="文本框 15"/>
                  <p:cNvSpPr txBox="1">
                    <a:spLocks noRot="1" noChangeAspect="1" noMove="1" noResize="1" noEditPoints="1" noAdjustHandles="1" noChangeArrowheads="1" noChangeShapeType="1" noTextEdit="1"/>
                  </p:cNvSpPr>
                  <p:nvPr/>
                </p:nvSpPr>
                <p:spPr>
                  <a:xfrm>
                    <a:off x="13103" y="4117"/>
                    <a:ext cx="4373" cy="675"/>
                  </a:xfrm>
                  <a:prstGeom prst="rect">
                    <a:avLst/>
                  </a:prstGeom>
                  <a:blipFill rotWithShape="1">
                    <a:blip r:embed="rId8"/>
                  </a:blipFill>
                </p:spPr>
                <p:txBody>
                  <a:bodyPr/>
                  <a:lstStyle/>
                  <a:p>
                    <a:r>
                      <a:rPr lang="zh-CN" altLang="en-US">
                        <a:noFill/>
                      </a:rPr>
                      <a:t> </a:t>
                    </a:r>
                  </a:p>
                </p:txBody>
              </p:sp>
            </mc:Fallback>
          </mc:AlternateContent>
          <p:sp>
            <p:nvSpPr>
              <p:cNvPr id="23" name="文本框 22"/>
              <p:cNvSpPr txBox="1"/>
              <p:nvPr/>
            </p:nvSpPr>
            <p:spPr>
              <a:xfrm>
                <a:off x="12065" y="3704"/>
                <a:ext cx="4859" cy="483"/>
              </a:xfrm>
              <a:prstGeom prst="rect">
                <a:avLst/>
              </a:prstGeom>
              <a:noFill/>
            </p:spPr>
            <p:txBody>
              <a:bodyPr wrap="square" rtlCol="0">
                <a:spAutoFit/>
              </a:bodyPr>
              <a:lstStyle/>
              <a:p>
                <a:r>
                  <a:rPr lang="zh-CN" altLang="en-US" sz="1400">
                    <a:latin typeface="楷体" panose="02010609060101010101" pitchFamily="49" charset="-122"/>
                    <a:ea typeface="楷体" panose="02010609060101010101" pitchFamily="49" charset="-122"/>
                  </a:rPr>
                  <a:t>簇之间的距离度量：采用最小距离</a:t>
                </a:r>
                <a:endParaRPr lang="zh-CN" altLang="en-US" sz="1400">
                  <a:latin typeface="楷体" panose="02010609060101010101" pitchFamily="49" charset="-122"/>
                  <a:ea typeface="楷体" panose="02010609060101010101" pitchFamily="49" charset="-122"/>
                </a:endParaRPr>
              </a:p>
            </p:txBody>
          </p:sp>
        </p:grpSp>
        <p:sp>
          <p:nvSpPr>
            <p:cNvPr id="25" name="圆角矩形 24"/>
            <p:cNvSpPr/>
            <p:nvPr/>
          </p:nvSpPr>
          <p:spPr>
            <a:xfrm>
              <a:off x="11743" y="2100"/>
              <a:ext cx="6135" cy="2614"/>
            </a:xfrm>
            <a:prstGeom prst="roundRect">
              <a:avLst/>
            </a:prstGeom>
            <a:noFill/>
            <a:ln>
              <a:solidFill>
                <a:srgbClr val="D8422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矩形 27"/>
          <p:cNvSpPr/>
          <p:nvPr/>
        </p:nvSpPr>
        <p:spPr>
          <a:xfrm>
            <a:off x="8404225" y="5736590"/>
            <a:ext cx="209550" cy="226060"/>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1</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37" name="矩形 36"/>
          <p:cNvSpPr/>
          <p:nvPr/>
        </p:nvSpPr>
        <p:spPr>
          <a:xfrm>
            <a:off x="8704580" y="5736590"/>
            <a:ext cx="209550" cy="226060"/>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2</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38" name="矩形 37"/>
          <p:cNvSpPr/>
          <p:nvPr/>
        </p:nvSpPr>
        <p:spPr>
          <a:xfrm>
            <a:off x="9004935" y="5736590"/>
            <a:ext cx="209550" cy="226060"/>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3</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39" name="矩形 38"/>
          <p:cNvSpPr/>
          <p:nvPr/>
        </p:nvSpPr>
        <p:spPr>
          <a:xfrm>
            <a:off x="9305290" y="5736590"/>
            <a:ext cx="209550" cy="226060"/>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4</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40" name="矩形 39"/>
          <p:cNvSpPr/>
          <p:nvPr/>
        </p:nvSpPr>
        <p:spPr>
          <a:xfrm>
            <a:off x="9605645" y="5736590"/>
            <a:ext cx="209550" cy="226060"/>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5</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41" name="矩形 40"/>
          <p:cNvSpPr/>
          <p:nvPr/>
        </p:nvSpPr>
        <p:spPr>
          <a:xfrm>
            <a:off x="9906000" y="5736590"/>
            <a:ext cx="209550" cy="226060"/>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6</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42" name="矩形 41"/>
          <p:cNvSpPr/>
          <p:nvPr/>
        </p:nvSpPr>
        <p:spPr>
          <a:xfrm>
            <a:off x="10206355" y="5736590"/>
            <a:ext cx="209550" cy="226060"/>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7</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43" name="矩形 42"/>
          <p:cNvSpPr/>
          <p:nvPr/>
        </p:nvSpPr>
        <p:spPr>
          <a:xfrm>
            <a:off x="10506710" y="5736590"/>
            <a:ext cx="209550" cy="226060"/>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8</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44" name="矩形 43"/>
          <p:cNvSpPr/>
          <p:nvPr/>
        </p:nvSpPr>
        <p:spPr>
          <a:xfrm>
            <a:off x="10807065" y="5736590"/>
            <a:ext cx="209550" cy="226060"/>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9</a:t>
            </a:r>
            <a:endParaRPr lang="en-US" altLang="zh-CN" sz="1200">
              <a:solidFill>
                <a:schemeClr val="tx1"/>
              </a:solidFill>
              <a:latin typeface="Times New Roman" panose="02020603050405020304" pitchFamily="18" charset="0"/>
              <a:cs typeface="Times New Roman" panose="02020603050405020304" pitchFamily="18" charset="0"/>
            </a:endParaRPr>
          </a:p>
        </p:txBody>
      </p:sp>
      <p:cxnSp>
        <p:nvCxnSpPr>
          <p:cNvPr id="47" name="肘形连接符 46"/>
          <p:cNvCxnSpPr>
            <a:stCxn id="37" idx="0"/>
            <a:endCxn id="28" idx="0"/>
          </p:cNvCxnSpPr>
          <p:nvPr/>
        </p:nvCxnSpPr>
        <p:spPr>
          <a:xfrm rot="16200000" flipV="1">
            <a:off x="8658860" y="5586730"/>
            <a:ext cx="3175" cy="300355"/>
          </a:xfrm>
          <a:prstGeom prst="bentConnector3">
            <a:avLst>
              <a:gd name="adj1" fmla="val 10360000"/>
            </a:avLst>
          </a:prstGeom>
          <a:ln>
            <a:solidFill>
              <a:srgbClr val="D8422A"/>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165225" y="5660390"/>
            <a:ext cx="7238365" cy="64516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经过计算，将样本划分为</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个簇：</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 2}</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{8}</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{9}</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mc:AlternateContent xmlns:mc="http://schemas.openxmlformats.org/markup-compatibility/2006">
        <mc:Choice xmlns:a14="http://schemas.microsoft.com/office/drawing/2010/main" Requires="a14">
          <p:sp>
            <p:nvSpPr>
              <p:cNvPr id="2" name="文本框 1"/>
              <p:cNvSpPr txBox="1"/>
              <p:nvPr/>
            </p:nvSpPr>
            <p:spPr>
              <a:xfrm>
                <a:off x="7708019" y="3418840"/>
                <a:ext cx="3895725" cy="733425"/>
              </a:xfrm>
              <a:prstGeom prst="rect">
                <a:avLst/>
              </a:prstGeom>
              <a:noFill/>
            </p:spPr>
            <p:txBody>
              <a:bodyPr wrap="square" rtlCol="0">
                <a:spAutoFit/>
              </a:bodyPr>
              <a:lstStyle/>
              <a:p>
                <a:pPr fontAlgn="auto">
                  <a:lnSpc>
                    <a:spcPct val="125000"/>
                  </a:lnSpc>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m:t>
                      </m:r>
                      <m:rad>
                        <m:radPr>
                          <m:degHide m:val="on"/>
                          <m:ctrlPr>
                            <a:rPr lang="en-US" altLang="zh-CN" sz="1400" b="0" i="1" smtClean="0">
                              <a:latin typeface="Cambria Math" panose="02040503050406030204" pitchFamily="18" charset="0"/>
                            </a:rPr>
                          </m:ctrlPr>
                        </m:radPr>
                        <m:deg/>
                        <m:e>
                          <m:sSup>
                            <m:sSupPr>
                              <m:ctrlPr>
                                <a:rPr lang="en-US" altLang="zh-CN" sz="1400" b="0" i="1" smtClean="0">
                                  <a:latin typeface="Cambria Math" panose="02040503050406030204" pitchFamily="18" charset="0"/>
                                </a:rPr>
                              </m:ctrlPr>
                            </m:sSupPr>
                            <m:e>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5</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1</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4</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9</m:t>
                                  </m:r>
                                </m:e>
                              </m:d>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sSup>
                            <m:sSupPr>
                              <m:ctrlPr>
                                <a:rPr lang="en-US" altLang="zh-CN" sz="1400" b="0" i="1" smtClean="0">
                                  <a:latin typeface="Cambria Math" panose="02040503050406030204" pitchFamily="18" charset="0"/>
                                </a:rPr>
                              </m:ctrlPr>
                            </m:sSupPr>
                            <m:e>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3</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5</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3</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0</m:t>
                                  </m:r>
                                </m:e>
                              </m:d>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sSup>
                            <m:sSupPr>
                              <m:ctrlPr>
                                <a:rPr lang="en-US" altLang="zh-CN" sz="1400" b="0" i="1" smtClean="0">
                                  <a:latin typeface="Cambria Math" panose="02040503050406030204" pitchFamily="18" charset="0"/>
                                </a:rPr>
                              </m:ctrlPr>
                            </m:sSupPr>
                            <m:e>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1</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5</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1</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4</m:t>
                                  </m:r>
                                </m:e>
                              </m:d>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sSup>
                            <m:sSupPr>
                              <m:ctrlPr>
                                <a:rPr lang="en-US" altLang="zh-CN" sz="1400" b="0" i="1" smtClean="0">
                                  <a:latin typeface="Cambria Math" panose="02040503050406030204" pitchFamily="18" charset="0"/>
                                </a:rPr>
                              </m:ctrlPr>
                            </m:sSupPr>
                            <m:e>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0</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2</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0</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2</m:t>
                                  </m:r>
                                </m:e>
                              </m:d>
                            </m:e>
                            <m:sup>
                              <m:r>
                                <a:rPr lang="en-US" altLang="zh-CN" sz="1400" b="0" i="1" smtClean="0">
                                  <a:latin typeface="Cambria Math" panose="02040503050406030204" pitchFamily="18" charset="0"/>
                                </a:rPr>
                                <m:t>2</m:t>
                              </m:r>
                            </m:sup>
                          </m:sSup>
                        </m:e>
                      </m:rad>
                      <m:r>
                        <a:rPr lang="en-US" altLang="zh-CN" sz="1400" b="0" i="1" smtClean="0">
                          <a:latin typeface="Cambria Math" panose="02040503050406030204" pitchFamily="18" charset="0"/>
                        </a:rPr>
                        <m:t>=</m:t>
                      </m:r>
                      <m:rad>
                        <m:radPr>
                          <m:degHide m:val="on"/>
                          <m:ctrlPr>
                            <a:rPr lang="en-US" altLang="zh-CN" sz="1400" b="0" i="1" smtClean="0">
                              <a:latin typeface="Cambria Math" panose="02040503050406030204" pitchFamily="18" charset="0"/>
                            </a:rPr>
                          </m:ctrlPr>
                        </m:radPr>
                        <m:deg/>
                        <m:e>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0</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2</m:t>
                              </m:r>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0</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5</m:t>
                              </m:r>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0</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1</m:t>
                              </m:r>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0</m:t>
                              </m:r>
                            </m:e>
                            <m:sup>
                              <m:r>
                                <a:rPr lang="en-US" altLang="zh-CN" sz="1400" b="0" i="1" smtClean="0">
                                  <a:latin typeface="Cambria Math" panose="02040503050406030204" pitchFamily="18" charset="0"/>
                                </a:rPr>
                                <m:t>2</m:t>
                              </m:r>
                            </m:sup>
                          </m:sSup>
                        </m:e>
                      </m:rad>
                    </m:oMath>
                  </m:oMathPara>
                </a14:m>
                <a:endParaRPr lang="zh-CN" altLang="en-US" sz="1400" dirty="0"/>
              </a:p>
            </p:txBody>
          </p:sp>
        </mc:Choice>
        <mc:Fallback>
          <p:sp>
            <p:nvSpPr>
              <p:cNvPr id="2" name="文本框 1"/>
              <p:cNvSpPr txBox="1">
                <a:spLocks noRot="1" noChangeAspect="1" noMove="1" noResize="1" noEditPoints="1" noAdjustHandles="1" noChangeArrowheads="1" noChangeShapeType="1" noTextEdit="1"/>
              </p:cNvSpPr>
              <p:nvPr/>
            </p:nvSpPr>
            <p:spPr>
              <a:xfrm>
                <a:off x="7708019" y="3418840"/>
                <a:ext cx="3895725" cy="733425"/>
              </a:xfrm>
              <a:prstGeom prst="rect">
                <a:avLst/>
              </a:prstGeom>
              <a:blipFill rotWithShape="1">
                <a:blip r:embed="rId9"/>
                <a:stretch>
                  <a:fillRect l="-10" r="-1977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7522845" y="3169285"/>
                <a:ext cx="1097280" cy="306705"/>
              </a:xfrm>
              <a:prstGeom prst="rect">
                <a:avLst/>
              </a:prstGeom>
              <a:noFill/>
            </p:spPr>
            <p:txBody>
              <a:bodyPr wrap="none" rtlCol="0" anchor="t">
                <a:spAutoFit/>
              </a:bodyPr>
              <a:lstStyle/>
              <a:p>
                <a14:m>
                  <m:oMath xmlns:m="http://schemas.openxmlformats.org/officeDocument/2006/math">
                    <m:r>
                      <a:rPr lang="en-US" altLang="zh-CN" sz="1400" b="0" i="1" smtClean="0">
                        <a:latin typeface="Cambria Math" panose="02040503050406030204" pitchFamily="18" charset="0"/>
                      </a:rPr>
                      <m:t>𝑑𝑖𝑠𝑡</m:t>
                    </m:r>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2</m:t>
                            </m:r>
                          </m:sub>
                        </m:sSub>
                      </m:e>
                    </m:d>
                  </m:oMath>
                </a14:m>
                <a:r>
                  <a:rPr lang="en-US" altLang="zh-CN" sz="1400" dirty="0"/>
                  <a:t>:</a:t>
                </a:r>
                <a:endParaRPr lang="en-US" altLang="zh-CN" sz="1400" dirty="0"/>
              </a:p>
            </p:txBody>
          </p:sp>
        </mc:Choice>
        <mc:Fallback>
          <p:sp>
            <p:nvSpPr>
              <p:cNvPr id="9" name="文本框 8"/>
              <p:cNvSpPr txBox="1">
                <a:spLocks noRot="1" noChangeAspect="1" noMove="1" noResize="1" noEditPoints="1" noAdjustHandles="1" noChangeArrowheads="1" noChangeShapeType="1" noTextEdit="1"/>
              </p:cNvSpPr>
              <p:nvPr/>
            </p:nvSpPr>
            <p:spPr>
              <a:xfrm>
                <a:off x="7522845" y="3169285"/>
                <a:ext cx="1097280" cy="306705"/>
              </a:xfrm>
              <a:prstGeom prst="rect">
                <a:avLst/>
              </a:prstGeom>
              <a:blipFill rotWithShape="1">
                <a:blip r:embed="rId10"/>
                <a:stretch>
                  <a:fillRect r="-434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7592060" y="4154170"/>
                <a:ext cx="1533525" cy="298450"/>
              </a:xfrm>
              <a:prstGeom prst="rect">
                <a:avLst/>
              </a:prstGeom>
              <a:noFill/>
            </p:spPr>
            <p:txBody>
              <a:bodyPr wrap="square" rtlCol="0" anchor="t">
                <a:spAutoFit/>
              </a:bodyPr>
              <a:lstStyle/>
              <a:p>
                <a:pPr marL="0" lvl="0" indent="0">
                  <a:buNone/>
                </a:pP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ea typeface="MS Mincho" panose="02020609040205080304" charset="-128"/>
                          <a:cs typeface="Cambria Math" panose="02040503050406030204" pitchFamily="18" charset="0"/>
                        </a:rPr>
                        <m:t>=</m:t>
                      </m:r>
                      <m:rad>
                        <m:radPr>
                          <m:degHide m:val="on"/>
                          <m:ctrlPr>
                            <a:rPr lang="en-US" altLang="zh-CN" sz="1400" b="0" i="1" smtClean="0">
                              <a:latin typeface="Cambria Math" panose="02040503050406030204" pitchFamily="18" charset="0"/>
                            </a:rPr>
                          </m:ctrlPr>
                        </m:radPr>
                        <m:deg/>
                        <m:e>
                          <m:r>
                            <a:rPr lang="en-US" altLang="zh-CN" sz="1400" b="0" i="1" smtClean="0">
                              <a:latin typeface="Cambria Math" panose="02040503050406030204" pitchFamily="18" charset="0"/>
                            </a:rPr>
                            <m:t>0</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3</m:t>
                          </m:r>
                        </m:e>
                      </m:rad>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rPr>
                        <m:t>0</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55</m:t>
                      </m:r>
                    </m:oMath>
                  </m:oMathPara>
                </a14:m>
                <a:endParaRPr lang="zh-CN" altLang="en-US" sz="1400"/>
              </a:p>
            </p:txBody>
          </p:sp>
        </mc:Choice>
        <mc:Fallback>
          <p:sp>
            <p:nvSpPr>
              <p:cNvPr id="10" name="文本框 9"/>
              <p:cNvSpPr txBox="1">
                <a:spLocks noRot="1" noChangeAspect="1" noMove="1" noResize="1" noEditPoints="1" noAdjustHandles="1" noChangeArrowheads="1" noChangeShapeType="1" noTextEdit="1"/>
              </p:cNvSpPr>
              <p:nvPr/>
            </p:nvSpPr>
            <p:spPr>
              <a:xfrm>
                <a:off x="7592060" y="4154170"/>
                <a:ext cx="1533525" cy="298450"/>
              </a:xfrm>
              <a:prstGeom prst="rect">
                <a:avLst/>
              </a:prstGeom>
              <a:blipFill rotWithShape="1">
                <a:blip r:embed="rId11"/>
                <a:stretch>
                  <a:fillRect/>
                </a:stretch>
              </a:blipFill>
            </p:spPr>
            <p:txBody>
              <a:bodyPr/>
              <a:lstStyle/>
              <a:p>
                <a:r>
                  <a:rPr lang="zh-CN" alt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4810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020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层次聚类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custDataLst>
              <p:tags r:id="rId6"/>
            </p:custDataLst>
          </p:nvPr>
        </p:nvGraphicFramePr>
        <p:xfrm>
          <a:off x="1852930" y="2251710"/>
          <a:ext cx="5245100" cy="3111500"/>
        </p:xfrm>
        <a:graphic>
          <a:graphicData uri="http://schemas.openxmlformats.org/drawingml/2006/table">
            <a:tbl>
              <a:tblPr firstRow="1" bandRow="1">
                <a:tableStyleId>{616DA210-FB5B-4158-B5E0-FEB733F419BA}</a:tableStyleId>
              </a:tblPr>
              <a:tblGrid>
                <a:gridCol w="524510"/>
                <a:gridCol w="524510"/>
                <a:gridCol w="524510"/>
                <a:gridCol w="524510"/>
                <a:gridCol w="524510"/>
                <a:gridCol w="524510"/>
                <a:gridCol w="524510"/>
                <a:gridCol w="524510"/>
                <a:gridCol w="524510"/>
                <a:gridCol w="524510"/>
              </a:tblGrid>
              <a:tr h="311150">
                <a:tc>
                  <a:txBody>
                    <a:bodyPr/>
                    <a:lstStyle/>
                    <a:p>
                      <a:pPr algn="ctr"/>
                      <a:r>
                        <a:rPr lang="zh-CN" altLang="en-US" sz="1600" b="0" dirty="0">
                          <a:latin typeface="楷体" panose="02010609060101010101" pitchFamily="49" charset="-122"/>
                          <a:ea typeface="楷体" panose="02010609060101010101" pitchFamily="49" charset="-122"/>
                        </a:rPr>
                        <a:t>距离</a:t>
                      </a:r>
                      <a:endParaRPr lang="zh-CN" altLang="en-US" sz="1600" b="0" dirty="0">
                        <a:latin typeface="楷体" panose="02010609060101010101" pitchFamily="49" charset="-122"/>
                        <a:ea typeface="楷体" panose="02010609060101010101" pitchFamily="49" charset="-122"/>
                      </a:endParaRPr>
                    </a:p>
                  </a:txBody>
                  <a:tcPr marL="55915" marR="55915" marT="27958" marB="27958" anchor="ctr">
                    <a:lnR w="12700" cmpd="sng">
                      <a:solidFill>
                        <a:srgbClr val="FF0000"/>
                      </a:solidFill>
                      <a:prstDash val="solid"/>
                    </a:lnR>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1</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w="12700" cmpd="sng">
                      <a:solidFill>
                        <a:srgbClr val="FF0000"/>
                      </a:solidFill>
                      <a:prstDash val="solid"/>
                    </a:lnT>
                    <a:lnB>
                      <a:noFill/>
                    </a:lnB>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2</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w="12700" cmpd="sng">
                      <a:solidFill>
                        <a:srgbClr val="FF0000"/>
                      </a:solidFill>
                      <a:prstDash val="solid"/>
                    </a:lnT>
                    <a:lnB>
                      <a:noFill/>
                    </a:lnB>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3</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4</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6</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8</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9</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cmpd="sng">
                      <a:solidFill>
                        <a:srgbClr val="FF0000"/>
                      </a:solidFill>
                      <a:prstDash val="solid"/>
                    </a:lnR>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0.55</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0.57</a:t>
                      </a:r>
                      <a:endPar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3.53</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3.00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2.26</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5.19</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5.5</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4.96</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cmpd="sng">
                      <a:solidFill>
                        <a:srgbClr val="FF0000"/>
                      </a:solidFill>
                      <a:prstDash val="solid"/>
                    </a:lnR>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5</a:t>
                      </a: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1.09</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3.6</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9</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2.9</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2.1</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5.3</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4</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5.6</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9</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5.04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cmpd="sng">
                      <a:solidFill>
                        <a:srgbClr val="FF0000"/>
                      </a:solidFill>
                      <a:prstDash val="solid"/>
                    </a:lnR>
                  </a:tcPr>
                </a:tc>
                <a:tc>
                  <a:txBody>
                    <a:bodyPr/>
                    <a:lstStyle/>
                    <a:p>
                      <a:pPr algn="ctr">
                        <a:buNone/>
                      </a:pPr>
                      <a:r>
                        <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57</a:t>
                      </a:r>
                      <a:endParaRPr lang="zh-CN" alt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1.09</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3.24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2.94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2.32</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4.90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5.2</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4.73</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4</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cmpd="sng">
                      <a:solidFill>
                        <a:srgbClr val="FF0000"/>
                      </a:solidFill>
                      <a:prstDash val="solid"/>
                    </a:lnR>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sym typeface="+mn-ea"/>
                        </a:rPr>
                        <a:t>3.53</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3.6</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sym typeface="+mn-ea"/>
                        </a:rPr>
                        <a:t>9</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3.24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1.38</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2.14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1.80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2.0</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1.5</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4</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cmpd="sng">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3.00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2.97</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2.94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1.38</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0.97</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2.66</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3.02</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2.2</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cmpd="sng">
                      <a:solidFill>
                        <a:srgbClr val="FF0000"/>
                      </a:solidFill>
                      <a:prstDash val="solid"/>
                    </a:lnR>
                  </a:tcP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rPr>
                        <a:t>2.26</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2.15</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2.32</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2.14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rPr>
                        <a:t>0.97</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endParaRPr>
                    </a:p>
                  </a:txBody>
                  <a:tcPr marL="55915" marR="55915" marT="27958" marB="27958" anchor="ct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3.5</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3.9</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3.18</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cmpd="sng">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5.19</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5.34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4.90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1.80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2.66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3.51</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1.3</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1.15</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8</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cmpd="sng">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5.5</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sym typeface="+mn-ea"/>
                        </a:rPr>
                        <a:t>5</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5.69</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5.27</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2.05</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3.02</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3.96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1.32</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0.88</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9</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cmpd="sng">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4.96</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w="12700" cmpd="sng">
                      <a:solidFill>
                        <a:srgbClr val="FF0000"/>
                      </a:solidFill>
                      <a:prstDash val="solid"/>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5.04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w="12700" cmpd="sng">
                      <a:solidFill>
                        <a:srgbClr val="FF0000"/>
                      </a:solidFill>
                      <a:prstDash val="solid"/>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4.73</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1.54</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2.23</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3.18</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1.15</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rPr>
                        <a:t>0.88</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endParaRPr>
                    </a:p>
                  </a:txBody>
                  <a:tcPr marL="55915" marR="55915" marT="27958" marB="27958" anchor="ct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r>
            </a:tbl>
          </a:graphicData>
        </a:graphic>
      </p:graphicFrame>
      <p:sp>
        <p:nvSpPr>
          <p:cNvPr id="8" name="文本框 7"/>
          <p:cNvSpPr txBox="1"/>
          <p:nvPr/>
        </p:nvSpPr>
        <p:spPr>
          <a:xfrm>
            <a:off x="825672" y="987190"/>
            <a:ext cx="4505280"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使用</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AGNES</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算法对数据集进行聚类</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025756" y="1443762"/>
            <a:ext cx="10816128" cy="506730"/>
          </a:xfrm>
          <a:prstGeom prst="rect">
            <a:avLst/>
          </a:prstGeom>
        </p:spPr>
        <p:txBody>
          <a:bodyPr wrap="square">
            <a:spAutoFit/>
          </a:bodyPr>
          <a:lstStyle/>
          <a:p>
            <a:pPr marL="342900" marR="0" lvl="1" indent="-342900" algn="just" defTabSz="914400" rtl="0" fontAlgn="auto">
              <a:lnSpc>
                <a:spcPct val="150000"/>
              </a:lnSpc>
              <a:spcBef>
                <a:spcPts val="0"/>
              </a:spcBef>
              <a:spcAft>
                <a:spcPts val="0"/>
              </a:spcAft>
              <a:buClrTx/>
              <a:buSzTx/>
              <a:buFont typeface="+mj-ea"/>
              <a:buAutoNum type="circleNumDbPlain" startAt="2"/>
              <a:defRPr/>
            </a:pPr>
            <a:r>
              <a:rPr lang="zh-CN" altLang="en-US" dirty="0">
                <a:latin typeface="微软雅黑" panose="020B0503020204020204" pitchFamily="34" charset="-122"/>
                <a:ea typeface="微软雅黑" panose="020B0503020204020204" pitchFamily="34" charset="-122"/>
                <a:sym typeface="+mn-ea"/>
              </a:rPr>
              <a:t>计算每个簇之间的距离，并将距离最近的两个簇合并为一簇。</a:t>
            </a:r>
            <a:endParaRPr kumimoji="0" lang="zh-CN"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endParaRPr>
          </a:p>
        </p:txBody>
      </p:sp>
      <p:grpSp>
        <p:nvGrpSpPr>
          <p:cNvPr id="26" name="组合 25"/>
          <p:cNvGrpSpPr/>
          <p:nvPr/>
        </p:nvGrpSpPr>
        <p:grpSpPr>
          <a:xfrm>
            <a:off x="7987665" y="1263650"/>
            <a:ext cx="3895090" cy="1659890"/>
            <a:chOff x="11743" y="2100"/>
            <a:chExt cx="6134" cy="2614"/>
          </a:xfrm>
        </p:grpSpPr>
        <p:grpSp>
          <p:nvGrpSpPr>
            <p:cNvPr id="24" name="组合 23"/>
            <p:cNvGrpSpPr/>
            <p:nvPr/>
          </p:nvGrpSpPr>
          <p:grpSpPr>
            <a:xfrm>
              <a:off x="12027" y="2274"/>
              <a:ext cx="5553" cy="2295"/>
              <a:chOff x="12065" y="3704"/>
              <a:chExt cx="5553" cy="2295"/>
            </a:xfrm>
          </p:grpSpPr>
          <p:sp>
            <p:nvSpPr>
              <p:cNvPr id="17" name="文本框 16"/>
              <p:cNvSpPr txBox="1"/>
              <p:nvPr/>
            </p:nvSpPr>
            <p:spPr>
              <a:xfrm>
                <a:off x="12104" y="4674"/>
                <a:ext cx="5270" cy="483"/>
              </a:xfrm>
              <a:prstGeom prst="rect">
                <a:avLst/>
              </a:prstGeom>
              <a:noFill/>
            </p:spPr>
            <p:txBody>
              <a:bodyPr wrap="square" rtlCol="0">
                <a:spAutoFit/>
              </a:bodyPr>
              <a:lstStyle/>
              <a:p>
                <a:r>
                  <a:rPr lang="zh-CN" altLang="en-US" sz="1400">
                    <a:latin typeface="楷体" panose="02010609060101010101" pitchFamily="49" charset="-122"/>
                    <a:ea typeface="楷体" panose="02010609060101010101" pitchFamily="49" charset="-122"/>
                  </a:rPr>
                  <a:t>样本之间的距离度量：采用欧式距离</a:t>
                </a:r>
                <a:endParaRPr lang="zh-CN" altLang="en-US" sz="140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8" name="文本框 17"/>
                  <p:cNvSpPr txBox="1"/>
                  <p:nvPr/>
                </p:nvSpPr>
                <p:spPr>
                  <a:xfrm>
                    <a:off x="13344" y="4475"/>
                    <a:ext cx="4275" cy="1524"/>
                  </a:xfrm>
                  <a:prstGeom prst="rect">
                    <a:avLst/>
                  </a:prstGeom>
                  <a:noFill/>
                </p:spPr>
                <p:txBody>
                  <a:bodyPr wrap="square" rtlCol="0" anchor="t">
                    <a:spAutoFit/>
                  </a:bodyPr>
                  <a:lstStyle/>
                  <a:p>
                    <a:pPr lvl="0" algn="just">
                      <a:lnSpc>
                        <a:spcPct val="150000"/>
                      </a:lnSpc>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ea typeface="微软雅黑" panose="020B0503020204020204" pitchFamily="34" charset="-122"/>
                            </a:rPr>
                            <m:t>𝑑𝑖𝑠𝑡</m:t>
                          </m:r>
                          <m:d>
                            <m:dPr>
                              <m:ctrlPr>
                                <a:rPr lang="en-US" altLang="zh-CN" sz="1400" b="0" i="1" smtClean="0">
                                  <a:latin typeface="Cambria Math" panose="02040503050406030204" pitchFamily="18" charset="0"/>
                                  <a:ea typeface="微软雅黑" panose="020B0503020204020204" pitchFamily="34" charset="-122"/>
                                </a:rPr>
                              </m:ctrlPr>
                            </m:dPr>
                            <m:e>
                              <m:sSub>
                                <m:sSubPr>
                                  <m:ctrlPr>
                                    <a:rPr lang="en-US" altLang="zh-CN" sz="1400" b="0" i="1" smtClean="0">
                                      <a:latin typeface="Cambria Math" panose="02040503050406030204" pitchFamily="18" charset="0"/>
                                      <a:ea typeface="微软雅黑" panose="020B0503020204020204" pitchFamily="34" charset="-122"/>
                                    </a:rPr>
                                  </m:ctrlPr>
                                </m:sSubPr>
                                <m:e>
                                  <m:r>
                                    <a:rPr lang="en-US" altLang="zh-CN" sz="1400" b="0" i="1" smtClean="0">
                                      <a:latin typeface="Cambria Math" panose="02040503050406030204" pitchFamily="18" charset="0"/>
                                      <a:ea typeface="微软雅黑" panose="020B0503020204020204" pitchFamily="34" charset="-122"/>
                                    </a:rPr>
                                    <m:t>𝑥</m:t>
                                  </m:r>
                                </m:e>
                                <m:sub>
                                  <m:r>
                                    <a:rPr lang="en-US" altLang="zh-CN" sz="1400" b="0" i="1" smtClean="0">
                                      <a:latin typeface="Cambria Math" panose="02040503050406030204" pitchFamily="18" charset="0"/>
                                      <a:ea typeface="微软雅黑" panose="020B0503020204020204" pitchFamily="34" charset="-122"/>
                                    </a:rPr>
                                    <m:t>𝑖</m:t>
                                  </m:r>
                                </m:sub>
                              </m:sSub>
                              <m:r>
                                <a:rPr lang="en-US" altLang="zh-CN" sz="1400" b="0" i="1" smtClean="0">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𝑥</m:t>
                                  </m:r>
                                </m:e>
                                <m:sub>
                                  <m:r>
                                    <a:rPr lang="en-US" altLang="zh-CN" sz="1400" b="0" i="1" smtClean="0">
                                      <a:latin typeface="Cambria Math" panose="02040503050406030204" pitchFamily="18" charset="0"/>
                                      <a:ea typeface="微软雅黑" panose="020B0503020204020204" pitchFamily="34" charset="-122"/>
                                    </a:rPr>
                                    <m:t>𝑗</m:t>
                                  </m:r>
                                </m:sub>
                              </m:sSub>
                            </m:e>
                          </m:d>
                          <m:r>
                            <a:rPr lang="en-US" altLang="zh-CN" sz="1400" b="0" i="1" smtClean="0">
                              <a:latin typeface="Cambria Math" panose="02040503050406030204" pitchFamily="18" charset="0"/>
                              <a:ea typeface="微软雅黑" panose="020B0503020204020204" pitchFamily="34" charset="-122"/>
                            </a:rPr>
                            <m:t>=</m:t>
                          </m:r>
                          <m:sSup>
                            <m:sSupPr>
                              <m:ctrlPr>
                                <a:rPr lang="en-US" altLang="zh-CN" sz="1400" b="0" i="1" smtClean="0">
                                  <a:latin typeface="Cambria Math" panose="02040503050406030204" pitchFamily="18" charset="0"/>
                                  <a:ea typeface="微软雅黑" panose="020B0503020204020204" pitchFamily="34" charset="-122"/>
                                </a:rPr>
                              </m:ctrlPr>
                            </m:sSupPr>
                            <m:e>
                              <m:r>
                                <a:rPr lang="en-US" altLang="zh-CN" sz="1400" b="0" i="1" smtClean="0">
                                  <a:latin typeface="Cambria Math" panose="02040503050406030204" pitchFamily="18" charset="0"/>
                                  <a:ea typeface="微软雅黑" panose="020B0503020204020204" pitchFamily="34" charset="-122"/>
                                </a:rPr>
                                <m:t>(</m:t>
                              </m:r>
                              <m:nary>
                                <m:naryPr>
                                  <m:chr m:val="∑"/>
                                  <m:ctrlPr>
                                    <a:rPr lang="en-US" altLang="zh-CN" sz="1400" b="0" i="1" smtClean="0">
                                      <a:latin typeface="Cambria Math" panose="02040503050406030204" pitchFamily="18" charset="0"/>
                                      <a:ea typeface="微软雅黑" panose="020B0503020204020204" pitchFamily="34" charset="-122"/>
                                    </a:rPr>
                                  </m:ctrlPr>
                                </m:naryPr>
                                <m:sub>
                                  <m:r>
                                    <m:rPr>
                                      <m:brk m:alnAt="23"/>
                                    </m:rPr>
                                    <a:rPr lang="en-US" altLang="zh-CN" sz="1400" b="0" i="1" smtClean="0">
                                      <a:latin typeface="Cambria Math" panose="02040503050406030204" pitchFamily="18" charset="0"/>
                                      <a:ea typeface="微软雅黑" panose="020B0503020204020204" pitchFamily="34" charset="-122"/>
                                    </a:rPr>
                                    <m:t>𝑢</m:t>
                                  </m:r>
                                  <m:r>
                                    <a:rPr lang="en-US" altLang="zh-CN" sz="1400" b="0" i="1" smtClean="0">
                                      <a:latin typeface="Cambria Math" panose="02040503050406030204" pitchFamily="18" charset="0"/>
                                      <a:ea typeface="微软雅黑" panose="020B0503020204020204" pitchFamily="34" charset="-122"/>
                                    </a:rPr>
                                    <m:t>=</m:t>
                                  </m:r>
                                  <m:r>
                                    <a:rPr lang="en-US" altLang="zh-CN" sz="1400" b="0" i="1" smtClean="0">
                                      <a:latin typeface="Cambria Math" panose="02040503050406030204" pitchFamily="18" charset="0"/>
                                      <a:ea typeface="微软雅黑" panose="020B0503020204020204" pitchFamily="34" charset="-122"/>
                                    </a:rPr>
                                    <m:t>1</m:t>
                                  </m:r>
                                </m:sub>
                                <m:sup>
                                  <m:r>
                                    <a:rPr lang="en-US" altLang="zh-CN" sz="1400" b="0" i="1" smtClean="0">
                                      <a:latin typeface="Cambria Math" panose="02040503050406030204" pitchFamily="18" charset="0"/>
                                      <a:ea typeface="微软雅黑" panose="020B0503020204020204" pitchFamily="34" charset="-122"/>
                                    </a:rPr>
                                    <m:t>𝑛</m:t>
                                  </m:r>
                                </m:sup>
                                <m:e>
                                  <m:sSup>
                                    <m:sSupPr>
                                      <m:ctrlPr>
                                        <a:rPr lang="en-US" altLang="zh-CN" sz="1400" b="0" i="1" smtClean="0">
                                          <a:latin typeface="Cambria Math" panose="02040503050406030204" pitchFamily="18" charset="0"/>
                                          <a:ea typeface="微软雅黑" panose="020B0503020204020204" pitchFamily="34" charset="-122"/>
                                        </a:rPr>
                                      </m:ctrlPr>
                                    </m:sSupPr>
                                    <m:e>
                                      <m:r>
                                        <a:rPr lang="en-US" altLang="zh-CN" sz="1400" b="0" i="1" smtClean="0">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𝑥</m:t>
                                          </m:r>
                                        </m:e>
                                        <m:sub>
                                          <m:r>
                                            <a:rPr lang="en-US" altLang="zh-CN" sz="1400" i="1">
                                              <a:latin typeface="Cambria Math" panose="02040503050406030204" pitchFamily="18" charset="0"/>
                                              <a:ea typeface="微软雅黑" panose="020B0503020204020204" pitchFamily="34" charset="-122"/>
                                            </a:rPr>
                                            <m:t>𝑖</m:t>
                                          </m:r>
                                          <m:r>
                                            <a:rPr lang="en-US" altLang="zh-CN" sz="1400" b="0" i="1" smtClean="0">
                                              <a:latin typeface="Cambria Math" panose="02040503050406030204" pitchFamily="18" charset="0"/>
                                              <a:ea typeface="微软雅黑" panose="020B0503020204020204" pitchFamily="34" charset="-122"/>
                                            </a:rPr>
                                            <m:t>𝑢</m:t>
                                          </m:r>
                                        </m:sub>
                                      </m:sSub>
                                      <m:r>
                                        <a:rPr lang="en-US" altLang="zh-CN" sz="1400" b="0" i="1" smtClean="0">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𝑥</m:t>
                                          </m:r>
                                        </m:e>
                                        <m:sub>
                                          <m:r>
                                            <a:rPr lang="en-US" altLang="zh-CN" sz="1400" b="0" i="1" smtClean="0">
                                              <a:latin typeface="Cambria Math" panose="02040503050406030204" pitchFamily="18" charset="0"/>
                                              <a:ea typeface="微软雅黑" panose="020B0503020204020204" pitchFamily="34" charset="-122"/>
                                            </a:rPr>
                                            <m:t>𝑗𝑢</m:t>
                                          </m:r>
                                        </m:sub>
                                      </m:sSub>
                                      <m:r>
                                        <a:rPr lang="en-US" altLang="zh-CN" sz="1400" b="0" i="1" smtClean="0">
                                          <a:latin typeface="Cambria Math" panose="02040503050406030204" pitchFamily="18" charset="0"/>
                                          <a:ea typeface="微软雅黑" panose="020B0503020204020204" pitchFamily="34" charset="-122"/>
                                        </a:rPr>
                                        <m:t>|</m:t>
                                      </m:r>
                                    </m:e>
                                    <m:sup>
                                      <m:r>
                                        <a:rPr lang="en-US" altLang="zh-CN" sz="1400" b="0" i="1" smtClean="0">
                                          <a:latin typeface="Cambria Math" panose="02040503050406030204" pitchFamily="18" charset="0"/>
                                          <a:ea typeface="微软雅黑" panose="020B0503020204020204" pitchFamily="34" charset="-122"/>
                                        </a:rPr>
                                        <m:t>2</m:t>
                                      </m:r>
                                    </m:sup>
                                  </m:sSup>
                                </m:e>
                              </m:nary>
                              <m:r>
                                <a:rPr lang="en-US" altLang="zh-CN" sz="1400" b="0" i="1" smtClean="0">
                                  <a:latin typeface="Cambria Math" panose="02040503050406030204" pitchFamily="18" charset="0"/>
                                  <a:ea typeface="微软雅黑" panose="020B0503020204020204" pitchFamily="34" charset="-122"/>
                                </a:rPr>
                                <m:t>)</m:t>
                              </m:r>
                            </m:e>
                            <m:sup>
                              <m:f>
                                <m:fPr>
                                  <m:ctrlPr>
                                    <a:rPr lang="en-US" altLang="zh-CN" sz="1400" b="0" i="1" smtClean="0">
                                      <a:latin typeface="Cambria Math" panose="02040503050406030204" pitchFamily="18" charset="0"/>
                                      <a:ea typeface="微软雅黑" panose="020B0503020204020204" pitchFamily="34" charset="-122"/>
                                    </a:rPr>
                                  </m:ctrlPr>
                                </m:fPr>
                                <m:num>
                                  <m:r>
                                    <a:rPr lang="en-US" altLang="zh-CN" sz="1400" b="0" i="1" smtClean="0">
                                      <a:latin typeface="Cambria Math" panose="02040503050406030204" pitchFamily="18" charset="0"/>
                                      <a:ea typeface="微软雅黑" panose="020B0503020204020204" pitchFamily="34" charset="-122"/>
                                    </a:rPr>
                                    <m:t>1</m:t>
                                  </m:r>
                                </m:num>
                                <m:den>
                                  <m:r>
                                    <a:rPr lang="en-US" altLang="zh-CN" sz="1400" b="0" i="1" smtClean="0">
                                      <a:latin typeface="Cambria Math" panose="02040503050406030204" pitchFamily="18" charset="0"/>
                                      <a:ea typeface="微软雅黑" panose="020B0503020204020204" pitchFamily="34" charset="-122"/>
                                    </a:rPr>
                                    <m:t>2</m:t>
                                  </m:r>
                                </m:den>
                              </m:f>
                            </m:sup>
                          </m:sSup>
                        </m:oMath>
                      </m:oMathPara>
                    </a14:m>
                    <a:endParaRPr lang="zh-CN" altLang="en-US" sz="1400"/>
                  </a:p>
                </p:txBody>
              </p:sp>
            </mc:Choice>
            <mc:Fallback>
              <p:sp>
                <p:nvSpPr>
                  <p:cNvPr id="18" name="文本框 17"/>
                  <p:cNvSpPr txBox="1">
                    <a:spLocks noRot="1" noChangeAspect="1" noMove="1" noResize="1" noEditPoints="1" noAdjustHandles="1" noChangeArrowheads="1" noChangeShapeType="1" noTextEdit="1"/>
                  </p:cNvSpPr>
                  <p:nvPr/>
                </p:nvSpPr>
                <p:spPr>
                  <a:xfrm>
                    <a:off x="13344" y="4475"/>
                    <a:ext cx="4275" cy="1524"/>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13103" y="4117"/>
                    <a:ext cx="4373" cy="675"/>
                  </a:xfrm>
                  <a:prstGeom prst="rect">
                    <a:avLst/>
                  </a:prstGeom>
                  <a:noFill/>
                </p:spPr>
                <p:txBody>
                  <a:bodyPr wrap="none" rtlCol="0" anchor="t">
                    <a:spAutoFit/>
                  </a:bodyPr>
                  <a:lstStyle/>
                  <a:p>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𝑑</m:t>
                              </m:r>
                            </m:e>
                            <m:sub>
                              <m:r>
                                <a:rPr lang="en-US" altLang="zh-CN" sz="1400" i="1">
                                  <a:latin typeface="Cambria Math" panose="02040503050406030204" pitchFamily="18" charset="0"/>
                                  <a:ea typeface="微软雅黑" panose="020B0503020204020204" pitchFamily="34" charset="-122"/>
                                </a:rPr>
                                <m:t>𝑚𝑖𝑛</m:t>
                              </m:r>
                            </m:sub>
                          </m:sSub>
                          <m:d>
                            <m:dPr>
                              <m:ctrlPr>
                                <a:rPr lang="en-US" altLang="zh-CN" sz="1400" i="1">
                                  <a:latin typeface="Cambria Math" panose="02040503050406030204" pitchFamily="18" charset="0"/>
                                  <a:ea typeface="微软雅黑" panose="020B0503020204020204" pitchFamily="34" charset="-122"/>
                                </a:rPr>
                              </m:ctrlPr>
                            </m:dPr>
                            <m:e>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𝐶</m:t>
                                  </m:r>
                                </m:e>
                                <m:sub>
                                  <m:r>
                                    <a:rPr lang="en-US" altLang="zh-CN" sz="1400" i="1">
                                      <a:latin typeface="Cambria Math" panose="02040503050406030204" pitchFamily="18" charset="0"/>
                                      <a:ea typeface="微软雅黑" panose="020B0503020204020204" pitchFamily="34" charset="-122"/>
                                    </a:rPr>
                                    <m:t>𝑖</m:t>
                                  </m:r>
                                </m:sub>
                              </m:sSub>
                              <m:r>
                                <a:rPr lang="en-US" altLang="zh-CN" sz="1400" i="1">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𝐶</m:t>
                                  </m:r>
                                </m:e>
                                <m:sub>
                                  <m:r>
                                    <a:rPr lang="en-US" altLang="zh-CN" sz="1400" i="1">
                                      <a:latin typeface="Cambria Math" panose="02040503050406030204" pitchFamily="18" charset="0"/>
                                      <a:ea typeface="微软雅黑" panose="020B0503020204020204" pitchFamily="34" charset="-122"/>
                                    </a:rPr>
                                    <m:t>𝑗</m:t>
                                  </m:r>
                                </m:sub>
                              </m:sSub>
                            </m:e>
                          </m:d>
                          <m:r>
                            <a:rPr lang="en-US" altLang="zh-CN" sz="1400" i="1">
                              <a:latin typeface="Cambria Math" panose="02040503050406030204" pitchFamily="18" charset="0"/>
                              <a:ea typeface="微软雅黑" panose="020B0503020204020204" pitchFamily="34" charset="-122"/>
                            </a:rPr>
                            <m:t>=</m:t>
                          </m:r>
                          <m:func>
                            <m:funcPr>
                              <m:ctrlPr>
                                <a:rPr lang="en-US" altLang="zh-CN" sz="1400" i="1">
                                  <a:latin typeface="Cambria Math" panose="02040503050406030204" pitchFamily="18" charset="0"/>
                                  <a:ea typeface="微软雅黑" panose="020B0503020204020204" pitchFamily="34" charset="-122"/>
                                </a:rPr>
                              </m:ctrlPr>
                            </m:funcPr>
                            <m:fName>
                              <m:limLow>
                                <m:limLowPr>
                                  <m:ctrlPr>
                                    <a:rPr lang="en-US" altLang="zh-CN" sz="1400" i="1">
                                      <a:latin typeface="Cambria Math" panose="02040503050406030204" pitchFamily="18" charset="0"/>
                                      <a:ea typeface="微软雅黑" panose="020B0503020204020204" pitchFamily="34" charset="-122"/>
                                    </a:rPr>
                                  </m:ctrlPr>
                                </m:limLowPr>
                                <m:e>
                                  <m:r>
                                    <m:rPr>
                                      <m:sty m:val="p"/>
                                    </m:rPr>
                                    <a:rPr lang="en-US" altLang="zh-CN" sz="1400">
                                      <a:latin typeface="Cambria Math" panose="02040503050406030204" pitchFamily="18" charset="0"/>
                                      <a:ea typeface="微软雅黑" panose="020B0503020204020204" pitchFamily="34" charset="-122"/>
                                    </a:rPr>
                                    <m:t>min</m:t>
                                  </m:r>
                                </m:e>
                                <m:lim>
                                  <m:r>
                                    <a:rPr lang="en-US" altLang="zh-CN" sz="1400" i="1">
                                      <a:latin typeface="Cambria Math" panose="02040503050406030204" pitchFamily="18" charset="0"/>
                                      <a:ea typeface="微软雅黑" panose="020B0503020204020204" pitchFamily="34" charset="-122"/>
                                    </a:rPr>
                                    <m:t>𝑥</m:t>
                                  </m:r>
                                  <m:r>
                                    <a:rPr lang="en-US" altLang="zh-CN" sz="1400" i="1">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𝐶</m:t>
                                      </m:r>
                                    </m:e>
                                    <m:sub>
                                      <m:r>
                                        <a:rPr lang="en-US" altLang="zh-CN" sz="1400" i="1">
                                          <a:latin typeface="Cambria Math" panose="02040503050406030204" pitchFamily="18" charset="0"/>
                                          <a:ea typeface="Cambria Math" panose="02040503050406030204" pitchFamily="18" charset="0"/>
                                        </a:rPr>
                                        <m:t>𝑖</m:t>
                                      </m:r>
                                    </m:sub>
                                  </m:sSub>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𝑧</m:t>
                                  </m:r>
                                  <m:r>
                                    <a:rPr lang="en-US" altLang="zh-CN" sz="1400" i="1">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𝐶</m:t>
                                      </m:r>
                                    </m:e>
                                    <m:sub>
                                      <m:r>
                                        <a:rPr lang="en-US" altLang="zh-CN" sz="1400" i="1">
                                          <a:latin typeface="Cambria Math" panose="02040503050406030204" pitchFamily="18" charset="0"/>
                                          <a:ea typeface="Cambria Math" panose="02040503050406030204" pitchFamily="18" charset="0"/>
                                        </a:rPr>
                                        <m:t>𝑗</m:t>
                                      </m:r>
                                    </m:sub>
                                  </m:sSub>
                                </m:lim>
                              </m:limLow>
                            </m:fName>
                            <m:e>
                              <m:r>
                                <a:rPr lang="en-US" altLang="zh-CN" sz="1400" i="1">
                                  <a:latin typeface="Cambria Math" panose="02040503050406030204" pitchFamily="18" charset="0"/>
                                  <a:ea typeface="微软雅黑" panose="020B0503020204020204" pitchFamily="34" charset="-122"/>
                                </a:rPr>
                                <m:t>𝑑𝑖𝑠𝑡</m:t>
                              </m:r>
                              <m:r>
                                <a:rPr lang="en-US" altLang="zh-CN" sz="1400" i="1">
                                  <a:latin typeface="Cambria Math" panose="02040503050406030204" pitchFamily="18" charset="0"/>
                                  <a:ea typeface="微软雅黑" panose="020B0503020204020204" pitchFamily="34" charset="-122"/>
                                </a:rPr>
                                <m:t>(</m:t>
                              </m:r>
                              <m:r>
                                <a:rPr lang="en-US" altLang="zh-CN" sz="1400" i="1">
                                  <a:latin typeface="Cambria Math" panose="02040503050406030204" pitchFamily="18" charset="0"/>
                                  <a:ea typeface="微软雅黑" panose="020B0503020204020204" pitchFamily="34" charset="-122"/>
                                </a:rPr>
                                <m:t>𝑥</m:t>
                              </m:r>
                              <m:r>
                                <a:rPr lang="en-US" altLang="zh-CN" sz="1400" i="1">
                                  <a:latin typeface="Cambria Math" panose="02040503050406030204" pitchFamily="18" charset="0"/>
                                  <a:ea typeface="微软雅黑" panose="020B0503020204020204" pitchFamily="34" charset="-122"/>
                                </a:rPr>
                                <m:t>,</m:t>
                              </m:r>
                              <m:r>
                                <a:rPr lang="en-US" altLang="zh-CN" sz="1400" i="1">
                                  <a:latin typeface="Cambria Math" panose="02040503050406030204" pitchFamily="18" charset="0"/>
                                  <a:ea typeface="微软雅黑" panose="020B0503020204020204" pitchFamily="34" charset="-122"/>
                                </a:rPr>
                                <m:t>𝑧</m:t>
                              </m:r>
                              <m:r>
                                <a:rPr lang="en-US" altLang="zh-CN" sz="1400" i="1">
                                  <a:latin typeface="Cambria Math" panose="02040503050406030204" pitchFamily="18" charset="0"/>
                                  <a:ea typeface="微软雅黑" panose="020B0503020204020204" pitchFamily="34" charset="-122"/>
                                </a:rPr>
                                <m:t>)</m:t>
                              </m:r>
                            </m:e>
                          </m:func>
                        </m:oMath>
                      </m:oMathPara>
                    </a14:m>
                    <a:endParaRPr lang="zh-CN" altLang="en-US" sz="1400"/>
                  </a:p>
                </p:txBody>
              </p:sp>
            </mc:Choice>
            <mc:Fallback>
              <p:sp>
                <p:nvSpPr>
                  <p:cNvPr id="16" name="文本框 15"/>
                  <p:cNvSpPr txBox="1">
                    <a:spLocks noRot="1" noChangeAspect="1" noMove="1" noResize="1" noEditPoints="1" noAdjustHandles="1" noChangeArrowheads="1" noChangeShapeType="1" noTextEdit="1"/>
                  </p:cNvSpPr>
                  <p:nvPr/>
                </p:nvSpPr>
                <p:spPr>
                  <a:xfrm>
                    <a:off x="13103" y="4117"/>
                    <a:ext cx="4373" cy="675"/>
                  </a:xfrm>
                  <a:prstGeom prst="rect">
                    <a:avLst/>
                  </a:prstGeom>
                  <a:blipFill rotWithShape="1">
                    <a:blip r:embed="rId8"/>
                  </a:blipFill>
                </p:spPr>
                <p:txBody>
                  <a:bodyPr/>
                  <a:lstStyle/>
                  <a:p>
                    <a:r>
                      <a:rPr lang="zh-CN" altLang="en-US">
                        <a:noFill/>
                      </a:rPr>
                      <a:t> </a:t>
                    </a:r>
                  </a:p>
                </p:txBody>
              </p:sp>
            </mc:Fallback>
          </mc:AlternateContent>
          <p:sp>
            <p:nvSpPr>
              <p:cNvPr id="23" name="文本框 22"/>
              <p:cNvSpPr txBox="1"/>
              <p:nvPr/>
            </p:nvSpPr>
            <p:spPr>
              <a:xfrm>
                <a:off x="12065" y="3704"/>
                <a:ext cx="4859" cy="483"/>
              </a:xfrm>
              <a:prstGeom prst="rect">
                <a:avLst/>
              </a:prstGeom>
              <a:noFill/>
            </p:spPr>
            <p:txBody>
              <a:bodyPr wrap="square" rtlCol="0">
                <a:spAutoFit/>
              </a:bodyPr>
              <a:lstStyle/>
              <a:p>
                <a:r>
                  <a:rPr lang="zh-CN" altLang="en-US" sz="1400">
                    <a:latin typeface="楷体" panose="02010609060101010101" pitchFamily="49" charset="-122"/>
                    <a:ea typeface="楷体" panose="02010609060101010101" pitchFamily="49" charset="-122"/>
                  </a:rPr>
                  <a:t>簇之间的距离度量：采用最小距离</a:t>
                </a:r>
                <a:endParaRPr lang="zh-CN" altLang="en-US" sz="1400">
                  <a:latin typeface="楷体" panose="02010609060101010101" pitchFamily="49" charset="-122"/>
                  <a:ea typeface="楷体" panose="02010609060101010101" pitchFamily="49" charset="-122"/>
                </a:endParaRPr>
              </a:p>
            </p:txBody>
          </p:sp>
        </p:grpSp>
        <p:sp>
          <p:nvSpPr>
            <p:cNvPr id="25" name="圆角矩形 24"/>
            <p:cNvSpPr/>
            <p:nvPr/>
          </p:nvSpPr>
          <p:spPr>
            <a:xfrm>
              <a:off x="11743" y="2100"/>
              <a:ext cx="6135" cy="2614"/>
            </a:xfrm>
            <a:prstGeom prst="roundRect">
              <a:avLst/>
            </a:prstGeom>
            <a:noFill/>
            <a:ln>
              <a:solidFill>
                <a:srgbClr val="D8422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165225" y="5660390"/>
            <a:ext cx="7238365" cy="64516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经过计算，</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将上一步得到的簇合并为</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个簇</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 2, 3}</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{8}</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{9}</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9" name="组合 58"/>
          <p:cNvGrpSpPr/>
          <p:nvPr/>
        </p:nvGrpSpPr>
        <p:grpSpPr>
          <a:xfrm>
            <a:off x="8404225" y="5013960"/>
            <a:ext cx="2612390" cy="948690"/>
            <a:chOff x="13235" y="7896"/>
            <a:chExt cx="4114" cy="1494"/>
          </a:xfrm>
        </p:grpSpPr>
        <p:sp>
          <p:nvSpPr>
            <p:cNvPr id="15" name="矩形 14"/>
            <p:cNvSpPr/>
            <p:nvPr/>
          </p:nvSpPr>
          <p:spPr>
            <a:xfrm>
              <a:off x="13235" y="9034"/>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1</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22" name="矩形 21"/>
            <p:cNvSpPr/>
            <p:nvPr/>
          </p:nvSpPr>
          <p:spPr>
            <a:xfrm>
              <a:off x="13708" y="9034"/>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2</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27" name="矩形 26"/>
            <p:cNvSpPr/>
            <p:nvPr/>
          </p:nvSpPr>
          <p:spPr>
            <a:xfrm>
              <a:off x="14181" y="9034"/>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3</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29" name="矩形 28"/>
            <p:cNvSpPr/>
            <p:nvPr/>
          </p:nvSpPr>
          <p:spPr>
            <a:xfrm>
              <a:off x="14654" y="9034"/>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4</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30" name="矩形 29"/>
            <p:cNvSpPr/>
            <p:nvPr/>
          </p:nvSpPr>
          <p:spPr>
            <a:xfrm>
              <a:off x="15127" y="9034"/>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5</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31" name="矩形 30"/>
            <p:cNvSpPr/>
            <p:nvPr/>
          </p:nvSpPr>
          <p:spPr>
            <a:xfrm>
              <a:off x="15600" y="9034"/>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6</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32" name="矩形 31"/>
            <p:cNvSpPr/>
            <p:nvPr/>
          </p:nvSpPr>
          <p:spPr>
            <a:xfrm>
              <a:off x="16073" y="9034"/>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7</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33" name="矩形 32"/>
            <p:cNvSpPr/>
            <p:nvPr/>
          </p:nvSpPr>
          <p:spPr>
            <a:xfrm>
              <a:off x="16546" y="9034"/>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8</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34" name="矩形 33"/>
            <p:cNvSpPr/>
            <p:nvPr/>
          </p:nvSpPr>
          <p:spPr>
            <a:xfrm>
              <a:off x="17019" y="9034"/>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9</a:t>
              </a:r>
              <a:endParaRPr lang="en-US" altLang="zh-CN" sz="1200">
                <a:solidFill>
                  <a:schemeClr val="tx1"/>
                </a:solidFill>
                <a:latin typeface="Times New Roman" panose="02020603050405020304" pitchFamily="18" charset="0"/>
                <a:cs typeface="Times New Roman" panose="02020603050405020304" pitchFamily="18" charset="0"/>
              </a:endParaRPr>
            </a:p>
          </p:txBody>
        </p:sp>
        <p:cxnSp>
          <p:nvCxnSpPr>
            <p:cNvPr id="35" name="肘形连接符 34"/>
            <p:cNvCxnSpPr>
              <a:stCxn id="22" idx="0"/>
              <a:endCxn id="15" idx="0"/>
            </p:cNvCxnSpPr>
            <p:nvPr/>
          </p:nvCxnSpPr>
          <p:spPr>
            <a:xfrm rot="16200000" flipV="1">
              <a:off x="13636" y="8798"/>
              <a:ext cx="5" cy="473"/>
            </a:xfrm>
            <a:prstGeom prst="bentConnector3">
              <a:avLst>
                <a:gd name="adj1" fmla="val 10360000"/>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2" name="肘形连接符 51"/>
            <p:cNvCxnSpPr>
              <a:endCxn id="27" idx="0"/>
            </p:cNvCxnSpPr>
            <p:nvPr/>
          </p:nvCxnSpPr>
          <p:spPr>
            <a:xfrm rot="5400000" flipV="1">
              <a:off x="13591" y="8279"/>
              <a:ext cx="1138" cy="372"/>
            </a:xfrm>
            <a:prstGeom prst="bentConnector3">
              <a:avLst>
                <a:gd name="adj1" fmla="val -87"/>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3" name="肘形连接符 52"/>
            <p:cNvCxnSpPr/>
            <p:nvPr/>
          </p:nvCxnSpPr>
          <p:spPr>
            <a:xfrm rot="16200000">
              <a:off x="13495" y="8026"/>
              <a:ext cx="608" cy="349"/>
            </a:xfrm>
            <a:prstGeom prst="bentConnector3">
              <a:avLst>
                <a:gd name="adj1" fmla="val 99753"/>
              </a:avLst>
            </a:prstGeom>
            <a:ln>
              <a:solidFill>
                <a:srgbClr val="D8422A"/>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51" name="文本框 50"/>
              <p:cNvSpPr txBox="1"/>
              <p:nvPr/>
            </p:nvSpPr>
            <p:spPr>
              <a:xfrm>
                <a:off x="7312660" y="3150870"/>
                <a:ext cx="4863465" cy="402590"/>
              </a:xfrm>
              <a:prstGeom prst="rect">
                <a:avLst/>
              </a:prstGeom>
              <a:noFill/>
            </p:spPr>
            <p:txBody>
              <a:bodyPr wrap="none" rtlCol="0" anchor="t">
                <a:spAutoFit/>
              </a:bodyPr>
              <a:lstStyle/>
              <a:p>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𝑚𝑖𝑛</m:t>
                          </m:r>
                        </m:sub>
                      </m:sSub>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2</m:t>
                              </m:r>
                            </m:sub>
                          </m:sSub>
                        </m:e>
                      </m:d>
                      <m:r>
                        <a:rPr lang="en-US" altLang="zh-CN" sz="1400" i="1">
                          <a:latin typeface="Cambria Math" panose="02040503050406030204" pitchFamily="18" charset="0"/>
                        </a:rPr>
                        <m:t>=</m:t>
                      </m:r>
                      <m:func>
                        <m:funcPr>
                          <m:ctrlPr>
                            <a:rPr lang="en-US" altLang="zh-CN" sz="1400" i="1">
                              <a:latin typeface="Cambria Math" panose="02040503050406030204" pitchFamily="18" charset="0"/>
                            </a:rPr>
                          </m:ctrlPr>
                        </m:funcPr>
                        <m:fName>
                          <m:limLow>
                            <m:limLowPr>
                              <m:ctrlPr>
                                <a:rPr lang="en-US" altLang="zh-CN" sz="1400" i="1">
                                  <a:latin typeface="Cambria Math" panose="02040503050406030204" pitchFamily="18" charset="0"/>
                                </a:rPr>
                              </m:ctrlPr>
                            </m:limLowPr>
                            <m:e>
                              <m:r>
                                <m:rPr>
                                  <m:sty m:val="p"/>
                                </m:rPr>
                                <a:rPr lang="en-US" altLang="zh-CN" sz="1400">
                                  <a:latin typeface="Cambria Math" panose="02040503050406030204" pitchFamily="18" charset="0"/>
                                </a:rPr>
                                <m:t>min</m:t>
                              </m:r>
                            </m:e>
                            <m:lim>
                              <m:r>
                                <a:rPr lang="en-US" altLang="zh-CN" sz="1400" i="1">
                                  <a:latin typeface="Cambria Math" panose="02040503050406030204" pitchFamily="18" charset="0"/>
                                </a:rPr>
                                <m:t>𝑥</m:t>
                              </m:r>
                              <m:r>
                                <a:rPr lang="en-US" altLang="zh-CN" sz="1400" i="1">
                                  <a:latin typeface="Cambria Math" panose="02040503050406030204" pitchFamily="18" charset="0"/>
                                </a:rPr>
                                <m:t>∈</m:t>
                              </m:r>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2</m:t>
                                      </m:r>
                                    </m:sub>
                                  </m:sSub>
                                </m:e>
                              </m:d>
                              <m:r>
                                <a:rPr lang="en-US" altLang="zh-CN" sz="1400" i="1">
                                  <a:latin typeface="Cambria Math" panose="02040503050406030204" pitchFamily="18" charset="0"/>
                                </a:rPr>
                                <m:t>, </m:t>
                              </m:r>
                              <m:r>
                                <a:rPr lang="en-US" altLang="zh-CN" sz="1400" i="1">
                                  <a:latin typeface="Cambria Math" panose="02040503050406030204" pitchFamily="18" charset="0"/>
                                </a:rPr>
                                <m:t>𝑧</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3</m:t>
                                  </m:r>
                                </m:sub>
                              </m:sSub>
                              <m:r>
                                <a:rPr lang="en-US" altLang="zh-CN" sz="1400" i="1">
                                  <a:latin typeface="Cambria Math" panose="02040503050406030204" pitchFamily="18" charset="0"/>
                                </a:rPr>
                                <m:t>}</m:t>
                              </m:r>
                            </m:lim>
                          </m:limLow>
                        </m:fName>
                        <m:e>
                          <m:r>
                            <a:rPr lang="en-US" altLang="zh-CN" sz="1400" i="1">
                              <a:latin typeface="Cambria Math" panose="02040503050406030204" pitchFamily="18" charset="0"/>
                            </a:rPr>
                            <m:t>𝑑𝑖𝑠𝑡</m:t>
                          </m:r>
                          <m:r>
                            <a:rPr lang="en-US" altLang="zh-CN" sz="1400" i="1">
                              <a:latin typeface="Cambria Math" panose="02040503050406030204" pitchFamily="18" charset="0"/>
                            </a:rPr>
                            <m:t>(</m:t>
                          </m:r>
                          <m:r>
                            <a:rPr lang="en-US" altLang="zh-CN" sz="1400" i="1">
                              <a:latin typeface="Cambria Math" panose="02040503050406030204" pitchFamily="18" charset="0"/>
                            </a:rPr>
                            <m:t>𝑥</m:t>
                          </m:r>
                          <m:r>
                            <a:rPr lang="en-US" altLang="zh-CN" sz="1400" i="1">
                              <a:latin typeface="Cambria Math" panose="02040503050406030204" pitchFamily="18" charset="0"/>
                            </a:rPr>
                            <m:t>, </m:t>
                          </m:r>
                          <m:r>
                            <a:rPr lang="en-US" altLang="zh-CN" sz="1400" i="1">
                              <a:latin typeface="Cambria Math" panose="02040503050406030204" pitchFamily="18" charset="0"/>
                            </a:rPr>
                            <m:t>𝑧</m:t>
                          </m:r>
                          <m:r>
                            <a:rPr lang="en-US" altLang="zh-CN" sz="1400" i="1">
                              <a:latin typeface="Cambria Math" panose="02040503050406030204" pitchFamily="18" charset="0"/>
                            </a:rPr>
                            <m:t>)</m:t>
                          </m:r>
                        </m:e>
                      </m:func>
                      <m:r>
                        <a:rPr lang="en-US" altLang="zh-CN" sz="1400" i="1">
                          <a:latin typeface="Cambria Math" panose="02040503050406030204" pitchFamily="18" charset="0"/>
                        </a:rPr>
                        <m:t>=</m:t>
                      </m:r>
                      <m:r>
                        <a:rPr lang="en-US" altLang="zh-CN" sz="1400" i="1">
                          <a:latin typeface="Cambria Math" panose="02040503050406030204" pitchFamily="18" charset="0"/>
                        </a:rPr>
                        <m:t>𝑑𝑖𝑠𝑡</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3</m:t>
                              </m:r>
                            </m:sub>
                          </m:sSub>
                        </m:e>
                      </m:d>
                      <m:r>
                        <a:rPr lang="en-US" altLang="zh-CN" sz="1400" i="1">
                          <a:latin typeface="Cambria Math" panose="02040503050406030204" pitchFamily="18" charset="0"/>
                        </a:rPr>
                        <m:t>=</m:t>
                      </m:r>
                      <m:r>
                        <a:rPr lang="en-US" altLang="zh-CN" sz="1400" i="1">
                          <a:latin typeface="Cambria Math" panose="02040503050406030204" pitchFamily="18" charset="0"/>
                        </a:rPr>
                        <m:t>0</m:t>
                      </m:r>
                      <m:r>
                        <a:rPr lang="en-US" altLang="zh-CN" sz="1400" i="1">
                          <a:latin typeface="Cambria Math" panose="02040503050406030204" pitchFamily="18" charset="0"/>
                        </a:rPr>
                        <m:t>.</m:t>
                      </m:r>
                      <m:r>
                        <a:rPr lang="en-US" altLang="zh-CN" sz="1400" i="1">
                          <a:latin typeface="Cambria Math" panose="02040503050406030204" pitchFamily="18" charset="0"/>
                        </a:rPr>
                        <m:t>57</m:t>
                      </m:r>
                    </m:oMath>
                  </m:oMathPara>
                </a14:m>
                <a:endParaRPr lang="zh-CN" altLang="en-US" sz="1400" dirty="0"/>
              </a:p>
            </p:txBody>
          </p:sp>
        </mc:Choice>
        <mc:Fallback>
          <p:sp>
            <p:nvSpPr>
              <p:cNvPr id="51" name="文本框 50"/>
              <p:cNvSpPr txBox="1">
                <a:spLocks noRot="1" noChangeAspect="1" noMove="1" noResize="1" noEditPoints="1" noAdjustHandles="1" noChangeArrowheads="1" noChangeShapeType="1" noTextEdit="1"/>
              </p:cNvSpPr>
              <p:nvPr/>
            </p:nvSpPr>
            <p:spPr>
              <a:xfrm>
                <a:off x="7312660" y="3150870"/>
                <a:ext cx="4863465" cy="402590"/>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 name="文本框 64"/>
              <p:cNvSpPr txBox="1"/>
              <p:nvPr/>
            </p:nvSpPr>
            <p:spPr>
              <a:xfrm>
                <a:off x="7312660" y="3500120"/>
                <a:ext cx="4898390" cy="408305"/>
              </a:xfrm>
              <a:prstGeom prst="rect">
                <a:avLst/>
              </a:prstGeom>
              <a:noFill/>
            </p:spPr>
            <p:txBody>
              <a:bodyPr wrap="none" rtlCol="0" anchor="t">
                <a:spAutoFit/>
              </a:bodyPr>
              <a:lstStyle/>
              <a:p>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𝑚𝑖𝑛</m:t>
                          </m:r>
                        </m:sub>
                      </m:sSub>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3</m:t>
                              </m:r>
                            </m:sub>
                          </m:sSub>
                        </m:e>
                      </m:d>
                      <m:r>
                        <a:rPr lang="en-US" altLang="zh-CN" sz="1400" i="1">
                          <a:latin typeface="Cambria Math" panose="02040503050406030204" pitchFamily="18" charset="0"/>
                        </a:rPr>
                        <m:t>=</m:t>
                      </m:r>
                      <m:func>
                        <m:funcPr>
                          <m:ctrlPr>
                            <a:rPr lang="en-US" altLang="zh-CN" sz="1400" i="1">
                              <a:latin typeface="Cambria Math" panose="02040503050406030204" pitchFamily="18" charset="0"/>
                            </a:rPr>
                          </m:ctrlPr>
                        </m:funcPr>
                        <m:fName>
                          <m:limLow>
                            <m:limLowPr>
                              <m:ctrlPr>
                                <a:rPr lang="en-US" altLang="zh-CN" sz="1400" i="1">
                                  <a:latin typeface="Cambria Math" panose="02040503050406030204" pitchFamily="18" charset="0"/>
                                </a:rPr>
                              </m:ctrlPr>
                            </m:limLowPr>
                            <m:e>
                              <m:r>
                                <m:rPr>
                                  <m:sty m:val="p"/>
                                </m:rPr>
                                <a:rPr lang="en-US" altLang="zh-CN" sz="1400">
                                  <a:latin typeface="Cambria Math" panose="02040503050406030204" pitchFamily="18" charset="0"/>
                                </a:rPr>
                                <m:t>min</m:t>
                              </m:r>
                            </m:e>
                            <m:lim>
                              <m:r>
                                <a:rPr lang="en-US" altLang="zh-CN" sz="1400" i="1">
                                  <a:latin typeface="Cambria Math" panose="02040503050406030204" pitchFamily="18" charset="0"/>
                                </a:rPr>
                                <m:t>𝑥</m:t>
                              </m:r>
                              <m:r>
                                <a:rPr lang="en-US" altLang="zh-CN" sz="1400" i="1">
                                  <a:latin typeface="Cambria Math" panose="02040503050406030204" pitchFamily="18" charset="0"/>
                                </a:rPr>
                                <m:t>∈</m:t>
                              </m:r>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2</m:t>
                                      </m:r>
                                    </m:sub>
                                  </m:sSub>
                                </m:e>
                              </m:d>
                              <m:r>
                                <a:rPr lang="en-US" altLang="zh-CN" sz="1400" i="1">
                                  <a:latin typeface="Cambria Math" panose="02040503050406030204" pitchFamily="18" charset="0"/>
                                </a:rPr>
                                <m:t>, </m:t>
                              </m:r>
                              <m:r>
                                <a:rPr lang="en-US" altLang="zh-CN" sz="1400" i="1">
                                  <a:latin typeface="Cambria Math" panose="02040503050406030204" pitchFamily="18" charset="0"/>
                                </a:rPr>
                                <m:t>𝑧</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b="0" i="1" smtClean="0">
                                      <a:latin typeface="Cambria Math" panose="02040503050406030204" pitchFamily="18" charset="0"/>
                                    </a:rPr>
                                    <m:t>4</m:t>
                                  </m:r>
                                </m:sub>
                              </m:sSub>
                              <m:r>
                                <a:rPr lang="en-US" altLang="zh-CN" sz="1400" i="1">
                                  <a:latin typeface="Cambria Math" panose="02040503050406030204" pitchFamily="18" charset="0"/>
                                </a:rPr>
                                <m:t>}</m:t>
                              </m:r>
                            </m:lim>
                          </m:limLow>
                        </m:fName>
                        <m:e>
                          <m:r>
                            <a:rPr lang="en-US" altLang="zh-CN" sz="1400" i="1">
                              <a:latin typeface="Cambria Math" panose="02040503050406030204" pitchFamily="18" charset="0"/>
                            </a:rPr>
                            <m:t>𝑑𝑖𝑠𝑡</m:t>
                          </m:r>
                          <m:r>
                            <a:rPr lang="en-US" altLang="zh-CN" sz="1400" i="1">
                              <a:latin typeface="Cambria Math" panose="02040503050406030204" pitchFamily="18" charset="0"/>
                            </a:rPr>
                            <m:t>(</m:t>
                          </m:r>
                          <m:r>
                            <a:rPr lang="en-US" altLang="zh-CN" sz="1400" i="1">
                              <a:latin typeface="Cambria Math" panose="02040503050406030204" pitchFamily="18" charset="0"/>
                            </a:rPr>
                            <m:t>𝑥</m:t>
                          </m:r>
                          <m:r>
                            <a:rPr lang="en-US" altLang="zh-CN" sz="1400" i="1">
                              <a:latin typeface="Cambria Math" panose="02040503050406030204" pitchFamily="18" charset="0"/>
                            </a:rPr>
                            <m:t>, </m:t>
                          </m:r>
                          <m:r>
                            <a:rPr lang="en-US" altLang="zh-CN" sz="1400" i="1">
                              <a:latin typeface="Cambria Math" panose="02040503050406030204" pitchFamily="18" charset="0"/>
                            </a:rPr>
                            <m:t>𝑧</m:t>
                          </m:r>
                          <m:r>
                            <a:rPr lang="en-US" altLang="zh-CN" sz="1400" i="1">
                              <a:latin typeface="Cambria Math" panose="02040503050406030204" pitchFamily="18" charset="0"/>
                            </a:rPr>
                            <m:t>)</m:t>
                          </m:r>
                        </m:e>
                      </m:func>
                      <m:r>
                        <a:rPr lang="en-US" altLang="zh-CN" sz="1400" i="1">
                          <a:latin typeface="Cambria Math" panose="02040503050406030204" pitchFamily="18" charset="0"/>
                        </a:rPr>
                        <m:t>=</m:t>
                      </m:r>
                      <m:r>
                        <a:rPr lang="en-US" altLang="zh-CN" sz="1400" i="1">
                          <a:latin typeface="Cambria Math" panose="02040503050406030204" pitchFamily="18" charset="0"/>
                        </a:rPr>
                        <m:t>𝑑𝑖𝑠𝑡</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b="0" i="1" smtClean="0">
                                  <a:latin typeface="Cambria Math" panose="02040503050406030204" pitchFamily="18" charset="0"/>
                                </a:rPr>
                                <m:t>4</m:t>
                              </m:r>
                            </m:sub>
                          </m:sSub>
                        </m:e>
                      </m:d>
                      <m:r>
                        <a:rPr lang="en-US" altLang="zh-CN" sz="1400" i="1">
                          <a:latin typeface="Cambria Math" panose="02040503050406030204" pitchFamily="18" charset="0"/>
                        </a:rPr>
                        <m:t>=</m:t>
                      </m:r>
                      <m:r>
                        <a:rPr lang="en-US" altLang="zh-CN" sz="1400" b="0" i="1" smtClean="0">
                          <a:latin typeface="Cambria Math" panose="02040503050406030204" pitchFamily="18" charset="0"/>
                        </a:rPr>
                        <m:t>3</m:t>
                      </m:r>
                      <m:r>
                        <a:rPr lang="en-US" altLang="zh-CN" sz="1400" i="1">
                          <a:latin typeface="Cambria Math" panose="02040503050406030204" pitchFamily="18" charset="0"/>
                        </a:rPr>
                        <m:t>.</m:t>
                      </m:r>
                      <m:r>
                        <a:rPr lang="en-US" altLang="zh-CN" sz="1400" i="1">
                          <a:latin typeface="Cambria Math" panose="02040503050406030204" pitchFamily="18" charset="0"/>
                        </a:rPr>
                        <m:t>5</m:t>
                      </m:r>
                      <m:r>
                        <a:rPr lang="en-US" altLang="zh-CN" sz="1400" b="0" i="1" smtClean="0">
                          <a:latin typeface="Cambria Math" panose="02040503050406030204" pitchFamily="18" charset="0"/>
                        </a:rPr>
                        <m:t>3</m:t>
                      </m:r>
                    </m:oMath>
                  </m:oMathPara>
                </a14:m>
                <a:endParaRPr lang="zh-CN" altLang="en-US" sz="1400" dirty="0"/>
              </a:p>
            </p:txBody>
          </p:sp>
        </mc:Choice>
        <mc:Fallback>
          <p:sp>
            <p:nvSpPr>
              <p:cNvPr id="65" name="文本框 64"/>
              <p:cNvSpPr txBox="1">
                <a:spLocks noRot="1" noChangeAspect="1" noMove="1" noResize="1" noEditPoints="1" noAdjustHandles="1" noChangeArrowheads="1" noChangeShapeType="1" noTextEdit="1"/>
              </p:cNvSpPr>
              <p:nvPr/>
            </p:nvSpPr>
            <p:spPr>
              <a:xfrm>
                <a:off x="7312660" y="3500120"/>
                <a:ext cx="4898390" cy="408305"/>
              </a:xfrm>
              <a:prstGeom prst="rect">
                <a:avLst/>
              </a:prstGeom>
              <a:blipFill rotWithShape="1">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 name="文本框 65"/>
              <p:cNvSpPr txBox="1"/>
              <p:nvPr/>
            </p:nvSpPr>
            <p:spPr>
              <a:xfrm>
                <a:off x="7371080" y="3856355"/>
                <a:ext cx="4781550" cy="384810"/>
              </a:xfrm>
              <a:prstGeom prst="rect">
                <a:avLst/>
              </a:prstGeom>
              <a:noFill/>
            </p:spPr>
            <p:txBody>
              <a:bodyPr wrap="none" rtlCol="0" anchor="t">
                <a:spAutoFit/>
              </a:bodyPr>
              <a:lstStyle/>
              <a:p>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𝑚𝑖𝑛</m:t>
                          </m:r>
                        </m:sub>
                      </m:sSub>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4</m:t>
                              </m:r>
                            </m:sub>
                          </m:sSub>
                        </m:e>
                      </m:d>
                      <m:r>
                        <a:rPr lang="en-US" altLang="zh-CN" sz="1400" i="1">
                          <a:latin typeface="Cambria Math" panose="02040503050406030204" pitchFamily="18" charset="0"/>
                        </a:rPr>
                        <m:t>=</m:t>
                      </m:r>
                      <m:func>
                        <m:funcPr>
                          <m:ctrlPr>
                            <a:rPr lang="en-US" altLang="zh-CN" sz="1400" i="1">
                              <a:latin typeface="Cambria Math" panose="02040503050406030204" pitchFamily="18" charset="0"/>
                            </a:rPr>
                          </m:ctrlPr>
                        </m:funcPr>
                        <m:fName>
                          <m:limLow>
                            <m:limLowPr>
                              <m:ctrlPr>
                                <a:rPr lang="en-US" altLang="zh-CN" sz="1400" i="1">
                                  <a:latin typeface="Cambria Math" panose="02040503050406030204" pitchFamily="18" charset="0"/>
                                </a:rPr>
                              </m:ctrlPr>
                            </m:limLowPr>
                            <m:e>
                              <m:r>
                                <m:rPr>
                                  <m:sty m:val="p"/>
                                </m:rPr>
                                <a:rPr lang="en-US" altLang="zh-CN" sz="1400">
                                  <a:latin typeface="Cambria Math" panose="02040503050406030204" pitchFamily="18" charset="0"/>
                                </a:rPr>
                                <m:t>min</m:t>
                              </m:r>
                            </m:e>
                            <m:lim>
                              <m:r>
                                <a:rPr lang="en-US" altLang="zh-CN" sz="1400" i="1">
                                  <a:latin typeface="Cambria Math" panose="02040503050406030204" pitchFamily="18" charset="0"/>
                                </a:rPr>
                                <m:t>𝑥</m:t>
                              </m:r>
                              <m:r>
                                <a:rPr lang="en-US" altLang="zh-CN" sz="1400" i="1">
                                  <a:latin typeface="Cambria Math" panose="02040503050406030204" pitchFamily="18" charset="0"/>
                                </a:rPr>
                                <m:t>∈</m:t>
                              </m:r>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2</m:t>
                                      </m:r>
                                    </m:sub>
                                  </m:sSub>
                                </m:e>
                              </m:d>
                              <m:r>
                                <a:rPr lang="en-US" altLang="zh-CN" sz="1400" i="1">
                                  <a:latin typeface="Cambria Math" panose="02040503050406030204" pitchFamily="18" charset="0"/>
                                </a:rPr>
                                <m:t>, </m:t>
                              </m:r>
                              <m:r>
                                <a:rPr lang="en-US" altLang="zh-CN" sz="1400" i="1">
                                  <a:latin typeface="Cambria Math" panose="02040503050406030204" pitchFamily="18" charset="0"/>
                                </a:rPr>
                                <m:t>𝑧</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b="0" i="1" smtClean="0">
                                      <a:latin typeface="Cambria Math" panose="02040503050406030204" pitchFamily="18" charset="0"/>
                                    </a:rPr>
                                    <m:t>5</m:t>
                                  </m:r>
                                </m:sub>
                              </m:sSub>
                              <m:r>
                                <a:rPr lang="en-US" altLang="zh-CN" sz="1400" i="1">
                                  <a:latin typeface="Cambria Math" panose="02040503050406030204" pitchFamily="18" charset="0"/>
                                </a:rPr>
                                <m:t>}</m:t>
                              </m:r>
                            </m:lim>
                          </m:limLow>
                        </m:fName>
                        <m:e>
                          <m:r>
                            <a:rPr lang="en-US" altLang="zh-CN" sz="1400" i="1">
                              <a:latin typeface="Cambria Math" panose="02040503050406030204" pitchFamily="18" charset="0"/>
                            </a:rPr>
                            <m:t>𝑑𝑖𝑠𝑡</m:t>
                          </m:r>
                          <m:r>
                            <a:rPr lang="en-US" altLang="zh-CN" sz="1400" i="1">
                              <a:latin typeface="Cambria Math" panose="02040503050406030204" pitchFamily="18" charset="0"/>
                            </a:rPr>
                            <m:t>(</m:t>
                          </m:r>
                          <m:r>
                            <a:rPr lang="en-US" altLang="zh-CN" sz="1400" i="1">
                              <a:latin typeface="Cambria Math" panose="02040503050406030204" pitchFamily="18" charset="0"/>
                            </a:rPr>
                            <m:t>𝑥</m:t>
                          </m:r>
                          <m:r>
                            <a:rPr lang="en-US" altLang="zh-CN" sz="1400" i="1">
                              <a:latin typeface="Cambria Math" panose="02040503050406030204" pitchFamily="18" charset="0"/>
                            </a:rPr>
                            <m:t>, </m:t>
                          </m:r>
                          <m:r>
                            <a:rPr lang="en-US" altLang="zh-CN" sz="1400" i="1">
                              <a:latin typeface="Cambria Math" panose="02040503050406030204" pitchFamily="18" charset="0"/>
                            </a:rPr>
                            <m:t>𝑧</m:t>
                          </m:r>
                          <m:r>
                            <a:rPr lang="en-US" altLang="zh-CN" sz="1400" i="1">
                              <a:latin typeface="Cambria Math" panose="02040503050406030204" pitchFamily="18" charset="0"/>
                            </a:rPr>
                            <m:t>)</m:t>
                          </m:r>
                        </m:e>
                      </m:func>
                      <m:r>
                        <a:rPr lang="en-US" altLang="zh-CN" sz="1400" i="1">
                          <a:latin typeface="Cambria Math" panose="02040503050406030204" pitchFamily="18" charset="0"/>
                        </a:rPr>
                        <m:t>=</m:t>
                      </m:r>
                      <m:r>
                        <a:rPr lang="en-US" altLang="zh-CN" sz="1400" i="1">
                          <a:latin typeface="Cambria Math" panose="02040503050406030204" pitchFamily="18" charset="0"/>
                        </a:rPr>
                        <m:t>𝑑𝑖𝑠𝑡</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b="0" i="1" smtClean="0">
                                  <a:latin typeface="Cambria Math" panose="02040503050406030204" pitchFamily="18" charset="0"/>
                                </a:rPr>
                                <m:t>2</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5</m:t>
                              </m:r>
                            </m:sub>
                          </m:sSub>
                        </m:e>
                      </m:d>
                      <m:r>
                        <a:rPr lang="en-US" altLang="zh-CN" sz="1400" i="1">
                          <a:latin typeface="Cambria Math" panose="02040503050406030204" pitchFamily="18" charset="0"/>
                        </a:rPr>
                        <m:t>=</m:t>
                      </m:r>
                      <m:r>
                        <a:rPr lang="en-US" altLang="zh-CN" sz="1400" b="0" i="1" smtClean="0">
                          <a:latin typeface="Cambria Math" panose="02040503050406030204" pitchFamily="18" charset="0"/>
                        </a:rPr>
                        <m:t>2</m:t>
                      </m:r>
                      <m:r>
                        <a:rPr lang="en-US" altLang="zh-CN" sz="1400" i="1">
                          <a:latin typeface="Cambria Math" panose="02040503050406030204" pitchFamily="18" charset="0"/>
                        </a:rPr>
                        <m:t>.</m:t>
                      </m:r>
                      <m:r>
                        <a:rPr lang="en-US" altLang="zh-CN" sz="1400" i="1">
                          <a:latin typeface="Cambria Math" panose="02040503050406030204" pitchFamily="18" charset="0"/>
                        </a:rPr>
                        <m:t>97</m:t>
                      </m:r>
                    </m:oMath>
                  </m:oMathPara>
                </a14:m>
                <a:endParaRPr lang="zh-CN" altLang="en-US" sz="1400" dirty="0"/>
              </a:p>
            </p:txBody>
          </p:sp>
        </mc:Choice>
        <mc:Fallback>
          <p:sp>
            <p:nvSpPr>
              <p:cNvPr id="66" name="文本框 65"/>
              <p:cNvSpPr txBox="1">
                <a:spLocks noRot="1" noChangeAspect="1" noMove="1" noResize="1" noEditPoints="1" noAdjustHandles="1" noChangeArrowheads="1" noChangeShapeType="1" noTextEdit="1"/>
              </p:cNvSpPr>
              <p:nvPr/>
            </p:nvSpPr>
            <p:spPr>
              <a:xfrm>
                <a:off x="7371080" y="3856355"/>
                <a:ext cx="4781550" cy="384810"/>
              </a:xfrm>
              <a:prstGeom prst="rect">
                <a:avLst/>
              </a:prstGeom>
              <a:blipFill rotWithShape="1">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7" name="文本框 66"/>
              <p:cNvSpPr txBox="1"/>
              <p:nvPr/>
            </p:nvSpPr>
            <p:spPr>
              <a:xfrm>
                <a:off x="7371080" y="4189095"/>
                <a:ext cx="4781550" cy="384810"/>
              </a:xfrm>
              <a:prstGeom prst="rect">
                <a:avLst/>
              </a:prstGeom>
              <a:noFill/>
            </p:spPr>
            <p:txBody>
              <a:bodyPr wrap="none" rtlCol="0" anchor="t">
                <a:spAutoFit/>
              </a:bodyPr>
              <a:lstStyle/>
              <a:p>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𝑚𝑖𝑛</m:t>
                          </m:r>
                        </m:sub>
                      </m:sSub>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5</m:t>
                              </m:r>
                            </m:sub>
                          </m:sSub>
                        </m:e>
                      </m:d>
                      <m:r>
                        <a:rPr lang="en-US" altLang="zh-CN" sz="1400" i="1">
                          <a:latin typeface="Cambria Math" panose="02040503050406030204" pitchFamily="18" charset="0"/>
                        </a:rPr>
                        <m:t>=</m:t>
                      </m:r>
                      <m:func>
                        <m:funcPr>
                          <m:ctrlPr>
                            <a:rPr lang="en-US" altLang="zh-CN" sz="1400" i="1">
                              <a:latin typeface="Cambria Math" panose="02040503050406030204" pitchFamily="18" charset="0"/>
                            </a:rPr>
                          </m:ctrlPr>
                        </m:funcPr>
                        <m:fName>
                          <m:limLow>
                            <m:limLowPr>
                              <m:ctrlPr>
                                <a:rPr lang="en-US" altLang="zh-CN" sz="1400" i="1">
                                  <a:latin typeface="Cambria Math" panose="02040503050406030204" pitchFamily="18" charset="0"/>
                                </a:rPr>
                              </m:ctrlPr>
                            </m:limLowPr>
                            <m:e>
                              <m:r>
                                <m:rPr>
                                  <m:sty m:val="p"/>
                                </m:rPr>
                                <a:rPr lang="en-US" altLang="zh-CN" sz="1400">
                                  <a:latin typeface="Cambria Math" panose="02040503050406030204" pitchFamily="18" charset="0"/>
                                </a:rPr>
                                <m:t>min</m:t>
                              </m:r>
                            </m:e>
                            <m:lim>
                              <m:r>
                                <a:rPr lang="en-US" altLang="zh-CN" sz="1400" i="1">
                                  <a:latin typeface="Cambria Math" panose="02040503050406030204" pitchFamily="18" charset="0"/>
                                </a:rPr>
                                <m:t>𝑥</m:t>
                              </m:r>
                              <m:r>
                                <a:rPr lang="en-US" altLang="zh-CN" sz="1400" i="1">
                                  <a:latin typeface="Cambria Math" panose="02040503050406030204" pitchFamily="18" charset="0"/>
                                </a:rPr>
                                <m:t>∈</m:t>
                              </m:r>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2</m:t>
                                      </m:r>
                                    </m:sub>
                                  </m:sSub>
                                </m:e>
                              </m:d>
                              <m:r>
                                <a:rPr lang="en-US" altLang="zh-CN" sz="1400" i="1">
                                  <a:latin typeface="Cambria Math" panose="02040503050406030204" pitchFamily="18" charset="0"/>
                                </a:rPr>
                                <m:t>, </m:t>
                              </m:r>
                              <m:r>
                                <a:rPr lang="en-US" altLang="zh-CN" sz="1400" i="1">
                                  <a:latin typeface="Cambria Math" panose="02040503050406030204" pitchFamily="18" charset="0"/>
                                </a:rPr>
                                <m:t>𝑧</m:t>
                              </m:r>
                              <m:r>
                                <a:rPr lang="en-US" altLang="zh-CN" sz="1400" i="1">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6</m:t>
                                  </m:r>
                                </m:sub>
                              </m:sSub>
                              <m:r>
                                <a:rPr lang="en-US" altLang="zh-CN" sz="1400" i="1">
                                  <a:latin typeface="Cambria Math" panose="02040503050406030204" pitchFamily="18" charset="0"/>
                                </a:rPr>
                                <m:t>}</m:t>
                              </m:r>
                            </m:lim>
                          </m:limLow>
                        </m:fName>
                        <m:e>
                          <m:r>
                            <a:rPr lang="en-US" altLang="zh-CN" sz="1400" i="1">
                              <a:latin typeface="Cambria Math" panose="02040503050406030204" pitchFamily="18" charset="0"/>
                            </a:rPr>
                            <m:t>𝑑𝑖𝑠𝑡</m:t>
                          </m:r>
                          <m:r>
                            <a:rPr lang="en-US" altLang="zh-CN" sz="1400" i="1">
                              <a:latin typeface="Cambria Math" panose="02040503050406030204" pitchFamily="18" charset="0"/>
                            </a:rPr>
                            <m:t>(</m:t>
                          </m:r>
                          <m:r>
                            <a:rPr lang="en-US" altLang="zh-CN" sz="1400" i="1">
                              <a:latin typeface="Cambria Math" panose="02040503050406030204" pitchFamily="18" charset="0"/>
                            </a:rPr>
                            <m:t>𝑥</m:t>
                          </m:r>
                          <m:r>
                            <a:rPr lang="en-US" altLang="zh-CN" sz="1400" i="1">
                              <a:latin typeface="Cambria Math" panose="02040503050406030204" pitchFamily="18" charset="0"/>
                            </a:rPr>
                            <m:t>, </m:t>
                          </m:r>
                          <m:r>
                            <a:rPr lang="en-US" altLang="zh-CN" sz="1400" i="1">
                              <a:latin typeface="Cambria Math" panose="02040503050406030204" pitchFamily="18" charset="0"/>
                            </a:rPr>
                            <m:t>𝑧</m:t>
                          </m:r>
                          <m:r>
                            <a:rPr lang="en-US" altLang="zh-CN" sz="1400" i="1">
                              <a:latin typeface="Cambria Math" panose="02040503050406030204" pitchFamily="18" charset="0"/>
                            </a:rPr>
                            <m:t>)</m:t>
                          </m:r>
                        </m:e>
                      </m:func>
                      <m:r>
                        <a:rPr lang="en-US" altLang="zh-CN" sz="1400" i="1">
                          <a:latin typeface="Cambria Math" panose="02040503050406030204" pitchFamily="18" charset="0"/>
                        </a:rPr>
                        <m:t>=</m:t>
                      </m:r>
                      <m:r>
                        <a:rPr lang="en-US" altLang="zh-CN" sz="1400" i="1">
                          <a:latin typeface="Cambria Math" panose="02040503050406030204" pitchFamily="18" charset="0"/>
                        </a:rPr>
                        <m:t>𝑑𝑖𝑠𝑡</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2</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6</m:t>
                              </m:r>
                            </m:sub>
                          </m:sSub>
                        </m:e>
                      </m:d>
                      <m:r>
                        <a:rPr lang="en-US" altLang="zh-CN" sz="1400" i="1">
                          <a:latin typeface="Cambria Math" panose="02040503050406030204" pitchFamily="18" charset="0"/>
                        </a:rPr>
                        <m:t>=</m:t>
                      </m:r>
                      <m:r>
                        <a:rPr lang="en-US" altLang="zh-CN" sz="1400" i="1">
                          <a:latin typeface="Cambria Math" panose="02040503050406030204" pitchFamily="18" charset="0"/>
                        </a:rPr>
                        <m:t>2</m:t>
                      </m:r>
                      <m:r>
                        <a:rPr lang="en-US" altLang="zh-CN" sz="1400" i="1">
                          <a:latin typeface="Cambria Math" panose="02040503050406030204" pitchFamily="18" charset="0"/>
                        </a:rPr>
                        <m:t>.</m:t>
                      </m:r>
                      <m:r>
                        <a:rPr lang="en-US" altLang="zh-CN" sz="1400" b="0" i="1" smtClean="0">
                          <a:latin typeface="Cambria Math" panose="02040503050406030204" pitchFamily="18" charset="0"/>
                        </a:rPr>
                        <m:t>15</m:t>
                      </m:r>
                    </m:oMath>
                  </m:oMathPara>
                </a14:m>
                <a:endParaRPr lang="zh-CN" altLang="en-US" sz="1400" dirty="0"/>
              </a:p>
            </p:txBody>
          </p:sp>
        </mc:Choice>
        <mc:Fallback>
          <p:sp>
            <p:nvSpPr>
              <p:cNvPr id="67" name="文本框 66"/>
              <p:cNvSpPr txBox="1">
                <a:spLocks noRot="1" noChangeAspect="1" noMove="1" noResize="1" noEditPoints="1" noAdjustHandles="1" noChangeArrowheads="1" noChangeShapeType="1" noTextEdit="1"/>
              </p:cNvSpPr>
              <p:nvPr/>
            </p:nvSpPr>
            <p:spPr>
              <a:xfrm>
                <a:off x="7371080" y="4189095"/>
                <a:ext cx="4781550" cy="384810"/>
              </a:xfrm>
              <a:prstGeom prst="rect">
                <a:avLst/>
              </a:prstGeom>
              <a:blipFill rotWithShape="1">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8" name="文本框 67"/>
              <p:cNvSpPr txBox="1"/>
              <p:nvPr/>
            </p:nvSpPr>
            <p:spPr>
              <a:xfrm>
                <a:off x="7465060" y="4485005"/>
                <a:ext cx="533608" cy="307777"/>
              </a:xfrm>
              <a:prstGeom prst="rect">
                <a:avLst/>
              </a:prstGeom>
              <a:noFill/>
            </p:spPr>
            <p:txBody>
              <a:bodyPr wrap="none" rtlCol="0" anchor="t">
                <a:spAutoFit/>
              </a:bodyPr>
              <a:lstStyle/>
              <a:p>
                <a14:m>
                  <m:oMathPara xmlns:m="http://schemas.openxmlformats.org/officeDocument/2006/math">
                    <m:oMathParaPr>
                      <m:jc m:val="centerGroup"/>
                    </m:oMathParaPr>
                    <m:oMath xmlns:m="http://schemas.openxmlformats.org/officeDocument/2006/math">
                      <m:r>
                        <a:rPr lang="en-US" altLang="en-US" sz="1400" b="0" i="1" smtClean="0">
                          <a:latin typeface="Cambria Math" panose="02040503050406030204" pitchFamily="18" charset="0"/>
                        </a:rPr>
                        <m:t>……</m:t>
                      </m:r>
                    </m:oMath>
                  </m:oMathPara>
                </a14:m>
                <a:endParaRPr lang="en-US" altLang="en-US" sz="1400" dirty="0"/>
              </a:p>
            </p:txBody>
          </p:sp>
        </mc:Choice>
        <mc:Fallback>
          <p:sp>
            <p:nvSpPr>
              <p:cNvPr id="68" name="文本框 67"/>
              <p:cNvSpPr txBox="1">
                <a:spLocks noRot="1" noChangeAspect="1" noMove="1" noResize="1" noEditPoints="1" noAdjustHandles="1" noChangeArrowheads="1" noChangeShapeType="1" noTextEdit="1"/>
              </p:cNvSpPr>
              <p:nvPr/>
            </p:nvSpPr>
            <p:spPr>
              <a:xfrm>
                <a:off x="7465060" y="4485005"/>
                <a:ext cx="533608" cy="307777"/>
              </a:xfrm>
              <a:prstGeom prst="rect">
                <a:avLst/>
              </a:prstGeom>
              <a:blipFill rotWithShape="1">
                <a:blip r:embed="rId13"/>
                <a:stretch>
                  <a:fillRect r="39" b="142"/>
                </a:stretch>
              </a:blipFill>
            </p:spPr>
            <p:txBody>
              <a:bodyPr/>
              <a:lstStyle/>
              <a:p>
                <a:r>
                  <a:rPr lang="zh-CN" altLang="en-US">
                    <a:noFill/>
                  </a:rPr>
                  <a:t> </a:t>
                </a:r>
              </a:p>
            </p:txBody>
          </p:sp>
        </mc:Fallback>
      </mc:AlternateContent>
      <p:sp>
        <p:nvSpPr>
          <p:cNvPr id="56" name="圆角矩形 55"/>
          <p:cNvSpPr/>
          <p:nvPr/>
        </p:nvSpPr>
        <p:spPr>
          <a:xfrm>
            <a:off x="11654790" y="3146425"/>
            <a:ext cx="434975" cy="266065"/>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0" name="文本框 9"/>
              <p:cNvSpPr txBox="1"/>
              <p:nvPr/>
            </p:nvSpPr>
            <p:spPr>
              <a:xfrm>
                <a:off x="2871011" y="2008284"/>
                <a:ext cx="225190"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1</m:t>
                          </m:r>
                        </m:sub>
                      </m:sSub>
                    </m:oMath>
                  </m:oMathPara>
                </a14:m>
                <a:endParaRPr lang="zh-CN" altLang="en-US" sz="1400" dirty="0"/>
              </a:p>
            </p:txBody>
          </p:sp>
        </mc:Choice>
        <mc:Fallback>
          <p:sp>
            <p:nvSpPr>
              <p:cNvPr id="10" name="文本框 9"/>
              <p:cNvSpPr txBox="1">
                <a:spLocks noRot="1" noChangeAspect="1" noMove="1" noResize="1" noEditPoints="1" noAdjustHandles="1" noChangeArrowheads="1" noChangeShapeType="1" noTextEdit="1"/>
              </p:cNvSpPr>
              <p:nvPr/>
            </p:nvSpPr>
            <p:spPr>
              <a:xfrm>
                <a:off x="2871011" y="2008284"/>
                <a:ext cx="225190" cy="215444"/>
              </a:xfrm>
              <a:prstGeom prst="rect">
                <a:avLst/>
              </a:prstGeom>
              <a:blipFill rotWithShape="1">
                <a:blip r:embed="rId14"/>
                <a:stretch>
                  <a:fillRect l="-78" t="-192" r="-30762" b="2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3587926" y="2008284"/>
                <a:ext cx="207645" cy="215265"/>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2</m:t>
                          </m:r>
                        </m:sub>
                      </m:sSub>
                    </m:oMath>
                  </m:oMathPara>
                </a14:m>
                <a:endParaRPr lang="zh-CN" altLang="en-US" sz="1400" dirty="0"/>
              </a:p>
            </p:txBody>
          </p:sp>
        </mc:Choice>
        <mc:Fallback>
          <p:sp>
            <p:nvSpPr>
              <p:cNvPr id="2" name="文本框 1"/>
              <p:cNvSpPr txBox="1">
                <a:spLocks noRot="1" noChangeAspect="1" noMove="1" noResize="1" noEditPoints="1" noAdjustHandles="1" noChangeArrowheads="1" noChangeShapeType="1" noTextEdit="1"/>
              </p:cNvSpPr>
              <p:nvPr/>
            </p:nvSpPr>
            <p:spPr>
              <a:xfrm>
                <a:off x="3587926" y="2008284"/>
                <a:ext cx="207645" cy="215265"/>
              </a:xfrm>
              <a:prstGeom prst="rect">
                <a:avLst/>
              </a:prstGeom>
              <a:blipFill rotWithShape="1">
                <a:blip r:embed="rId15"/>
                <a:stretch>
                  <a:fillRect l="-85" t="-192" r="-37530" b="1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4122596" y="2008284"/>
                <a:ext cx="207645" cy="215265"/>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3</m:t>
                          </m:r>
                        </m:sub>
                      </m:sSub>
                    </m:oMath>
                  </m:oMathPara>
                </a14:m>
                <a:endParaRPr lang="zh-CN" altLang="en-US" sz="1400" dirty="0"/>
              </a:p>
            </p:txBody>
          </p:sp>
        </mc:Choice>
        <mc:Fallback>
          <p:sp>
            <p:nvSpPr>
              <p:cNvPr id="9" name="文本框 8"/>
              <p:cNvSpPr txBox="1">
                <a:spLocks noRot="1" noChangeAspect="1" noMove="1" noResize="1" noEditPoints="1" noAdjustHandles="1" noChangeArrowheads="1" noChangeShapeType="1" noTextEdit="1"/>
              </p:cNvSpPr>
              <p:nvPr/>
            </p:nvSpPr>
            <p:spPr>
              <a:xfrm>
                <a:off x="4122596" y="2008284"/>
                <a:ext cx="207645" cy="215265"/>
              </a:xfrm>
              <a:prstGeom prst="rect">
                <a:avLst/>
              </a:prstGeom>
              <a:blipFill rotWithShape="1">
                <a:blip r:embed="rId16"/>
                <a:stretch>
                  <a:fillRect l="-85" t="-192" r="-37530" b="1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4631866" y="2008284"/>
                <a:ext cx="207645" cy="215265"/>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4</m:t>
                          </m:r>
                        </m:sub>
                      </m:sSub>
                    </m:oMath>
                  </m:oMathPara>
                </a14:m>
                <a:endParaRPr lang="zh-CN" altLang="en-US" sz="1400" dirty="0"/>
              </a:p>
            </p:txBody>
          </p:sp>
        </mc:Choice>
        <mc:Fallback>
          <p:sp>
            <p:nvSpPr>
              <p:cNvPr id="11" name="文本框 10"/>
              <p:cNvSpPr txBox="1">
                <a:spLocks noRot="1" noChangeAspect="1" noMove="1" noResize="1" noEditPoints="1" noAdjustHandles="1" noChangeArrowheads="1" noChangeShapeType="1" noTextEdit="1"/>
              </p:cNvSpPr>
              <p:nvPr/>
            </p:nvSpPr>
            <p:spPr>
              <a:xfrm>
                <a:off x="4631866" y="2008284"/>
                <a:ext cx="207645" cy="215265"/>
              </a:xfrm>
              <a:prstGeom prst="rect">
                <a:avLst/>
              </a:prstGeom>
              <a:blipFill rotWithShape="1">
                <a:blip r:embed="rId17"/>
                <a:stretch>
                  <a:fillRect l="-85" t="-192" r="-37530" b="1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文本框 27"/>
              <p:cNvSpPr txBox="1"/>
              <p:nvPr/>
            </p:nvSpPr>
            <p:spPr>
              <a:xfrm>
                <a:off x="5182411" y="2008284"/>
                <a:ext cx="207645" cy="215265"/>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5</m:t>
                          </m:r>
                        </m:sub>
                      </m:sSub>
                    </m:oMath>
                  </m:oMathPara>
                </a14:m>
                <a:endParaRPr lang="zh-CN" altLang="en-US" sz="1400" dirty="0"/>
              </a:p>
            </p:txBody>
          </p:sp>
        </mc:Choice>
        <mc:Fallback>
          <p:sp>
            <p:nvSpPr>
              <p:cNvPr id="28" name="文本框 27"/>
              <p:cNvSpPr txBox="1">
                <a:spLocks noRot="1" noChangeAspect="1" noMove="1" noResize="1" noEditPoints="1" noAdjustHandles="1" noChangeArrowheads="1" noChangeShapeType="1" noTextEdit="1"/>
              </p:cNvSpPr>
              <p:nvPr/>
            </p:nvSpPr>
            <p:spPr>
              <a:xfrm>
                <a:off x="5182411" y="2008284"/>
                <a:ext cx="207645" cy="215265"/>
              </a:xfrm>
              <a:prstGeom prst="rect">
                <a:avLst/>
              </a:prstGeom>
              <a:blipFill rotWithShape="1">
                <a:blip r:embed="rId18"/>
                <a:stretch>
                  <a:fillRect l="-85" t="-192" r="-37530" b="1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文本框 35"/>
              <p:cNvSpPr txBox="1"/>
              <p:nvPr/>
            </p:nvSpPr>
            <p:spPr>
              <a:xfrm>
                <a:off x="5708191" y="2008284"/>
                <a:ext cx="207645" cy="215265"/>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6</m:t>
                          </m:r>
                        </m:sub>
                      </m:sSub>
                    </m:oMath>
                  </m:oMathPara>
                </a14:m>
                <a:endParaRPr lang="zh-CN" altLang="en-US" sz="1400" dirty="0"/>
              </a:p>
            </p:txBody>
          </p:sp>
        </mc:Choice>
        <mc:Fallback>
          <p:sp>
            <p:nvSpPr>
              <p:cNvPr id="36" name="文本框 35"/>
              <p:cNvSpPr txBox="1">
                <a:spLocks noRot="1" noChangeAspect="1" noMove="1" noResize="1" noEditPoints="1" noAdjustHandles="1" noChangeArrowheads="1" noChangeShapeType="1" noTextEdit="1"/>
              </p:cNvSpPr>
              <p:nvPr/>
            </p:nvSpPr>
            <p:spPr>
              <a:xfrm>
                <a:off x="5708191" y="2008284"/>
                <a:ext cx="207645" cy="215265"/>
              </a:xfrm>
              <a:prstGeom prst="rect">
                <a:avLst/>
              </a:prstGeom>
              <a:blipFill rotWithShape="1">
                <a:blip r:embed="rId19"/>
                <a:stretch>
                  <a:fillRect l="-85" t="-192" r="-37530" b="1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文本框 36"/>
              <p:cNvSpPr txBox="1"/>
              <p:nvPr/>
            </p:nvSpPr>
            <p:spPr>
              <a:xfrm>
                <a:off x="6207936" y="2008284"/>
                <a:ext cx="207645" cy="215265"/>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7</m:t>
                          </m:r>
                        </m:sub>
                      </m:sSub>
                    </m:oMath>
                  </m:oMathPara>
                </a14:m>
                <a:endParaRPr lang="zh-CN" altLang="en-US" sz="1400" dirty="0"/>
              </a:p>
            </p:txBody>
          </p:sp>
        </mc:Choice>
        <mc:Fallback>
          <p:sp>
            <p:nvSpPr>
              <p:cNvPr id="37" name="文本框 36"/>
              <p:cNvSpPr txBox="1">
                <a:spLocks noRot="1" noChangeAspect="1" noMove="1" noResize="1" noEditPoints="1" noAdjustHandles="1" noChangeArrowheads="1" noChangeShapeType="1" noTextEdit="1"/>
              </p:cNvSpPr>
              <p:nvPr/>
            </p:nvSpPr>
            <p:spPr>
              <a:xfrm>
                <a:off x="6207936" y="2008284"/>
                <a:ext cx="207645" cy="215265"/>
              </a:xfrm>
              <a:prstGeom prst="rect">
                <a:avLst/>
              </a:prstGeom>
              <a:blipFill rotWithShape="1">
                <a:blip r:embed="rId20"/>
                <a:stretch>
                  <a:fillRect l="-85" t="-192" r="-37530" b="1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文本框 37"/>
              <p:cNvSpPr txBox="1"/>
              <p:nvPr/>
            </p:nvSpPr>
            <p:spPr>
              <a:xfrm>
                <a:off x="6755306" y="2005744"/>
                <a:ext cx="207645" cy="215265"/>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8</m:t>
                          </m:r>
                        </m:sub>
                      </m:sSub>
                    </m:oMath>
                  </m:oMathPara>
                </a14:m>
                <a:endParaRPr lang="zh-CN" altLang="en-US" sz="1400" dirty="0"/>
              </a:p>
            </p:txBody>
          </p:sp>
        </mc:Choice>
        <mc:Fallback>
          <p:sp>
            <p:nvSpPr>
              <p:cNvPr id="38" name="文本框 37"/>
              <p:cNvSpPr txBox="1">
                <a:spLocks noRot="1" noChangeAspect="1" noMove="1" noResize="1" noEditPoints="1" noAdjustHandles="1" noChangeArrowheads="1" noChangeShapeType="1" noTextEdit="1"/>
              </p:cNvSpPr>
              <p:nvPr/>
            </p:nvSpPr>
            <p:spPr>
              <a:xfrm>
                <a:off x="6755306" y="2005744"/>
                <a:ext cx="207645" cy="215265"/>
              </a:xfrm>
              <a:prstGeom prst="rect">
                <a:avLst/>
              </a:prstGeom>
              <a:blipFill rotWithShape="1">
                <a:blip r:embed="rId21"/>
                <a:stretch>
                  <a:fillRect l="-85" t="-192" r="-37530" b="192"/>
                </a:stretch>
              </a:blipFill>
            </p:spPr>
            <p:txBody>
              <a:bodyPr/>
              <a:lstStyle/>
              <a:p>
                <a:r>
                  <a:rPr lang="zh-CN" alt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4810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020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层次聚类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custDataLst>
              <p:tags r:id="rId6"/>
            </p:custDataLst>
          </p:nvPr>
        </p:nvGraphicFramePr>
        <p:xfrm>
          <a:off x="1852930" y="2251710"/>
          <a:ext cx="5245100" cy="3111500"/>
        </p:xfrm>
        <a:graphic>
          <a:graphicData uri="http://schemas.openxmlformats.org/drawingml/2006/table">
            <a:tbl>
              <a:tblPr firstRow="1" bandRow="1">
                <a:tableStyleId>{616DA210-FB5B-4158-B5E0-FEB733F419BA}</a:tableStyleId>
              </a:tblPr>
              <a:tblGrid>
                <a:gridCol w="524510"/>
                <a:gridCol w="524510"/>
                <a:gridCol w="524510"/>
                <a:gridCol w="524510"/>
                <a:gridCol w="524510"/>
                <a:gridCol w="524510"/>
                <a:gridCol w="524510"/>
                <a:gridCol w="524510"/>
                <a:gridCol w="524510"/>
                <a:gridCol w="524510"/>
              </a:tblGrid>
              <a:tr h="311150">
                <a:tc>
                  <a:txBody>
                    <a:bodyPr/>
                    <a:lstStyle/>
                    <a:p>
                      <a:pPr algn="ctr"/>
                      <a:r>
                        <a:rPr lang="zh-CN" altLang="en-US" sz="1600" b="0" dirty="0">
                          <a:latin typeface="楷体" panose="02010609060101010101" pitchFamily="49" charset="-122"/>
                          <a:ea typeface="楷体" panose="02010609060101010101" pitchFamily="49" charset="-122"/>
                        </a:rPr>
                        <a:t>距离</a:t>
                      </a:r>
                      <a:endParaRPr lang="zh-CN" altLang="en-US" sz="1600" b="0" dirty="0">
                        <a:latin typeface="楷体" panose="02010609060101010101" pitchFamily="49" charset="-122"/>
                        <a:ea typeface="楷体" panose="02010609060101010101" pitchFamily="49" charset="-122"/>
                      </a:endParaRPr>
                    </a:p>
                  </a:txBody>
                  <a:tcPr marL="55915" marR="55915" marT="27958" marB="27958" anchor="ctr">
                    <a:lnR w="12700" cmpd="sng">
                      <a:solidFill>
                        <a:srgbClr val="FF0000"/>
                      </a:solidFill>
                      <a:prstDash val="solid"/>
                    </a:lnR>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1</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w="12700" cmpd="sng">
                      <a:solidFill>
                        <a:srgbClr val="FF0000"/>
                      </a:solidFill>
                      <a:prstDash val="solid"/>
                    </a:lnT>
                    <a:lnB>
                      <a:noFill/>
                    </a:lnB>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2</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w="12700" cmpd="sng">
                      <a:solidFill>
                        <a:srgbClr val="FF0000"/>
                      </a:solidFill>
                      <a:prstDash val="solid"/>
                    </a:lnT>
                    <a:lnB>
                      <a:noFill/>
                    </a:lnB>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3</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w="12700" cmpd="sng">
                      <a:solidFill>
                        <a:srgbClr val="FF0000"/>
                      </a:solidFill>
                      <a:prstDash val="solid"/>
                    </a:lnT>
                    <a:lnB>
                      <a:noFill/>
                    </a:lnB>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4</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6</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8</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9</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cmpd="sng">
                      <a:solidFill>
                        <a:srgbClr val="FF0000"/>
                      </a:solidFill>
                      <a:prstDash val="solid"/>
                    </a:lnR>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0.55</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0.57</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3.53</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3.00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2.26</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5.19</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5.5</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4.96</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cmpd="sng">
                      <a:solidFill>
                        <a:srgbClr val="FF0000"/>
                      </a:solidFill>
                      <a:prstDash val="solid"/>
                    </a:lnR>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5</a:t>
                      </a: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1.09</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3.6</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9</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2.9</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2.1</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5.3</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4</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5.6</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9</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5.04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cmpd="sng">
                      <a:solidFill>
                        <a:srgbClr val="FF0000"/>
                      </a:solidFill>
                      <a:prstDash val="solid"/>
                    </a:lnR>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57</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1.09</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3.24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2.94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2.32</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4.90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5.2</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4.73</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4</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cmpd="sng">
                      <a:solidFill>
                        <a:srgbClr val="FF0000"/>
                      </a:solidFill>
                      <a:prstDash val="solid"/>
                    </a:lnR>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sym typeface="+mn-ea"/>
                        </a:rPr>
                        <a:t>3.53</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3.6</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sym typeface="+mn-ea"/>
                        </a:rPr>
                        <a:t>9</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3.24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tcP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1.38</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2.14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1.80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2.0</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1.5</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4</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cmpd="sng">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3.00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2.97</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2.94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1.38</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0.97</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2.66</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3.02</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2.2</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cmpd="sng">
                      <a:solidFill>
                        <a:srgbClr val="FF0000"/>
                      </a:solidFill>
                      <a:prstDash val="solid"/>
                    </a:lnR>
                  </a:tcP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rPr>
                        <a:t>2.26</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2.15</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2.32</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2.14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rPr>
                        <a:t>0.97</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endParaRPr>
                    </a:p>
                  </a:txBody>
                  <a:tcPr marL="55915" marR="55915" marT="27958" marB="27958" anchor="ct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3.5</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3.9</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3.18</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cmpd="sng">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5.19</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5.34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4.90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1.80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2.66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3.51</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1.3</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1.15</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8</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cmpd="sng">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5.5</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sym typeface="+mn-ea"/>
                        </a:rPr>
                        <a:t>5</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5.69</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5.27</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2.05</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3.02</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3.96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1.32</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0.88</a:t>
                      </a:r>
                      <a:endPar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9</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cmpd="sng">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4.96</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w="12700" cmpd="sng">
                      <a:solidFill>
                        <a:srgbClr val="FF0000"/>
                      </a:solidFill>
                      <a:prstDash val="solid"/>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5.04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w="12700" cmpd="sng">
                      <a:solidFill>
                        <a:srgbClr val="FF0000"/>
                      </a:solidFill>
                      <a:prstDash val="solid"/>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4.73</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w="12700" cmpd="sng">
                      <a:solidFill>
                        <a:srgbClr val="FF0000"/>
                      </a:solidFill>
                      <a:prstDash val="solid"/>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1.54</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2.23</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3.18</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1.15</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mn-ea"/>
                        </a:rPr>
                        <a:t>0.88</a:t>
                      </a:r>
                      <a:endPar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mn-ea"/>
                      </a:endParaRPr>
                    </a:p>
                  </a:txBody>
                  <a:tcPr marL="55915" marR="55915" marT="27958" marB="27958" anchor="ct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r>
            </a:tbl>
          </a:graphicData>
        </a:graphic>
      </p:graphicFrame>
      <p:sp>
        <p:nvSpPr>
          <p:cNvPr id="8" name="文本框 7"/>
          <p:cNvSpPr txBox="1"/>
          <p:nvPr/>
        </p:nvSpPr>
        <p:spPr>
          <a:xfrm>
            <a:off x="825672" y="987190"/>
            <a:ext cx="4505280"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使用</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AGNES</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算法对数据集进行聚类</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025756" y="1443762"/>
            <a:ext cx="10816128" cy="506730"/>
          </a:xfrm>
          <a:prstGeom prst="rect">
            <a:avLst/>
          </a:prstGeom>
        </p:spPr>
        <p:txBody>
          <a:bodyPr wrap="square">
            <a:spAutoFit/>
          </a:bodyPr>
          <a:lstStyle/>
          <a:p>
            <a:pPr marL="342900" marR="0" lvl="1" indent="-342900" algn="just" defTabSz="914400" rtl="0" fontAlgn="auto">
              <a:lnSpc>
                <a:spcPct val="150000"/>
              </a:lnSpc>
              <a:spcBef>
                <a:spcPts val="0"/>
              </a:spcBef>
              <a:spcAft>
                <a:spcPts val="0"/>
              </a:spcAft>
              <a:buClrTx/>
              <a:buSzTx/>
              <a:buFont typeface="+mj-ea"/>
              <a:buAutoNum type="circleNumDbPlain" startAt="3"/>
              <a:defRPr/>
            </a:pPr>
            <a:r>
              <a:rPr lang="zh-CN" altLang="en-US" dirty="0">
                <a:latin typeface="微软雅黑" panose="020B0503020204020204" pitchFamily="34" charset="-122"/>
                <a:ea typeface="微软雅黑" panose="020B0503020204020204" pitchFamily="34" charset="-122"/>
                <a:sym typeface="+mn-ea"/>
              </a:rPr>
              <a:t>计算每个簇之间的距离，并将距离最近的两个簇合并为一簇。</a:t>
            </a:r>
            <a:endParaRPr kumimoji="0" lang="zh-CN"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endParaRPr>
          </a:p>
        </p:txBody>
      </p:sp>
      <p:grpSp>
        <p:nvGrpSpPr>
          <p:cNvPr id="26" name="组合 25"/>
          <p:cNvGrpSpPr/>
          <p:nvPr/>
        </p:nvGrpSpPr>
        <p:grpSpPr>
          <a:xfrm>
            <a:off x="7987665" y="1263650"/>
            <a:ext cx="3895090" cy="1659890"/>
            <a:chOff x="11743" y="2100"/>
            <a:chExt cx="6134" cy="2614"/>
          </a:xfrm>
        </p:grpSpPr>
        <p:grpSp>
          <p:nvGrpSpPr>
            <p:cNvPr id="24" name="组合 23"/>
            <p:cNvGrpSpPr/>
            <p:nvPr/>
          </p:nvGrpSpPr>
          <p:grpSpPr>
            <a:xfrm>
              <a:off x="12027" y="2274"/>
              <a:ext cx="5553" cy="2295"/>
              <a:chOff x="12065" y="3704"/>
              <a:chExt cx="5553" cy="2295"/>
            </a:xfrm>
          </p:grpSpPr>
          <p:sp>
            <p:nvSpPr>
              <p:cNvPr id="17" name="文本框 16"/>
              <p:cNvSpPr txBox="1"/>
              <p:nvPr/>
            </p:nvSpPr>
            <p:spPr>
              <a:xfrm>
                <a:off x="12104" y="4674"/>
                <a:ext cx="5270" cy="483"/>
              </a:xfrm>
              <a:prstGeom prst="rect">
                <a:avLst/>
              </a:prstGeom>
              <a:noFill/>
            </p:spPr>
            <p:txBody>
              <a:bodyPr wrap="square" rtlCol="0">
                <a:spAutoFit/>
              </a:bodyPr>
              <a:lstStyle/>
              <a:p>
                <a:r>
                  <a:rPr lang="zh-CN" altLang="en-US" sz="1400">
                    <a:latin typeface="楷体" panose="02010609060101010101" pitchFamily="49" charset="-122"/>
                    <a:ea typeface="楷体" panose="02010609060101010101" pitchFamily="49" charset="-122"/>
                  </a:rPr>
                  <a:t>样本之间的距离度量：采用欧式距离</a:t>
                </a:r>
                <a:endParaRPr lang="zh-CN" altLang="en-US" sz="140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8" name="文本框 17"/>
                  <p:cNvSpPr txBox="1"/>
                  <p:nvPr/>
                </p:nvSpPr>
                <p:spPr>
                  <a:xfrm>
                    <a:off x="13344" y="4475"/>
                    <a:ext cx="4275" cy="1524"/>
                  </a:xfrm>
                  <a:prstGeom prst="rect">
                    <a:avLst/>
                  </a:prstGeom>
                  <a:noFill/>
                </p:spPr>
                <p:txBody>
                  <a:bodyPr wrap="square" rtlCol="0" anchor="t">
                    <a:spAutoFit/>
                  </a:bodyPr>
                  <a:lstStyle/>
                  <a:p>
                    <a:pPr lvl="0" algn="just">
                      <a:lnSpc>
                        <a:spcPct val="150000"/>
                      </a:lnSpc>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ea typeface="微软雅黑" panose="020B0503020204020204" pitchFamily="34" charset="-122"/>
                            </a:rPr>
                            <m:t>𝑑𝑖𝑠𝑡</m:t>
                          </m:r>
                          <m:d>
                            <m:dPr>
                              <m:ctrlPr>
                                <a:rPr lang="en-US" altLang="zh-CN" sz="1400" b="0" i="1" smtClean="0">
                                  <a:latin typeface="Cambria Math" panose="02040503050406030204" pitchFamily="18" charset="0"/>
                                  <a:ea typeface="微软雅黑" panose="020B0503020204020204" pitchFamily="34" charset="-122"/>
                                </a:rPr>
                              </m:ctrlPr>
                            </m:dPr>
                            <m:e>
                              <m:sSub>
                                <m:sSubPr>
                                  <m:ctrlPr>
                                    <a:rPr lang="en-US" altLang="zh-CN" sz="1400" b="0" i="1" smtClean="0">
                                      <a:latin typeface="Cambria Math" panose="02040503050406030204" pitchFamily="18" charset="0"/>
                                      <a:ea typeface="微软雅黑" panose="020B0503020204020204" pitchFamily="34" charset="-122"/>
                                    </a:rPr>
                                  </m:ctrlPr>
                                </m:sSubPr>
                                <m:e>
                                  <m:r>
                                    <a:rPr lang="en-US" altLang="zh-CN" sz="1400" b="0" i="1" smtClean="0">
                                      <a:latin typeface="Cambria Math" panose="02040503050406030204" pitchFamily="18" charset="0"/>
                                      <a:ea typeface="微软雅黑" panose="020B0503020204020204" pitchFamily="34" charset="-122"/>
                                    </a:rPr>
                                    <m:t>𝑥</m:t>
                                  </m:r>
                                </m:e>
                                <m:sub>
                                  <m:r>
                                    <a:rPr lang="en-US" altLang="zh-CN" sz="1400" b="0" i="1" smtClean="0">
                                      <a:latin typeface="Cambria Math" panose="02040503050406030204" pitchFamily="18" charset="0"/>
                                      <a:ea typeface="微软雅黑" panose="020B0503020204020204" pitchFamily="34" charset="-122"/>
                                    </a:rPr>
                                    <m:t>𝑖</m:t>
                                  </m:r>
                                </m:sub>
                              </m:sSub>
                              <m:r>
                                <a:rPr lang="en-US" altLang="zh-CN" sz="1400" b="0" i="1" smtClean="0">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𝑥</m:t>
                                  </m:r>
                                </m:e>
                                <m:sub>
                                  <m:r>
                                    <a:rPr lang="en-US" altLang="zh-CN" sz="1400" b="0" i="1" smtClean="0">
                                      <a:latin typeface="Cambria Math" panose="02040503050406030204" pitchFamily="18" charset="0"/>
                                      <a:ea typeface="微软雅黑" panose="020B0503020204020204" pitchFamily="34" charset="-122"/>
                                    </a:rPr>
                                    <m:t>𝑗</m:t>
                                  </m:r>
                                </m:sub>
                              </m:sSub>
                            </m:e>
                          </m:d>
                          <m:r>
                            <a:rPr lang="en-US" altLang="zh-CN" sz="1400" b="0" i="1" smtClean="0">
                              <a:latin typeface="Cambria Math" panose="02040503050406030204" pitchFamily="18" charset="0"/>
                              <a:ea typeface="微软雅黑" panose="020B0503020204020204" pitchFamily="34" charset="-122"/>
                            </a:rPr>
                            <m:t>=</m:t>
                          </m:r>
                          <m:sSup>
                            <m:sSupPr>
                              <m:ctrlPr>
                                <a:rPr lang="en-US" altLang="zh-CN" sz="1400" b="0" i="1" smtClean="0">
                                  <a:latin typeface="Cambria Math" panose="02040503050406030204" pitchFamily="18" charset="0"/>
                                  <a:ea typeface="微软雅黑" panose="020B0503020204020204" pitchFamily="34" charset="-122"/>
                                </a:rPr>
                              </m:ctrlPr>
                            </m:sSupPr>
                            <m:e>
                              <m:r>
                                <a:rPr lang="en-US" altLang="zh-CN" sz="1400" b="0" i="1" smtClean="0">
                                  <a:latin typeface="Cambria Math" panose="02040503050406030204" pitchFamily="18" charset="0"/>
                                  <a:ea typeface="微软雅黑" panose="020B0503020204020204" pitchFamily="34" charset="-122"/>
                                </a:rPr>
                                <m:t>(</m:t>
                              </m:r>
                              <m:nary>
                                <m:naryPr>
                                  <m:chr m:val="∑"/>
                                  <m:ctrlPr>
                                    <a:rPr lang="en-US" altLang="zh-CN" sz="1400" b="0" i="1" smtClean="0">
                                      <a:latin typeface="Cambria Math" panose="02040503050406030204" pitchFamily="18" charset="0"/>
                                      <a:ea typeface="微软雅黑" panose="020B0503020204020204" pitchFamily="34" charset="-122"/>
                                    </a:rPr>
                                  </m:ctrlPr>
                                </m:naryPr>
                                <m:sub>
                                  <m:r>
                                    <m:rPr>
                                      <m:brk m:alnAt="23"/>
                                    </m:rPr>
                                    <a:rPr lang="en-US" altLang="zh-CN" sz="1400" b="0" i="1" smtClean="0">
                                      <a:latin typeface="Cambria Math" panose="02040503050406030204" pitchFamily="18" charset="0"/>
                                      <a:ea typeface="微软雅黑" panose="020B0503020204020204" pitchFamily="34" charset="-122"/>
                                    </a:rPr>
                                    <m:t>𝑢</m:t>
                                  </m:r>
                                  <m:r>
                                    <a:rPr lang="en-US" altLang="zh-CN" sz="1400" b="0" i="1" smtClean="0">
                                      <a:latin typeface="Cambria Math" panose="02040503050406030204" pitchFamily="18" charset="0"/>
                                      <a:ea typeface="微软雅黑" panose="020B0503020204020204" pitchFamily="34" charset="-122"/>
                                    </a:rPr>
                                    <m:t>=</m:t>
                                  </m:r>
                                  <m:r>
                                    <a:rPr lang="en-US" altLang="zh-CN" sz="1400" b="0" i="1" smtClean="0">
                                      <a:latin typeface="Cambria Math" panose="02040503050406030204" pitchFamily="18" charset="0"/>
                                      <a:ea typeface="微软雅黑" panose="020B0503020204020204" pitchFamily="34" charset="-122"/>
                                    </a:rPr>
                                    <m:t>1</m:t>
                                  </m:r>
                                </m:sub>
                                <m:sup>
                                  <m:r>
                                    <a:rPr lang="en-US" altLang="zh-CN" sz="1400" b="0" i="1" smtClean="0">
                                      <a:latin typeface="Cambria Math" panose="02040503050406030204" pitchFamily="18" charset="0"/>
                                      <a:ea typeface="微软雅黑" panose="020B0503020204020204" pitchFamily="34" charset="-122"/>
                                    </a:rPr>
                                    <m:t>𝑛</m:t>
                                  </m:r>
                                </m:sup>
                                <m:e>
                                  <m:sSup>
                                    <m:sSupPr>
                                      <m:ctrlPr>
                                        <a:rPr lang="en-US" altLang="zh-CN" sz="1400" b="0" i="1" smtClean="0">
                                          <a:latin typeface="Cambria Math" panose="02040503050406030204" pitchFamily="18" charset="0"/>
                                          <a:ea typeface="微软雅黑" panose="020B0503020204020204" pitchFamily="34" charset="-122"/>
                                        </a:rPr>
                                      </m:ctrlPr>
                                    </m:sSupPr>
                                    <m:e>
                                      <m:r>
                                        <a:rPr lang="en-US" altLang="zh-CN" sz="1400" b="0" i="1" smtClean="0">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𝑥</m:t>
                                          </m:r>
                                        </m:e>
                                        <m:sub>
                                          <m:r>
                                            <a:rPr lang="en-US" altLang="zh-CN" sz="1400" i="1">
                                              <a:latin typeface="Cambria Math" panose="02040503050406030204" pitchFamily="18" charset="0"/>
                                              <a:ea typeface="微软雅黑" panose="020B0503020204020204" pitchFamily="34" charset="-122"/>
                                            </a:rPr>
                                            <m:t>𝑖</m:t>
                                          </m:r>
                                          <m:r>
                                            <a:rPr lang="en-US" altLang="zh-CN" sz="1400" b="0" i="1" smtClean="0">
                                              <a:latin typeface="Cambria Math" panose="02040503050406030204" pitchFamily="18" charset="0"/>
                                              <a:ea typeface="微软雅黑" panose="020B0503020204020204" pitchFamily="34" charset="-122"/>
                                            </a:rPr>
                                            <m:t>𝑢</m:t>
                                          </m:r>
                                        </m:sub>
                                      </m:sSub>
                                      <m:r>
                                        <a:rPr lang="en-US" altLang="zh-CN" sz="1400" b="0" i="1" smtClean="0">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𝑥</m:t>
                                          </m:r>
                                        </m:e>
                                        <m:sub>
                                          <m:r>
                                            <a:rPr lang="en-US" altLang="zh-CN" sz="1400" b="0" i="1" smtClean="0">
                                              <a:latin typeface="Cambria Math" panose="02040503050406030204" pitchFamily="18" charset="0"/>
                                              <a:ea typeface="微软雅黑" panose="020B0503020204020204" pitchFamily="34" charset="-122"/>
                                            </a:rPr>
                                            <m:t>𝑗𝑢</m:t>
                                          </m:r>
                                        </m:sub>
                                      </m:sSub>
                                      <m:r>
                                        <a:rPr lang="en-US" altLang="zh-CN" sz="1400" b="0" i="1" smtClean="0">
                                          <a:latin typeface="Cambria Math" panose="02040503050406030204" pitchFamily="18" charset="0"/>
                                          <a:ea typeface="微软雅黑" panose="020B0503020204020204" pitchFamily="34" charset="-122"/>
                                        </a:rPr>
                                        <m:t>|</m:t>
                                      </m:r>
                                    </m:e>
                                    <m:sup>
                                      <m:r>
                                        <a:rPr lang="en-US" altLang="zh-CN" sz="1400" b="0" i="1" smtClean="0">
                                          <a:latin typeface="Cambria Math" panose="02040503050406030204" pitchFamily="18" charset="0"/>
                                          <a:ea typeface="微软雅黑" panose="020B0503020204020204" pitchFamily="34" charset="-122"/>
                                        </a:rPr>
                                        <m:t>2</m:t>
                                      </m:r>
                                    </m:sup>
                                  </m:sSup>
                                </m:e>
                              </m:nary>
                              <m:r>
                                <a:rPr lang="en-US" altLang="zh-CN" sz="1400" b="0" i="1" smtClean="0">
                                  <a:latin typeface="Cambria Math" panose="02040503050406030204" pitchFamily="18" charset="0"/>
                                  <a:ea typeface="微软雅黑" panose="020B0503020204020204" pitchFamily="34" charset="-122"/>
                                </a:rPr>
                                <m:t>)</m:t>
                              </m:r>
                            </m:e>
                            <m:sup>
                              <m:f>
                                <m:fPr>
                                  <m:ctrlPr>
                                    <a:rPr lang="en-US" altLang="zh-CN" sz="1400" b="0" i="1" smtClean="0">
                                      <a:latin typeface="Cambria Math" panose="02040503050406030204" pitchFamily="18" charset="0"/>
                                      <a:ea typeface="微软雅黑" panose="020B0503020204020204" pitchFamily="34" charset="-122"/>
                                    </a:rPr>
                                  </m:ctrlPr>
                                </m:fPr>
                                <m:num>
                                  <m:r>
                                    <a:rPr lang="en-US" altLang="zh-CN" sz="1400" b="0" i="1" smtClean="0">
                                      <a:latin typeface="Cambria Math" panose="02040503050406030204" pitchFamily="18" charset="0"/>
                                      <a:ea typeface="微软雅黑" panose="020B0503020204020204" pitchFamily="34" charset="-122"/>
                                    </a:rPr>
                                    <m:t>1</m:t>
                                  </m:r>
                                </m:num>
                                <m:den>
                                  <m:r>
                                    <a:rPr lang="en-US" altLang="zh-CN" sz="1400" b="0" i="1" smtClean="0">
                                      <a:latin typeface="Cambria Math" panose="02040503050406030204" pitchFamily="18" charset="0"/>
                                      <a:ea typeface="微软雅黑" panose="020B0503020204020204" pitchFamily="34" charset="-122"/>
                                    </a:rPr>
                                    <m:t>2</m:t>
                                  </m:r>
                                </m:den>
                              </m:f>
                            </m:sup>
                          </m:sSup>
                        </m:oMath>
                      </m:oMathPara>
                    </a14:m>
                    <a:endParaRPr lang="zh-CN" altLang="en-US" sz="1400"/>
                  </a:p>
                </p:txBody>
              </p:sp>
            </mc:Choice>
            <mc:Fallback>
              <p:sp>
                <p:nvSpPr>
                  <p:cNvPr id="18" name="文本框 17"/>
                  <p:cNvSpPr txBox="1">
                    <a:spLocks noRot="1" noChangeAspect="1" noMove="1" noResize="1" noEditPoints="1" noAdjustHandles="1" noChangeArrowheads="1" noChangeShapeType="1" noTextEdit="1"/>
                  </p:cNvSpPr>
                  <p:nvPr/>
                </p:nvSpPr>
                <p:spPr>
                  <a:xfrm>
                    <a:off x="13344" y="4475"/>
                    <a:ext cx="4275" cy="1524"/>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13103" y="4117"/>
                    <a:ext cx="4373" cy="675"/>
                  </a:xfrm>
                  <a:prstGeom prst="rect">
                    <a:avLst/>
                  </a:prstGeom>
                  <a:noFill/>
                </p:spPr>
                <p:txBody>
                  <a:bodyPr wrap="none" rtlCol="0" anchor="t">
                    <a:spAutoFit/>
                  </a:bodyPr>
                  <a:lstStyle/>
                  <a:p>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𝑑</m:t>
                              </m:r>
                            </m:e>
                            <m:sub>
                              <m:r>
                                <a:rPr lang="en-US" altLang="zh-CN" sz="1400" i="1">
                                  <a:latin typeface="Cambria Math" panose="02040503050406030204" pitchFamily="18" charset="0"/>
                                  <a:ea typeface="微软雅黑" panose="020B0503020204020204" pitchFamily="34" charset="-122"/>
                                </a:rPr>
                                <m:t>𝑚𝑖𝑛</m:t>
                              </m:r>
                            </m:sub>
                          </m:sSub>
                          <m:d>
                            <m:dPr>
                              <m:ctrlPr>
                                <a:rPr lang="en-US" altLang="zh-CN" sz="1400" i="1">
                                  <a:latin typeface="Cambria Math" panose="02040503050406030204" pitchFamily="18" charset="0"/>
                                  <a:ea typeface="微软雅黑" panose="020B0503020204020204" pitchFamily="34" charset="-122"/>
                                </a:rPr>
                              </m:ctrlPr>
                            </m:dPr>
                            <m:e>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𝐶</m:t>
                                  </m:r>
                                </m:e>
                                <m:sub>
                                  <m:r>
                                    <a:rPr lang="en-US" altLang="zh-CN" sz="1400" i="1">
                                      <a:latin typeface="Cambria Math" panose="02040503050406030204" pitchFamily="18" charset="0"/>
                                      <a:ea typeface="微软雅黑" panose="020B0503020204020204" pitchFamily="34" charset="-122"/>
                                    </a:rPr>
                                    <m:t>𝑖</m:t>
                                  </m:r>
                                </m:sub>
                              </m:sSub>
                              <m:r>
                                <a:rPr lang="en-US" altLang="zh-CN" sz="1400" i="1">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𝐶</m:t>
                                  </m:r>
                                </m:e>
                                <m:sub>
                                  <m:r>
                                    <a:rPr lang="en-US" altLang="zh-CN" sz="1400" i="1">
                                      <a:latin typeface="Cambria Math" panose="02040503050406030204" pitchFamily="18" charset="0"/>
                                      <a:ea typeface="微软雅黑" panose="020B0503020204020204" pitchFamily="34" charset="-122"/>
                                    </a:rPr>
                                    <m:t>𝑗</m:t>
                                  </m:r>
                                </m:sub>
                              </m:sSub>
                            </m:e>
                          </m:d>
                          <m:r>
                            <a:rPr lang="en-US" altLang="zh-CN" sz="1400" i="1">
                              <a:latin typeface="Cambria Math" panose="02040503050406030204" pitchFamily="18" charset="0"/>
                              <a:ea typeface="微软雅黑" panose="020B0503020204020204" pitchFamily="34" charset="-122"/>
                            </a:rPr>
                            <m:t>=</m:t>
                          </m:r>
                          <m:func>
                            <m:funcPr>
                              <m:ctrlPr>
                                <a:rPr lang="en-US" altLang="zh-CN" sz="1400" i="1">
                                  <a:latin typeface="Cambria Math" panose="02040503050406030204" pitchFamily="18" charset="0"/>
                                  <a:ea typeface="微软雅黑" panose="020B0503020204020204" pitchFamily="34" charset="-122"/>
                                </a:rPr>
                              </m:ctrlPr>
                            </m:funcPr>
                            <m:fName>
                              <m:limLow>
                                <m:limLowPr>
                                  <m:ctrlPr>
                                    <a:rPr lang="en-US" altLang="zh-CN" sz="1400" i="1">
                                      <a:latin typeface="Cambria Math" panose="02040503050406030204" pitchFamily="18" charset="0"/>
                                      <a:ea typeface="微软雅黑" panose="020B0503020204020204" pitchFamily="34" charset="-122"/>
                                    </a:rPr>
                                  </m:ctrlPr>
                                </m:limLowPr>
                                <m:e>
                                  <m:r>
                                    <m:rPr>
                                      <m:sty m:val="p"/>
                                    </m:rPr>
                                    <a:rPr lang="en-US" altLang="zh-CN" sz="1400">
                                      <a:latin typeface="Cambria Math" panose="02040503050406030204" pitchFamily="18" charset="0"/>
                                      <a:ea typeface="微软雅黑" panose="020B0503020204020204" pitchFamily="34" charset="-122"/>
                                    </a:rPr>
                                    <m:t>min</m:t>
                                  </m:r>
                                </m:e>
                                <m:lim>
                                  <m:r>
                                    <a:rPr lang="en-US" altLang="zh-CN" sz="1400" i="1">
                                      <a:latin typeface="Cambria Math" panose="02040503050406030204" pitchFamily="18" charset="0"/>
                                      <a:ea typeface="微软雅黑" panose="020B0503020204020204" pitchFamily="34" charset="-122"/>
                                    </a:rPr>
                                    <m:t>𝑥</m:t>
                                  </m:r>
                                  <m:r>
                                    <a:rPr lang="en-US" altLang="zh-CN" sz="1400" i="1">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𝐶</m:t>
                                      </m:r>
                                    </m:e>
                                    <m:sub>
                                      <m:r>
                                        <a:rPr lang="en-US" altLang="zh-CN" sz="1400" i="1">
                                          <a:latin typeface="Cambria Math" panose="02040503050406030204" pitchFamily="18" charset="0"/>
                                          <a:ea typeface="Cambria Math" panose="02040503050406030204" pitchFamily="18" charset="0"/>
                                        </a:rPr>
                                        <m:t>𝑖</m:t>
                                      </m:r>
                                    </m:sub>
                                  </m:sSub>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𝑧</m:t>
                                  </m:r>
                                  <m:r>
                                    <a:rPr lang="en-US" altLang="zh-CN" sz="1400" i="1">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𝐶</m:t>
                                      </m:r>
                                    </m:e>
                                    <m:sub>
                                      <m:r>
                                        <a:rPr lang="en-US" altLang="zh-CN" sz="1400" i="1">
                                          <a:latin typeface="Cambria Math" panose="02040503050406030204" pitchFamily="18" charset="0"/>
                                          <a:ea typeface="Cambria Math" panose="02040503050406030204" pitchFamily="18" charset="0"/>
                                        </a:rPr>
                                        <m:t>𝑗</m:t>
                                      </m:r>
                                    </m:sub>
                                  </m:sSub>
                                </m:lim>
                              </m:limLow>
                            </m:fName>
                            <m:e>
                              <m:r>
                                <a:rPr lang="en-US" altLang="zh-CN" sz="1400" i="1">
                                  <a:latin typeface="Cambria Math" panose="02040503050406030204" pitchFamily="18" charset="0"/>
                                  <a:ea typeface="微软雅黑" panose="020B0503020204020204" pitchFamily="34" charset="-122"/>
                                </a:rPr>
                                <m:t>𝑑𝑖𝑠𝑡</m:t>
                              </m:r>
                              <m:r>
                                <a:rPr lang="en-US" altLang="zh-CN" sz="1400" i="1">
                                  <a:latin typeface="Cambria Math" panose="02040503050406030204" pitchFamily="18" charset="0"/>
                                  <a:ea typeface="微软雅黑" panose="020B0503020204020204" pitchFamily="34" charset="-122"/>
                                </a:rPr>
                                <m:t>(</m:t>
                              </m:r>
                              <m:r>
                                <a:rPr lang="en-US" altLang="zh-CN" sz="1400" i="1">
                                  <a:latin typeface="Cambria Math" panose="02040503050406030204" pitchFamily="18" charset="0"/>
                                  <a:ea typeface="微软雅黑" panose="020B0503020204020204" pitchFamily="34" charset="-122"/>
                                </a:rPr>
                                <m:t>𝑥</m:t>
                              </m:r>
                              <m:r>
                                <a:rPr lang="en-US" altLang="zh-CN" sz="1400" i="1">
                                  <a:latin typeface="Cambria Math" panose="02040503050406030204" pitchFamily="18" charset="0"/>
                                  <a:ea typeface="微软雅黑" panose="020B0503020204020204" pitchFamily="34" charset="-122"/>
                                </a:rPr>
                                <m:t>,</m:t>
                              </m:r>
                              <m:r>
                                <a:rPr lang="en-US" altLang="zh-CN" sz="1400" i="1">
                                  <a:latin typeface="Cambria Math" panose="02040503050406030204" pitchFamily="18" charset="0"/>
                                  <a:ea typeface="微软雅黑" panose="020B0503020204020204" pitchFamily="34" charset="-122"/>
                                </a:rPr>
                                <m:t>𝑧</m:t>
                              </m:r>
                              <m:r>
                                <a:rPr lang="en-US" altLang="zh-CN" sz="1400" i="1">
                                  <a:latin typeface="Cambria Math" panose="02040503050406030204" pitchFamily="18" charset="0"/>
                                  <a:ea typeface="微软雅黑" panose="020B0503020204020204" pitchFamily="34" charset="-122"/>
                                </a:rPr>
                                <m:t>)</m:t>
                              </m:r>
                            </m:e>
                          </m:func>
                        </m:oMath>
                      </m:oMathPara>
                    </a14:m>
                    <a:endParaRPr lang="zh-CN" altLang="en-US" sz="1400"/>
                  </a:p>
                </p:txBody>
              </p:sp>
            </mc:Choice>
            <mc:Fallback>
              <p:sp>
                <p:nvSpPr>
                  <p:cNvPr id="16" name="文本框 15"/>
                  <p:cNvSpPr txBox="1">
                    <a:spLocks noRot="1" noChangeAspect="1" noMove="1" noResize="1" noEditPoints="1" noAdjustHandles="1" noChangeArrowheads="1" noChangeShapeType="1" noTextEdit="1"/>
                  </p:cNvSpPr>
                  <p:nvPr/>
                </p:nvSpPr>
                <p:spPr>
                  <a:xfrm>
                    <a:off x="13103" y="4117"/>
                    <a:ext cx="4373" cy="675"/>
                  </a:xfrm>
                  <a:prstGeom prst="rect">
                    <a:avLst/>
                  </a:prstGeom>
                  <a:blipFill rotWithShape="1">
                    <a:blip r:embed="rId8"/>
                  </a:blipFill>
                </p:spPr>
                <p:txBody>
                  <a:bodyPr/>
                  <a:lstStyle/>
                  <a:p>
                    <a:r>
                      <a:rPr lang="zh-CN" altLang="en-US">
                        <a:noFill/>
                      </a:rPr>
                      <a:t> </a:t>
                    </a:r>
                  </a:p>
                </p:txBody>
              </p:sp>
            </mc:Fallback>
          </mc:AlternateContent>
          <p:sp>
            <p:nvSpPr>
              <p:cNvPr id="23" name="文本框 22"/>
              <p:cNvSpPr txBox="1"/>
              <p:nvPr/>
            </p:nvSpPr>
            <p:spPr>
              <a:xfrm>
                <a:off x="12065" y="3704"/>
                <a:ext cx="4859" cy="483"/>
              </a:xfrm>
              <a:prstGeom prst="rect">
                <a:avLst/>
              </a:prstGeom>
              <a:noFill/>
            </p:spPr>
            <p:txBody>
              <a:bodyPr wrap="square" rtlCol="0">
                <a:spAutoFit/>
              </a:bodyPr>
              <a:lstStyle/>
              <a:p>
                <a:r>
                  <a:rPr lang="zh-CN" altLang="en-US" sz="1400">
                    <a:latin typeface="楷体" panose="02010609060101010101" pitchFamily="49" charset="-122"/>
                    <a:ea typeface="楷体" panose="02010609060101010101" pitchFamily="49" charset="-122"/>
                  </a:rPr>
                  <a:t>簇之间的距离度量：采用最小距离</a:t>
                </a:r>
                <a:endParaRPr lang="zh-CN" altLang="en-US" sz="1400">
                  <a:latin typeface="楷体" panose="02010609060101010101" pitchFamily="49" charset="-122"/>
                  <a:ea typeface="楷体" panose="02010609060101010101" pitchFamily="49" charset="-122"/>
                </a:endParaRPr>
              </a:p>
            </p:txBody>
          </p:sp>
        </p:grpSp>
        <p:sp>
          <p:nvSpPr>
            <p:cNvPr id="25" name="圆角矩形 24"/>
            <p:cNvSpPr/>
            <p:nvPr/>
          </p:nvSpPr>
          <p:spPr>
            <a:xfrm>
              <a:off x="11743" y="2100"/>
              <a:ext cx="6135" cy="2614"/>
            </a:xfrm>
            <a:prstGeom prst="roundRect">
              <a:avLst/>
            </a:prstGeom>
            <a:noFill/>
            <a:ln>
              <a:solidFill>
                <a:srgbClr val="D8422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165225" y="5660390"/>
            <a:ext cx="7238365" cy="64516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经过计算，</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将上一步得到的簇合并为</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个簇</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 2, 3}</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{8, 9}</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79" name="组合 78"/>
          <p:cNvGrpSpPr/>
          <p:nvPr/>
        </p:nvGrpSpPr>
        <p:grpSpPr>
          <a:xfrm>
            <a:off x="8404225" y="5013960"/>
            <a:ext cx="2612390" cy="948690"/>
            <a:chOff x="13235" y="7896"/>
            <a:chExt cx="4114" cy="1494"/>
          </a:xfrm>
        </p:grpSpPr>
        <p:sp>
          <p:nvSpPr>
            <p:cNvPr id="36" name="矩形 35"/>
            <p:cNvSpPr/>
            <p:nvPr/>
          </p:nvSpPr>
          <p:spPr>
            <a:xfrm>
              <a:off x="13235" y="9034"/>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1</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45" name="矩形 44"/>
            <p:cNvSpPr/>
            <p:nvPr/>
          </p:nvSpPr>
          <p:spPr>
            <a:xfrm>
              <a:off x="13708" y="9034"/>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2</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46" name="矩形 45"/>
            <p:cNvSpPr/>
            <p:nvPr/>
          </p:nvSpPr>
          <p:spPr>
            <a:xfrm>
              <a:off x="14181" y="9034"/>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3</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57" name="矩形 56"/>
            <p:cNvSpPr/>
            <p:nvPr/>
          </p:nvSpPr>
          <p:spPr>
            <a:xfrm>
              <a:off x="14654" y="9034"/>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4</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58" name="矩形 57"/>
            <p:cNvSpPr/>
            <p:nvPr/>
          </p:nvSpPr>
          <p:spPr>
            <a:xfrm>
              <a:off x="15127" y="9034"/>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5</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59" name="矩形 58"/>
            <p:cNvSpPr/>
            <p:nvPr/>
          </p:nvSpPr>
          <p:spPr>
            <a:xfrm>
              <a:off x="15600" y="9034"/>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6</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60" name="矩形 59"/>
            <p:cNvSpPr/>
            <p:nvPr/>
          </p:nvSpPr>
          <p:spPr>
            <a:xfrm>
              <a:off x="16073" y="9034"/>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7</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61" name="矩形 60"/>
            <p:cNvSpPr/>
            <p:nvPr/>
          </p:nvSpPr>
          <p:spPr>
            <a:xfrm>
              <a:off x="16546" y="9034"/>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8</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62" name="矩形 61"/>
            <p:cNvSpPr/>
            <p:nvPr/>
          </p:nvSpPr>
          <p:spPr>
            <a:xfrm>
              <a:off x="17019" y="9034"/>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9</a:t>
              </a:r>
              <a:endParaRPr lang="en-US" altLang="zh-CN" sz="1200">
                <a:solidFill>
                  <a:schemeClr val="tx1"/>
                </a:solidFill>
                <a:latin typeface="Times New Roman" panose="02020603050405020304" pitchFamily="18" charset="0"/>
                <a:cs typeface="Times New Roman" panose="02020603050405020304" pitchFamily="18" charset="0"/>
              </a:endParaRPr>
            </a:p>
          </p:txBody>
        </p:sp>
        <p:cxnSp>
          <p:nvCxnSpPr>
            <p:cNvPr id="69" name="肘形连接符 68"/>
            <p:cNvCxnSpPr>
              <a:stCxn id="45" idx="0"/>
              <a:endCxn id="36" idx="0"/>
            </p:cNvCxnSpPr>
            <p:nvPr/>
          </p:nvCxnSpPr>
          <p:spPr>
            <a:xfrm rot="16200000" flipV="1">
              <a:off x="13636" y="8798"/>
              <a:ext cx="5" cy="473"/>
            </a:xfrm>
            <a:prstGeom prst="bentConnector3">
              <a:avLst>
                <a:gd name="adj1" fmla="val 10360000"/>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71" name="肘形连接符 70"/>
            <p:cNvCxnSpPr>
              <a:stCxn id="61" idx="0"/>
              <a:endCxn id="62" idx="0"/>
            </p:cNvCxnSpPr>
            <p:nvPr/>
          </p:nvCxnSpPr>
          <p:spPr>
            <a:xfrm rot="16200000">
              <a:off x="16947" y="8798"/>
              <a:ext cx="5" cy="473"/>
            </a:xfrm>
            <a:prstGeom prst="bentConnector3">
              <a:avLst>
                <a:gd name="adj1" fmla="val 10480000"/>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72" name="肘形连接符 71"/>
            <p:cNvCxnSpPr>
              <a:endCxn id="46" idx="0"/>
            </p:cNvCxnSpPr>
            <p:nvPr/>
          </p:nvCxnSpPr>
          <p:spPr>
            <a:xfrm rot="5400000" flipV="1">
              <a:off x="13591" y="8279"/>
              <a:ext cx="1138" cy="372"/>
            </a:xfrm>
            <a:prstGeom prst="bentConnector3">
              <a:avLst>
                <a:gd name="adj1" fmla="val -87"/>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74" name="肘形连接符 73"/>
            <p:cNvCxnSpPr/>
            <p:nvPr/>
          </p:nvCxnSpPr>
          <p:spPr>
            <a:xfrm rot="16200000">
              <a:off x="13495" y="8026"/>
              <a:ext cx="608" cy="349"/>
            </a:xfrm>
            <a:prstGeom prst="bentConnector3">
              <a:avLst>
                <a:gd name="adj1" fmla="val 99753"/>
              </a:avLst>
            </a:prstGeom>
            <a:ln>
              <a:solidFill>
                <a:srgbClr val="D8422A"/>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80" name="文本框 79"/>
              <p:cNvSpPr txBox="1"/>
              <p:nvPr/>
            </p:nvSpPr>
            <p:spPr>
              <a:xfrm>
                <a:off x="7312660" y="3150870"/>
                <a:ext cx="5041316" cy="402290"/>
              </a:xfrm>
              <a:prstGeom prst="rect">
                <a:avLst/>
              </a:prstGeom>
              <a:noFill/>
            </p:spPr>
            <p:txBody>
              <a:bodyPr wrap="none" rtlCol="0" anchor="t">
                <a:spAutoFit/>
              </a:bodyPr>
              <a:lstStyle/>
              <a:p>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𝑚𝑖𝑛</m:t>
                          </m:r>
                        </m:sub>
                      </m:sSub>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2</m:t>
                              </m:r>
                            </m:sub>
                          </m:sSub>
                        </m:e>
                      </m:d>
                      <m:r>
                        <a:rPr lang="en-US" altLang="zh-CN" sz="1400" i="1">
                          <a:latin typeface="Cambria Math" panose="02040503050406030204" pitchFamily="18" charset="0"/>
                        </a:rPr>
                        <m:t>=</m:t>
                      </m:r>
                      <m:func>
                        <m:funcPr>
                          <m:ctrlPr>
                            <a:rPr lang="en-US" altLang="zh-CN" sz="1400" i="1">
                              <a:latin typeface="Cambria Math" panose="02040503050406030204" pitchFamily="18" charset="0"/>
                            </a:rPr>
                          </m:ctrlPr>
                        </m:funcPr>
                        <m:fName>
                          <m:limLow>
                            <m:limLowPr>
                              <m:ctrlPr>
                                <a:rPr lang="en-US" altLang="zh-CN" sz="1400" i="1">
                                  <a:latin typeface="Cambria Math" panose="02040503050406030204" pitchFamily="18" charset="0"/>
                                </a:rPr>
                              </m:ctrlPr>
                            </m:limLowPr>
                            <m:e>
                              <m:r>
                                <m:rPr>
                                  <m:sty m:val="p"/>
                                </m:rPr>
                                <a:rPr lang="en-US" altLang="zh-CN" sz="1400">
                                  <a:latin typeface="Cambria Math" panose="02040503050406030204" pitchFamily="18" charset="0"/>
                                </a:rPr>
                                <m:t>min</m:t>
                              </m:r>
                            </m:e>
                            <m:lim>
                              <m:r>
                                <a:rPr lang="en-US" altLang="zh-CN" sz="1400" i="1">
                                  <a:latin typeface="Cambria Math" panose="02040503050406030204" pitchFamily="18" charset="0"/>
                                </a:rPr>
                                <m:t>𝑥</m:t>
                              </m:r>
                              <m:r>
                                <a:rPr lang="en-US" altLang="zh-CN" sz="1400" i="1">
                                  <a:latin typeface="Cambria Math" panose="02040503050406030204" pitchFamily="18" charset="0"/>
                                </a:rPr>
                                <m:t>∈</m:t>
                              </m:r>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2</m:t>
                                      </m:r>
                                    </m:sub>
                                  </m:sSub>
                                  <m:r>
                                    <a:rPr lang="en-US" altLang="zh-CN" sz="1400" i="1">
                                      <a:latin typeface="Cambria Math" panose="02040503050406030204" pitchFamily="18" charset="0"/>
                                    </a:rPr>
                                    <m:t>, </m:t>
                                  </m:r>
                                  <m:sSub>
                                    <m:sSubPr>
                                      <m:ctrlPr>
                                        <a:rPr lang="en-US" altLang="zh-CN" sz="1400" b="0" i="1" smtClean="0">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b="0" i="1" smtClean="0">
                                          <a:latin typeface="Cambria Math" panose="02040503050406030204" pitchFamily="18" charset="0"/>
                                        </a:rPr>
                                        <m:t>3</m:t>
                                      </m:r>
                                    </m:sub>
                                  </m:sSub>
                                </m:e>
                              </m:d>
                              <m:r>
                                <a:rPr lang="en-US" altLang="zh-CN" sz="1400" i="1">
                                  <a:latin typeface="Cambria Math" panose="02040503050406030204" pitchFamily="18" charset="0"/>
                                </a:rPr>
                                <m:t>, </m:t>
                              </m:r>
                              <m:r>
                                <a:rPr lang="en-US" altLang="zh-CN" sz="1400" i="1">
                                  <a:latin typeface="Cambria Math" panose="02040503050406030204" pitchFamily="18" charset="0"/>
                                </a:rPr>
                                <m:t>𝑧</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b="0" i="1" smtClean="0">
                                      <a:latin typeface="Cambria Math" panose="02040503050406030204" pitchFamily="18" charset="0"/>
                                    </a:rPr>
                                    <m:t>4</m:t>
                                  </m:r>
                                </m:sub>
                              </m:sSub>
                              <m:r>
                                <a:rPr lang="en-US" altLang="zh-CN" sz="1400" i="1">
                                  <a:latin typeface="Cambria Math" panose="02040503050406030204" pitchFamily="18" charset="0"/>
                                </a:rPr>
                                <m:t>}</m:t>
                              </m:r>
                            </m:lim>
                          </m:limLow>
                        </m:fName>
                        <m:e>
                          <m:r>
                            <a:rPr lang="en-US" altLang="zh-CN" sz="1400" i="1">
                              <a:latin typeface="Cambria Math" panose="02040503050406030204" pitchFamily="18" charset="0"/>
                            </a:rPr>
                            <m:t>𝑑𝑖𝑠𝑡</m:t>
                          </m:r>
                          <m:r>
                            <a:rPr lang="en-US" altLang="zh-CN" sz="1400" i="1">
                              <a:latin typeface="Cambria Math" panose="02040503050406030204" pitchFamily="18" charset="0"/>
                            </a:rPr>
                            <m:t>(</m:t>
                          </m:r>
                          <m:r>
                            <a:rPr lang="en-US" altLang="zh-CN" sz="1400" i="1">
                              <a:latin typeface="Cambria Math" panose="02040503050406030204" pitchFamily="18" charset="0"/>
                            </a:rPr>
                            <m:t>𝑥</m:t>
                          </m:r>
                          <m:r>
                            <a:rPr lang="en-US" altLang="zh-CN" sz="1400" i="1">
                              <a:latin typeface="Cambria Math" panose="02040503050406030204" pitchFamily="18" charset="0"/>
                            </a:rPr>
                            <m:t>, </m:t>
                          </m:r>
                          <m:r>
                            <a:rPr lang="en-US" altLang="zh-CN" sz="1400" i="1">
                              <a:latin typeface="Cambria Math" panose="02040503050406030204" pitchFamily="18" charset="0"/>
                            </a:rPr>
                            <m:t>𝑧</m:t>
                          </m:r>
                          <m:r>
                            <a:rPr lang="en-US" altLang="zh-CN" sz="1400" i="1">
                              <a:latin typeface="Cambria Math" panose="02040503050406030204" pitchFamily="18" charset="0"/>
                            </a:rPr>
                            <m:t>)</m:t>
                          </m:r>
                        </m:e>
                      </m:func>
                      <m:r>
                        <a:rPr lang="en-US" altLang="zh-CN" sz="1400" i="1">
                          <a:latin typeface="Cambria Math" panose="02040503050406030204" pitchFamily="18" charset="0"/>
                        </a:rPr>
                        <m:t>=</m:t>
                      </m:r>
                      <m:r>
                        <a:rPr lang="en-US" altLang="zh-CN" sz="1400" i="1">
                          <a:latin typeface="Cambria Math" panose="02040503050406030204" pitchFamily="18" charset="0"/>
                        </a:rPr>
                        <m:t>𝑑𝑖𝑠𝑡</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b="0" i="1" smtClean="0">
                                  <a:latin typeface="Cambria Math" panose="02040503050406030204" pitchFamily="18" charset="0"/>
                                </a:rPr>
                                <m:t>3</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b="0" i="1" smtClean="0">
                                  <a:latin typeface="Cambria Math" panose="02040503050406030204" pitchFamily="18" charset="0"/>
                                </a:rPr>
                                <m:t>4</m:t>
                              </m:r>
                            </m:sub>
                          </m:sSub>
                        </m:e>
                      </m:d>
                      <m:r>
                        <a:rPr lang="en-US" altLang="zh-CN" sz="1400" i="1">
                          <a:latin typeface="Cambria Math" panose="02040503050406030204" pitchFamily="18" charset="0"/>
                        </a:rPr>
                        <m:t>=</m:t>
                      </m:r>
                      <m:r>
                        <a:rPr lang="en-US" altLang="zh-CN" sz="1400" b="0" i="1" smtClean="0">
                          <a:latin typeface="Cambria Math" panose="02040503050406030204" pitchFamily="18" charset="0"/>
                        </a:rPr>
                        <m:t>3</m:t>
                      </m:r>
                      <m:r>
                        <a:rPr lang="en-US" altLang="zh-CN" sz="1400" i="1">
                          <a:latin typeface="Cambria Math" panose="02040503050406030204" pitchFamily="18" charset="0"/>
                        </a:rPr>
                        <m:t>.</m:t>
                      </m:r>
                      <m:r>
                        <a:rPr lang="en-US" altLang="zh-CN" sz="1400" b="0" i="1" smtClean="0">
                          <a:latin typeface="Cambria Math" panose="02040503050406030204" pitchFamily="18" charset="0"/>
                        </a:rPr>
                        <m:t>24</m:t>
                      </m:r>
                    </m:oMath>
                  </m:oMathPara>
                </a14:m>
                <a:endParaRPr lang="zh-CN" altLang="en-US" sz="1400" dirty="0"/>
              </a:p>
            </p:txBody>
          </p:sp>
        </mc:Choice>
        <mc:Fallback>
          <p:sp>
            <p:nvSpPr>
              <p:cNvPr id="80" name="文本框 79"/>
              <p:cNvSpPr txBox="1">
                <a:spLocks noRot="1" noChangeAspect="1" noMove="1" noResize="1" noEditPoints="1" noAdjustHandles="1" noChangeArrowheads="1" noChangeShapeType="1" noTextEdit="1"/>
              </p:cNvSpPr>
              <p:nvPr/>
            </p:nvSpPr>
            <p:spPr>
              <a:xfrm>
                <a:off x="7312660" y="3150870"/>
                <a:ext cx="5041316" cy="402290"/>
              </a:xfrm>
              <a:prstGeom prst="rect">
                <a:avLst/>
              </a:prstGeom>
              <a:blipFill rotWithShape="1">
                <a:blip r:embed="rId9"/>
                <a:stretch>
                  <a:fillRect r="1" b="8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文本框 36"/>
              <p:cNvSpPr txBox="1"/>
              <p:nvPr/>
            </p:nvSpPr>
            <p:spPr>
              <a:xfrm>
                <a:off x="7312660" y="3500120"/>
                <a:ext cx="5072414" cy="408253"/>
              </a:xfrm>
              <a:prstGeom prst="rect">
                <a:avLst/>
              </a:prstGeom>
              <a:noFill/>
            </p:spPr>
            <p:txBody>
              <a:bodyPr wrap="none" rtlCol="0" anchor="t">
                <a:spAutoFit/>
              </a:bodyPr>
              <a:lstStyle/>
              <a:p>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𝑚𝑖𝑛</m:t>
                          </m:r>
                        </m:sub>
                      </m:sSub>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3</m:t>
                              </m:r>
                            </m:sub>
                          </m:sSub>
                        </m:e>
                      </m:d>
                      <m:r>
                        <a:rPr lang="en-US" altLang="zh-CN" sz="1400" i="1">
                          <a:latin typeface="Cambria Math" panose="02040503050406030204" pitchFamily="18" charset="0"/>
                        </a:rPr>
                        <m:t>=</m:t>
                      </m:r>
                      <m:func>
                        <m:funcPr>
                          <m:ctrlPr>
                            <a:rPr lang="en-US" altLang="zh-CN" sz="1400" i="1">
                              <a:latin typeface="Cambria Math" panose="02040503050406030204" pitchFamily="18" charset="0"/>
                            </a:rPr>
                          </m:ctrlPr>
                        </m:funcPr>
                        <m:fName>
                          <m:limLow>
                            <m:limLowPr>
                              <m:ctrlPr>
                                <a:rPr lang="en-US" altLang="zh-CN" sz="1400" i="1">
                                  <a:latin typeface="Cambria Math" panose="02040503050406030204" pitchFamily="18" charset="0"/>
                                </a:rPr>
                              </m:ctrlPr>
                            </m:limLowPr>
                            <m:e>
                              <m:r>
                                <m:rPr>
                                  <m:sty m:val="p"/>
                                </m:rPr>
                                <a:rPr lang="en-US" altLang="zh-CN" sz="1400">
                                  <a:latin typeface="Cambria Math" panose="02040503050406030204" pitchFamily="18" charset="0"/>
                                </a:rPr>
                                <m:t>min</m:t>
                              </m:r>
                            </m:e>
                            <m:lim>
                              <m:r>
                                <a:rPr lang="en-US" altLang="zh-CN" sz="1400" i="1">
                                  <a:latin typeface="Cambria Math" panose="02040503050406030204" pitchFamily="18" charset="0"/>
                                </a:rPr>
                                <m:t>𝑥</m:t>
                              </m:r>
                              <m:r>
                                <a:rPr lang="en-US" altLang="zh-CN" sz="1400" i="1">
                                  <a:latin typeface="Cambria Math" panose="02040503050406030204" pitchFamily="18" charset="0"/>
                                </a:rPr>
                                <m:t>∈</m:t>
                              </m:r>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2</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3</m:t>
                                      </m:r>
                                    </m:sub>
                                  </m:sSub>
                                </m:e>
                              </m:d>
                              <m:r>
                                <a:rPr lang="en-US" altLang="zh-CN" sz="1400" i="1">
                                  <a:latin typeface="Cambria Math" panose="02040503050406030204" pitchFamily="18" charset="0"/>
                                </a:rPr>
                                <m:t>, </m:t>
                              </m:r>
                              <m:r>
                                <a:rPr lang="en-US" altLang="zh-CN" sz="1400" i="1">
                                  <a:latin typeface="Cambria Math" panose="02040503050406030204" pitchFamily="18" charset="0"/>
                                </a:rPr>
                                <m:t>𝑧</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b="0" i="1" smtClean="0">
                                      <a:latin typeface="Cambria Math" panose="02040503050406030204" pitchFamily="18" charset="0"/>
                                    </a:rPr>
                                    <m:t>5</m:t>
                                  </m:r>
                                </m:sub>
                              </m:sSub>
                              <m:r>
                                <a:rPr lang="en-US" altLang="zh-CN" sz="1400" i="1">
                                  <a:latin typeface="Cambria Math" panose="02040503050406030204" pitchFamily="18" charset="0"/>
                                </a:rPr>
                                <m:t>}</m:t>
                              </m:r>
                            </m:lim>
                          </m:limLow>
                        </m:fName>
                        <m:e>
                          <m:r>
                            <a:rPr lang="en-US" altLang="zh-CN" sz="1400" i="1">
                              <a:latin typeface="Cambria Math" panose="02040503050406030204" pitchFamily="18" charset="0"/>
                            </a:rPr>
                            <m:t>𝑑𝑖𝑠𝑡</m:t>
                          </m:r>
                          <m:r>
                            <a:rPr lang="en-US" altLang="zh-CN" sz="1400" i="1">
                              <a:latin typeface="Cambria Math" panose="02040503050406030204" pitchFamily="18" charset="0"/>
                            </a:rPr>
                            <m:t>(</m:t>
                          </m:r>
                          <m:r>
                            <a:rPr lang="en-US" altLang="zh-CN" sz="1400" i="1">
                              <a:latin typeface="Cambria Math" panose="02040503050406030204" pitchFamily="18" charset="0"/>
                            </a:rPr>
                            <m:t>𝑥</m:t>
                          </m:r>
                          <m:r>
                            <a:rPr lang="en-US" altLang="zh-CN" sz="1400" i="1">
                              <a:latin typeface="Cambria Math" panose="02040503050406030204" pitchFamily="18" charset="0"/>
                            </a:rPr>
                            <m:t>, </m:t>
                          </m:r>
                          <m:r>
                            <a:rPr lang="en-US" altLang="zh-CN" sz="1400" i="1">
                              <a:latin typeface="Cambria Math" panose="02040503050406030204" pitchFamily="18" charset="0"/>
                            </a:rPr>
                            <m:t>𝑧</m:t>
                          </m:r>
                          <m:r>
                            <a:rPr lang="en-US" altLang="zh-CN" sz="1400" i="1">
                              <a:latin typeface="Cambria Math" panose="02040503050406030204" pitchFamily="18" charset="0"/>
                            </a:rPr>
                            <m:t>)</m:t>
                          </m:r>
                        </m:e>
                      </m:func>
                      <m:r>
                        <a:rPr lang="en-US" altLang="zh-CN" sz="1400" i="1">
                          <a:latin typeface="Cambria Math" panose="02040503050406030204" pitchFamily="18" charset="0"/>
                        </a:rPr>
                        <m:t>=</m:t>
                      </m:r>
                      <m:r>
                        <a:rPr lang="en-US" altLang="zh-CN" sz="1400" i="1">
                          <a:latin typeface="Cambria Math" panose="02040503050406030204" pitchFamily="18" charset="0"/>
                        </a:rPr>
                        <m:t>𝑑𝑖𝑠𝑡</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b="0" i="1" smtClean="0">
                                  <a:latin typeface="Cambria Math" panose="02040503050406030204" pitchFamily="18" charset="0"/>
                                </a:rPr>
                                <m:t>3</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b="0" i="1" smtClean="0">
                                  <a:latin typeface="Cambria Math" panose="02040503050406030204" pitchFamily="18" charset="0"/>
                                </a:rPr>
                                <m:t>5</m:t>
                              </m:r>
                            </m:sub>
                          </m:sSub>
                        </m:e>
                      </m:d>
                      <m:r>
                        <a:rPr lang="en-US" altLang="zh-CN" sz="1400" i="1">
                          <a:latin typeface="Cambria Math" panose="02040503050406030204" pitchFamily="18" charset="0"/>
                        </a:rPr>
                        <m:t>=</m:t>
                      </m:r>
                      <m:r>
                        <a:rPr lang="en-US" altLang="zh-CN" sz="1400" b="0" i="1" smtClean="0">
                          <a:latin typeface="Cambria Math" panose="02040503050406030204" pitchFamily="18" charset="0"/>
                        </a:rPr>
                        <m:t>2</m:t>
                      </m:r>
                      <m:r>
                        <a:rPr lang="en-US" altLang="zh-CN" sz="1400" i="1">
                          <a:latin typeface="Cambria Math" panose="02040503050406030204" pitchFamily="18" charset="0"/>
                        </a:rPr>
                        <m:t>.</m:t>
                      </m:r>
                      <m:r>
                        <a:rPr lang="en-US" altLang="zh-CN" sz="1400" b="0" i="1" smtClean="0">
                          <a:latin typeface="Cambria Math" panose="02040503050406030204" pitchFamily="18" charset="0"/>
                        </a:rPr>
                        <m:t>94</m:t>
                      </m:r>
                    </m:oMath>
                  </m:oMathPara>
                </a14:m>
                <a:endParaRPr lang="zh-CN" altLang="en-US" sz="1400" dirty="0"/>
              </a:p>
            </p:txBody>
          </p:sp>
        </mc:Choice>
        <mc:Fallback>
          <p:sp>
            <p:nvSpPr>
              <p:cNvPr id="37" name="文本框 36"/>
              <p:cNvSpPr txBox="1">
                <a:spLocks noRot="1" noChangeAspect="1" noMove="1" noResize="1" noEditPoints="1" noAdjustHandles="1" noChangeArrowheads="1" noChangeShapeType="1" noTextEdit="1"/>
              </p:cNvSpPr>
              <p:nvPr/>
            </p:nvSpPr>
            <p:spPr>
              <a:xfrm>
                <a:off x="7312660" y="3500120"/>
                <a:ext cx="5072414" cy="408253"/>
              </a:xfrm>
              <a:prstGeom prst="rect">
                <a:avLst/>
              </a:prstGeom>
              <a:blipFill rotWithShape="1">
                <a:blip r:embed="rId10"/>
                <a:stretch>
                  <a:fillRect r="1" b="1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文本框 37"/>
              <p:cNvSpPr txBox="1"/>
              <p:nvPr/>
            </p:nvSpPr>
            <p:spPr>
              <a:xfrm>
                <a:off x="7371080" y="3856355"/>
                <a:ext cx="533608" cy="307777"/>
              </a:xfrm>
              <a:prstGeom prst="rect">
                <a:avLst/>
              </a:prstGeom>
              <a:noFill/>
            </p:spPr>
            <p:txBody>
              <a:bodyPr wrap="none" rtlCol="0" anchor="t">
                <a:spAutoFit/>
              </a:bodyPr>
              <a:lstStyle/>
              <a:p>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m:t>
                      </m:r>
                    </m:oMath>
                  </m:oMathPara>
                </a14:m>
                <a:endParaRPr lang="zh-CN" altLang="en-US" sz="1400" dirty="0"/>
              </a:p>
            </p:txBody>
          </p:sp>
        </mc:Choice>
        <mc:Fallback>
          <p:sp>
            <p:nvSpPr>
              <p:cNvPr id="38" name="文本框 37"/>
              <p:cNvSpPr txBox="1">
                <a:spLocks noRot="1" noChangeAspect="1" noMove="1" noResize="1" noEditPoints="1" noAdjustHandles="1" noChangeArrowheads="1" noChangeShapeType="1" noTextEdit="1"/>
              </p:cNvSpPr>
              <p:nvPr/>
            </p:nvSpPr>
            <p:spPr>
              <a:xfrm>
                <a:off x="7371080" y="3856355"/>
                <a:ext cx="533608" cy="307777"/>
              </a:xfrm>
              <a:prstGeom prst="rect">
                <a:avLst/>
              </a:prstGeom>
              <a:blipFill rotWithShape="1">
                <a:blip r:embed="rId11"/>
                <a:stretch>
                  <a:fillRect r="39" b="14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文本框 38"/>
              <p:cNvSpPr txBox="1"/>
              <p:nvPr/>
            </p:nvSpPr>
            <p:spPr>
              <a:xfrm>
                <a:off x="7348619" y="4155913"/>
                <a:ext cx="4723601" cy="402290"/>
              </a:xfrm>
              <a:prstGeom prst="rect">
                <a:avLst/>
              </a:prstGeom>
              <a:noFill/>
            </p:spPr>
            <p:txBody>
              <a:bodyPr wrap="none" rtlCol="0" anchor="t">
                <a:spAutoFit/>
              </a:bodyPr>
              <a:lstStyle/>
              <a:p>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𝑚𝑖𝑛</m:t>
                          </m:r>
                        </m:sub>
                      </m:sSub>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5</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7</m:t>
                              </m:r>
                            </m:sub>
                          </m:sSub>
                        </m:e>
                      </m:d>
                      <m:r>
                        <a:rPr lang="en-US" altLang="zh-CN" sz="1400" i="1">
                          <a:latin typeface="Cambria Math" panose="02040503050406030204" pitchFamily="18" charset="0"/>
                        </a:rPr>
                        <m:t>=</m:t>
                      </m:r>
                      <m:func>
                        <m:funcPr>
                          <m:ctrlPr>
                            <a:rPr lang="en-US" altLang="zh-CN" sz="1400" i="1">
                              <a:latin typeface="Cambria Math" panose="02040503050406030204" pitchFamily="18" charset="0"/>
                            </a:rPr>
                          </m:ctrlPr>
                        </m:funcPr>
                        <m:fName>
                          <m:limLow>
                            <m:limLowPr>
                              <m:ctrlPr>
                                <a:rPr lang="en-US" altLang="zh-CN" sz="1400" i="1">
                                  <a:latin typeface="Cambria Math" panose="02040503050406030204" pitchFamily="18" charset="0"/>
                                </a:rPr>
                              </m:ctrlPr>
                            </m:limLowPr>
                            <m:e>
                              <m:r>
                                <m:rPr>
                                  <m:sty m:val="p"/>
                                </m:rPr>
                                <a:rPr lang="en-US" altLang="zh-CN" sz="1400">
                                  <a:latin typeface="Cambria Math" panose="02040503050406030204" pitchFamily="18" charset="0"/>
                                </a:rPr>
                                <m:t>min</m:t>
                              </m:r>
                            </m:e>
                            <m:lim>
                              <m:r>
                                <a:rPr lang="en-US" altLang="zh-CN" sz="1400" i="1">
                                  <a:latin typeface="Cambria Math" panose="02040503050406030204" pitchFamily="18" charset="0"/>
                                </a:rPr>
                                <m:t>𝑥</m:t>
                              </m:r>
                              <m:r>
                                <a:rPr lang="en-US" altLang="zh-CN" sz="1400" i="1">
                                  <a:latin typeface="Cambria Math" panose="02040503050406030204" pitchFamily="18" charset="0"/>
                                </a:rPr>
                                <m:t>∈</m:t>
                              </m:r>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b="0" i="1" smtClean="0">
                                          <a:latin typeface="Cambria Math" panose="02040503050406030204" pitchFamily="18" charset="0"/>
                                        </a:rPr>
                                        <m:t>7</m:t>
                                      </m:r>
                                    </m:sub>
                                  </m:sSub>
                                </m:e>
                              </m:d>
                              <m:r>
                                <a:rPr lang="en-US" altLang="zh-CN" sz="1400" i="1">
                                  <a:latin typeface="Cambria Math" panose="02040503050406030204" pitchFamily="18" charset="0"/>
                                </a:rPr>
                                <m:t>, </m:t>
                              </m:r>
                              <m:r>
                                <a:rPr lang="en-US" altLang="zh-CN" sz="1400" i="1">
                                  <a:latin typeface="Cambria Math" panose="02040503050406030204" pitchFamily="18" charset="0"/>
                                </a:rPr>
                                <m:t>𝑧</m:t>
                              </m:r>
                              <m:r>
                                <a:rPr lang="en-US" altLang="zh-CN" sz="1400" i="1">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9</m:t>
                                  </m:r>
                                </m:sub>
                              </m:sSub>
                              <m:r>
                                <a:rPr lang="en-US" altLang="zh-CN" sz="1400" i="1">
                                  <a:latin typeface="Cambria Math" panose="02040503050406030204" pitchFamily="18" charset="0"/>
                                </a:rPr>
                                <m:t>}</m:t>
                              </m:r>
                            </m:lim>
                          </m:limLow>
                        </m:fName>
                        <m:e>
                          <m:r>
                            <a:rPr lang="en-US" altLang="zh-CN" sz="1400" i="1">
                              <a:latin typeface="Cambria Math" panose="02040503050406030204" pitchFamily="18" charset="0"/>
                            </a:rPr>
                            <m:t>𝑑𝑖𝑠𝑡</m:t>
                          </m:r>
                          <m:r>
                            <a:rPr lang="en-US" altLang="zh-CN" sz="1400" i="1">
                              <a:latin typeface="Cambria Math" panose="02040503050406030204" pitchFamily="18" charset="0"/>
                            </a:rPr>
                            <m:t>(</m:t>
                          </m:r>
                          <m:r>
                            <a:rPr lang="en-US" altLang="zh-CN" sz="1400" i="1">
                              <a:latin typeface="Cambria Math" panose="02040503050406030204" pitchFamily="18" charset="0"/>
                            </a:rPr>
                            <m:t>𝑥</m:t>
                          </m:r>
                          <m:r>
                            <a:rPr lang="en-US" altLang="zh-CN" sz="1400" i="1">
                              <a:latin typeface="Cambria Math" panose="02040503050406030204" pitchFamily="18" charset="0"/>
                            </a:rPr>
                            <m:t>, </m:t>
                          </m:r>
                          <m:r>
                            <a:rPr lang="en-US" altLang="zh-CN" sz="1400" i="1">
                              <a:latin typeface="Cambria Math" panose="02040503050406030204" pitchFamily="18" charset="0"/>
                            </a:rPr>
                            <m:t>𝑧</m:t>
                          </m:r>
                          <m:r>
                            <a:rPr lang="en-US" altLang="zh-CN" sz="1400" i="1">
                              <a:latin typeface="Cambria Math" panose="02040503050406030204" pitchFamily="18" charset="0"/>
                            </a:rPr>
                            <m:t>)</m:t>
                          </m:r>
                        </m:e>
                      </m:func>
                      <m:r>
                        <a:rPr lang="en-US" altLang="zh-CN" sz="1400" i="1">
                          <a:latin typeface="Cambria Math" panose="02040503050406030204" pitchFamily="18" charset="0"/>
                        </a:rPr>
                        <m:t>=</m:t>
                      </m:r>
                      <m:r>
                        <a:rPr lang="en-US" altLang="zh-CN" sz="1400" i="1">
                          <a:latin typeface="Cambria Math" panose="02040503050406030204" pitchFamily="18" charset="0"/>
                        </a:rPr>
                        <m:t>𝑑𝑖𝑠𝑡</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b="0" i="1" smtClean="0">
                                  <a:latin typeface="Cambria Math" panose="02040503050406030204" pitchFamily="18" charset="0"/>
                                </a:rPr>
                                <m:t>7</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b="0" i="1" smtClean="0">
                                  <a:latin typeface="Cambria Math" panose="02040503050406030204" pitchFamily="18" charset="0"/>
                                </a:rPr>
                                <m:t>9</m:t>
                              </m:r>
                            </m:sub>
                          </m:sSub>
                        </m:e>
                      </m:d>
                      <m:r>
                        <a:rPr lang="en-US" altLang="zh-CN" sz="1400" i="1">
                          <a:latin typeface="Cambria Math" panose="02040503050406030204" pitchFamily="18" charset="0"/>
                        </a:rPr>
                        <m:t>=</m:t>
                      </m:r>
                      <m:r>
                        <a:rPr lang="en-US" altLang="zh-CN" sz="1400" b="0" i="1" smtClean="0">
                          <a:latin typeface="Cambria Math" panose="02040503050406030204" pitchFamily="18" charset="0"/>
                        </a:rPr>
                        <m:t>1</m:t>
                      </m:r>
                      <m:r>
                        <a:rPr lang="en-US" altLang="zh-CN" sz="1400" i="1">
                          <a:latin typeface="Cambria Math" panose="02040503050406030204" pitchFamily="18" charset="0"/>
                        </a:rPr>
                        <m:t>.</m:t>
                      </m:r>
                      <m:r>
                        <a:rPr lang="en-US" altLang="zh-CN" sz="1400" b="0" i="1" smtClean="0">
                          <a:latin typeface="Cambria Math" panose="02040503050406030204" pitchFamily="18" charset="0"/>
                        </a:rPr>
                        <m:t>15</m:t>
                      </m:r>
                    </m:oMath>
                  </m:oMathPara>
                </a14:m>
                <a:endParaRPr lang="zh-CN" altLang="en-US" sz="1400" dirty="0"/>
              </a:p>
            </p:txBody>
          </p:sp>
        </mc:Choice>
        <mc:Fallback>
          <p:sp>
            <p:nvSpPr>
              <p:cNvPr id="39" name="文本框 38"/>
              <p:cNvSpPr txBox="1">
                <a:spLocks noRot="1" noChangeAspect="1" noMove="1" noResize="1" noEditPoints="1" noAdjustHandles="1" noChangeArrowheads="1" noChangeShapeType="1" noTextEdit="1"/>
              </p:cNvSpPr>
              <p:nvPr/>
            </p:nvSpPr>
            <p:spPr>
              <a:xfrm>
                <a:off x="7348619" y="4155913"/>
                <a:ext cx="4723601" cy="402290"/>
              </a:xfrm>
              <a:prstGeom prst="rect">
                <a:avLst/>
              </a:prstGeom>
              <a:blipFill rotWithShape="1">
                <a:blip r:embed="rId12"/>
                <a:stretch>
                  <a:fillRect l="-8" t="-118" r="5" b="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 name="文本框 39"/>
              <p:cNvSpPr txBox="1"/>
              <p:nvPr/>
            </p:nvSpPr>
            <p:spPr>
              <a:xfrm>
                <a:off x="7348619" y="4495524"/>
                <a:ext cx="4694747" cy="402290"/>
              </a:xfrm>
              <a:prstGeom prst="rect">
                <a:avLst/>
              </a:prstGeom>
              <a:noFill/>
            </p:spPr>
            <p:txBody>
              <a:bodyPr wrap="none" rtlCol="0" anchor="t">
                <a:spAutoFit/>
              </a:bodyPr>
              <a:lstStyle/>
              <a:p>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𝑑</m:t>
                          </m:r>
                        </m:e>
                        <m:sub>
                          <m:r>
                            <a:rPr lang="en-US" altLang="zh-CN" sz="1400" b="0" i="1" smtClean="0">
                              <a:latin typeface="Cambria Math" panose="02040503050406030204" pitchFamily="18" charset="0"/>
                            </a:rPr>
                            <m:t>𝑚𝑖𝑛</m:t>
                          </m:r>
                        </m:sub>
                      </m:sSub>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6</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7</m:t>
                              </m:r>
                            </m:sub>
                          </m:sSub>
                        </m:e>
                      </m:d>
                      <m:r>
                        <a:rPr lang="en-US" altLang="zh-CN" sz="1400" i="1">
                          <a:latin typeface="Cambria Math" panose="02040503050406030204" pitchFamily="18" charset="0"/>
                        </a:rPr>
                        <m:t>=</m:t>
                      </m:r>
                      <m:func>
                        <m:funcPr>
                          <m:ctrlPr>
                            <a:rPr lang="en-US" altLang="zh-CN" sz="1400" i="1">
                              <a:latin typeface="Cambria Math" panose="02040503050406030204" pitchFamily="18" charset="0"/>
                            </a:rPr>
                          </m:ctrlPr>
                        </m:funcPr>
                        <m:fName>
                          <m:limLow>
                            <m:limLowPr>
                              <m:ctrlPr>
                                <a:rPr lang="en-US" altLang="zh-CN" sz="1400" i="1">
                                  <a:latin typeface="Cambria Math" panose="02040503050406030204" pitchFamily="18" charset="0"/>
                                </a:rPr>
                              </m:ctrlPr>
                            </m:limLowPr>
                            <m:e>
                              <m:r>
                                <m:rPr>
                                  <m:sty m:val="p"/>
                                </m:rPr>
                                <a:rPr lang="en-US" altLang="zh-CN" sz="1400">
                                  <a:latin typeface="Cambria Math" panose="02040503050406030204" pitchFamily="18" charset="0"/>
                                </a:rPr>
                                <m:t>min</m:t>
                              </m:r>
                            </m:e>
                            <m:lim>
                              <m:r>
                                <a:rPr lang="en-US" altLang="zh-CN" sz="1400" i="1">
                                  <a:latin typeface="Cambria Math" panose="02040503050406030204" pitchFamily="18" charset="0"/>
                                </a:rPr>
                                <m:t>𝑥</m:t>
                              </m:r>
                              <m:r>
                                <a:rPr lang="en-US" altLang="zh-CN" sz="1400" i="1">
                                  <a:latin typeface="Cambria Math" panose="02040503050406030204" pitchFamily="18" charset="0"/>
                                </a:rPr>
                                <m:t>∈</m:t>
                              </m:r>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b="0" i="1" smtClean="0">
                                          <a:latin typeface="Cambria Math" panose="02040503050406030204" pitchFamily="18" charset="0"/>
                                        </a:rPr>
                                        <m:t>8</m:t>
                                      </m:r>
                                    </m:sub>
                                  </m:sSub>
                                </m:e>
                              </m:d>
                              <m:r>
                                <a:rPr lang="en-US" altLang="zh-CN" sz="1400" i="1">
                                  <a:latin typeface="Cambria Math" panose="02040503050406030204" pitchFamily="18" charset="0"/>
                                </a:rPr>
                                <m:t>, </m:t>
                              </m:r>
                              <m:r>
                                <a:rPr lang="en-US" altLang="zh-CN" sz="1400" i="1">
                                  <a:latin typeface="Cambria Math" panose="02040503050406030204" pitchFamily="18" charset="0"/>
                                </a:rPr>
                                <m:t>𝑧</m:t>
                              </m:r>
                              <m:r>
                                <a:rPr lang="en-US" altLang="zh-CN" sz="1400" i="1">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9</m:t>
                                  </m:r>
                                </m:sub>
                              </m:sSub>
                              <m:r>
                                <a:rPr lang="en-US" altLang="zh-CN" sz="1400" i="1">
                                  <a:latin typeface="Cambria Math" panose="02040503050406030204" pitchFamily="18" charset="0"/>
                                </a:rPr>
                                <m:t>}</m:t>
                              </m:r>
                            </m:lim>
                          </m:limLow>
                        </m:fName>
                        <m:e>
                          <m:r>
                            <a:rPr lang="en-US" altLang="zh-CN" sz="1400" i="1">
                              <a:latin typeface="Cambria Math" panose="02040503050406030204" pitchFamily="18" charset="0"/>
                            </a:rPr>
                            <m:t>𝑑𝑖𝑠𝑡</m:t>
                          </m:r>
                          <m:r>
                            <a:rPr lang="en-US" altLang="zh-CN" sz="1400" i="1">
                              <a:latin typeface="Cambria Math" panose="02040503050406030204" pitchFamily="18" charset="0"/>
                            </a:rPr>
                            <m:t>(</m:t>
                          </m:r>
                          <m:r>
                            <a:rPr lang="en-US" altLang="zh-CN" sz="1400" i="1">
                              <a:latin typeface="Cambria Math" panose="02040503050406030204" pitchFamily="18" charset="0"/>
                            </a:rPr>
                            <m:t>𝑥</m:t>
                          </m:r>
                          <m:r>
                            <a:rPr lang="en-US" altLang="zh-CN" sz="1400" i="1">
                              <a:latin typeface="Cambria Math" panose="02040503050406030204" pitchFamily="18" charset="0"/>
                            </a:rPr>
                            <m:t>, </m:t>
                          </m:r>
                          <m:r>
                            <a:rPr lang="en-US" altLang="zh-CN" sz="1400" i="1">
                              <a:latin typeface="Cambria Math" panose="02040503050406030204" pitchFamily="18" charset="0"/>
                            </a:rPr>
                            <m:t>𝑧</m:t>
                          </m:r>
                          <m:r>
                            <a:rPr lang="en-US" altLang="zh-CN" sz="1400" i="1">
                              <a:latin typeface="Cambria Math" panose="02040503050406030204" pitchFamily="18" charset="0"/>
                            </a:rPr>
                            <m:t>)</m:t>
                          </m:r>
                        </m:e>
                      </m:func>
                      <m:r>
                        <a:rPr lang="en-US" altLang="zh-CN" sz="1400" i="1">
                          <a:latin typeface="Cambria Math" panose="02040503050406030204" pitchFamily="18" charset="0"/>
                        </a:rPr>
                        <m:t>=</m:t>
                      </m:r>
                      <m:r>
                        <a:rPr lang="en-US" altLang="zh-CN" sz="1400" i="1">
                          <a:latin typeface="Cambria Math" panose="02040503050406030204" pitchFamily="18" charset="0"/>
                        </a:rPr>
                        <m:t>𝑑𝑖𝑠𝑡</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b="0" i="1" smtClean="0">
                                  <a:latin typeface="Cambria Math" panose="02040503050406030204" pitchFamily="18" charset="0"/>
                                </a:rPr>
                                <m:t>8</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b="0" i="1" smtClean="0">
                                  <a:latin typeface="Cambria Math" panose="02040503050406030204" pitchFamily="18" charset="0"/>
                                </a:rPr>
                                <m:t>9</m:t>
                              </m:r>
                            </m:sub>
                          </m:sSub>
                        </m:e>
                      </m:d>
                      <m:r>
                        <a:rPr lang="en-US" altLang="zh-CN" sz="1400" i="1">
                          <a:latin typeface="Cambria Math" panose="02040503050406030204" pitchFamily="18" charset="0"/>
                        </a:rPr>
                        <m:t>=</m:t>
                      </m:r>
                      <m:r>
                        <a:rPr lang="en-US" altLang="zh-CN" sz="1400" b="0" i="1" smtClean="0">
                          <a:latin typeface="Cambria Math" panose="02040503050406030204" pitchFamily="18" charset="0"/>
                        </a:rPr>
                        <m:t>0</m:t>
                      </m:r>
                      <m:r>
                        <a:rPr lang="en-US" altLang="zh-CN" sz="1400" i="1">
                          <a:latin typeface="Cambria Math" panose="02040503050406030204" pitchFamily="18" charset="0"/>
                        </a:rPr>
                        <m:t>.</m:t>
                      </m:r>
                      <m:r>
                        <a:rPr lang="en-US" altLang="zh-CN" sz="1400" b="0" i="1" smtClean="0">
                          <a:latin typeface="Cambria Math" panose="02040503050406030204" pitchFamily="18" charset="0"/>
                        </a:rPr>
                        <m:t>88</m:t>
                      </m:r>
                    </m:oMath>
                  </m:oMathPara>
                </a14:m>
                <a:endParaRPr lang="zh-CN" altLang="en-US" sz="1400" dirty="0"/>
              </a:p>
            </p:txBody>
          </p:sp>
        </mc:Choice>
        <mc:Fallback>
          <p:sp>
            <p:nvSpPr>
              <p:cNvPr id="40" name="文本框 39"/>
              <p:cNvSpPr txBox="1">
                <a:spLocks noRot="1" noChangeAspect="1" noMove="1" noResize="1" noEditPoints="1" noAdjustHandles="1" noChangeArrowheads="1" noChangeShapeType="1" noTextEdit="1"/>
              </p:cNvSpPr>
              <p:nvPr/>
            </p:nvSpPr>
            <p:spPr>
              <a:xfrm>
                <a:off x="7348619" y="4495524"/>
                <a:ext cx="4694747" cy="402290"/>
              </a:xfrm>
              <a:prstGeom prst="rect">
                <a:avLst/>
              </a:prstGeom>
              <a:blipFill rotWithShape="1">
                <a:blip r:embed="rId13"/>
                <a:stretch>
                  <a:fillRect l="-8" t="-89" r="13" b="15"/>
                </a:stretch>
              </a:blipFill>
            </p:spPr>
            <p:txBody>
              <a:bodyPr/>
              <a:lstStyle/>
              <a:p>
                <a:r>
                  <a:rPr lang="zh-CN" altLang="en-US">
                    <a:noFill/>
                  </a:rPr>
                  <a:t> </a:t>
                </a:r>
              </a:p>
            </p:txBody>
          </p:sp>
        </mc:Fallback>
      </mc:AlternateContent>
      <p:sp>
        <p:nvSpPr>
          <p:cNvPr id="41" name="圆角矩形 55"/>
          <p:cNvSpPr/>
          <p:nvPr/>
        </p:nvSpPr>
        <p:spPr>
          <a:xfrm>
            <a:off x="11539220" y="4495524"/>
            <a:ext cx="434975" cy="266065"/>
          </a:xfrm>
          <a:prstGeom prst="round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0" name="文本框 9"/>
              <p:cNvSpPr txBox="1"/>
              <p:nvPr/>
            </p:nvSpPr>
            <p:spPr>
              <a:xfrm>
                <a:off x="3080561" y="2008284"/>
                <a:ext cx="225190" cy="215444"/>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1</m:t>
                          </m:r>
                        </m:sub>
                      </m:sSub>
                    </m:oMath>
                  </m:oMathPara>
                </a14:m>
                <a:endParaRPr lang="zh-CN" altLang="en-US" sz="1400" dirty="0"/>
              </a:p>
            </p:txBody>
          </p:sp>
        </mc:Choice>
        <mc:Fallback>
          <p:sp>
            <p:nvSpPr>
              <p:cNvPr id="10" name="文本框 9"/>
              <p:cNvSpPr txBox="1">
                <a:spLocks noRot="1" noChangeAspect="1" noMove="1" noResize="1" noEditPoints="1" noAdjustHandles="1" noChangeArrowheads="1" noChangeShapeType="1" noTextEdit="1"/>
              </p:cNvSpPr>
              <p:nvPr/>
            </p:nvSpPr>
            <p:spPr>
              <a:xfrm>
                <a:off x="3080561" y="2008284"/>
                <a:ext cx="225190" cy="215444"/>
              </a:xfrm>
              <a:prstGeom prst="rect">
                <a:avLst/>
              </a:prstGeom>
              <a:blipFill rotWithShape="1">
                <a:blip r:embed="rId14"/>
                <a:stretch>
                  <a:fillRect l="-78" t="-192" r="-30762" b="2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4122596" y="2008284"/>
                <a:ext cx="207645" cy="215265"/>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2</m:t>
                          </m:r>
                        </m:sub>
                      </m:sSub>
                    </m:oMath>
                  </m:oMathPara>
                </a14:m>
                <a:endParaRPr lang="zh-CN" altLang="en-US" sz="1400" dirty="0"/>
              </a:p>
            </p:txBody>
          </p:sp>
        </mc:Choice>
        <mc:Fallback>
          <p:sp>
            <p:nvSpPr>
              <p:cNvPr id="9" name="文本框 8"/>
              <p:cNvSpPr txBox="1">
                <a:spLocks noRot="1" noChangeAspect="1" noMove="1" noResize="1" noEditPoints="1" noAdjustHandles="1" noChangeArrowheads="1" noChangeShapeType="1" noTextEdit="1"/>
              </p:cNvSpPr>
              <p:nvPr/>
            </p:nvSpPr>
            <p:spPr>
              <a:xfrm>
                <a:off x="4122596" y="2008284"/>
                <a:ext cx="207645" cy="215265"/>
              </a:xfrm>
              <a:prstGeom prst="rect">
                <a:avLst/>
              </a:prstGeom>
              <a:blipFill rotWithShape="1">
                <a:blip r:embed="rId15"/>
                <a:stretch>
                  <a:fillRect l="-85" t="-192" r="-37530" b="1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4631866" y="2008284"/>
                <a:ext cx="207645" cy="215265"/>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3</m:t>
                          </m:r>
                        </m:sub>
                      </m:sSub>
                    </m:oMath>
                  </m:oMathPara>
                </a14:m>
                <a:endParaRPr lang="zh-CN" altLang="en-US" sz="1400" dirty="0"/>
              </a:p>
            </p:txBody>
          </p:sp>
        </mc:Choice>
        <mc:Fallback>
          <p:sp>
            <p:nvSpPr>
              <p:cNvPr id="11" name="文本框 10"/>
              <p:cNvSpPr txBox="1">
                <a:spLocks noRot="1" noChangeAspect="1" noMove="1" noResize="1" noEditPoints="1" noAdjustHandles="1" noChangeArrowheads="1" noChangeShapeType="1" noTextEdit="1"/>
              </p:cNvSpPr>
              <p:nvPr/>
            </p:nvSpPr>
            <p:spPr>
              <a:xfrm>
                <a:off x="4631866" y="2008284"/>
                <a:ext cx="207645" cy="215265"/>
              </a:xfrm>
              <a:prstGeom prst="rect">
                <a:avLst/>
              </a:prstGeom>
              <a:blipFill rotWithShape="1">
                <a:blip r:embed="rId16"/>
                <a:stretch>
                  <a:fillRect l="-85" t="-192" r="-37530" b="1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文本框 27"/>
              <p:cNvSpPr txBox="1"/>
              <p:nvPr/>
            </p:nvSpPr>
            <p:spPr>
              <a:xfrm>
                <a:off x="5182411" y="2008284"/>
                <a:ext cx="207645" cy="215265"/>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4</m:t>
                          </m:r>
                        </m:sub>
                      </m:sSub>
                    </m:oMath>
                  </m:oMathPara>
                </a14:m>
                <a:endParaRPr lang="zh-CN" altLang="en-US" sz="1400" dirty="0"/>
              </a:p>
            </p:txBody>
          </p:sp>
        </mc:Choice>
        <mc:Fallback>
          <p:sp>
            <p:nvSpPr>
              <p:cNvPr id="28" name="文本框 27"/>
              <p:cNvSpPr txBox="1">
                <a:spLocks noRot="1" noChangeAspect="1" noMove="1" noResize="1" noEditPoints="1" noAdjustHandles="1" noChangeArrowheads="1" noChangeShapeType="1" noTextEdit="1"/>
              </p:cNvSpPr>
              <p:nvPr/>
            </p:nvSpPr>
            <p:spPr>
              <a:xfrm>
                <a:off x="5182411" y="2008284"/>
                <a:ext cx="207645" cy="215265"/>
              </a:xfrm>
              <a:prstGeom prst="rect">
                <a:avLst/>
              </a:prstGeom>
              <a:blipFill rotWithShape="1">
                <a:blip r:embed="rId17"/>
                <a:stretch>
                  <a:fillRect l="-85" t="-192" r="-37530" b="1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5708191" y="2008284"/>
                <a:ext cx="207645" cy="215265"/>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5</m:t>
                          </m:r>
                        </m:sub>
                      </m:sSub>
                    </m:oMath>
                  </m:oMathPara>
                </a14:m>
                <a:endParaRPr lang="zh-CN" altLang="en-US" sz="1400" dirty="0"/>
              </a:p>
            </p:txBody>
          </p:sp>
        </mc:Choice>
        <mc:Fallback>
          <p:sp>
            <p:nvSpPr>
              <p:cNvPr id="15" name="文本框 14"/>
              <p:cNvSpPr txBox="1">
                <a:spLocks noRot="1" noChangeAspect="1" noMove="1" noResize="1" noEditPoints="1" noAdjustHandles="1" noChangeArrowheads="1" noChangeShapeType="1" noTextEdit="1"/>
              </p:cNvSpPr>
              <p:nvPr/>
            </p:nvSpPr>
            <p:spPr>
              <a:xfrm>
                <a:off x="5708191" y="2008284"/>
                <a:ext cx="207645" cy="215265"/>
              </a:xfrm>
              <a:prstGeom prst="rect">
                <a:avLst/>
              </a:prstGeom>
              <a:blipFill rotWithShape="1">
                <a:blip r:embed="rId18"/>
                <a:stretch>
                  <a:fillRect l="-85" t="-192" r="-37530" b="1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p:cNvSpPr txBox="1"/>
              <p:nvPr/>
            </p:nvSpPr>
            <p:spPr>
              <a:xfrm>
                <a:off x="6207936" y="2008284"/>
                <a:ext cx="207645" cy="215265"/>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6</m:t>
                          </m:r>
                        </m:sub>
                      </m:sSub>
                    </m:oMath>
                  </m:oMathPara>
                </a14:m>
                <a:endParaRPr lang="zh-CN" altLang="en-US" sz="1400" dirty="0"/>
              </a:p>
            </p:txBody>
          </p:sp>
        </mc:Choice>
        <mc:Fallback>
          <p:sp>
            <p:nvSpPr>
              <p:cNvPr id="22" name="文本框 21"/>
              <p:cNvSpPr txBox="1">
                <a:spLocks noRot="1" noChangeAspect="1" noMove="1" noResize="1" noEditPoints="1" noAdjustHandles="1" noChangeArrowheads="1" noChangeShapeType="1" noTextEdit="1"/>
              </p:cNvSpPr>
              <p:nvPr/>
            </p:nvSpPr>
            <p:spPr>
              <a:xfrm>
                <a:off x="6207936" y="2008284"/>
                <a:ext cx="207645" cy="215265"/>
              </a:xfrm>
              <a:prstGeom prst="rect">
                <a:avLst/>
              </a:prstGeom>
              <a:blipFill rotWithShape="1">
                <a:blip r:embed="rId19"/>
                <a:stretch>
                  <a:fillRect l="-85" t="-192" r="-37530" b="1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文本框 26"/>
              <p:cNvSpPr txBox="1"/>
              <p:nvPr/>
            </p:nvSpPr>
            <p:spPr>
              <a:xfrm>
                <a:off x="6755306" y="2005744"/>
                <a:ext cx="207645" cy="215265"/>
              </a:xfrm>
              <a:prstGeom prst="rect">
                <a:avLst/>
              </a:prstGeom>
              <a:noFill/>
            </p:spPr>
            <p:txBody>
              <a:bodyPr wrap="none" lIns="0" tIns="0" rIns="0" bIns="0" rtlCol="0">
                <a:spAutoFit/>
              </a:bodyPr>
              <a:p>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7</m:t>
                          </m:r>
                        </m:sub>
                      </m:sSub>
                    </m:oMath>
                  </m:oMathPara>
                </a14:m>
                <a:endParaRPr lang="zh-CN" altLang="en-US" sz="1400" dirty="0"/>
              </a:p>
            </p:txBody>
          </p:sp>
        </mc:Choice>
        <mc:Fallback>
          <p:sp>
            <p:nvSpPr>
              <p:cNvPr id="27" name="文本框 26"/>
              <p:cNvSpPr txBox="1">
                <a:spLocks noRot="1" noChangeAspect="1" noMove="1" noResize="1" noEditPoints="1" noAdjustHandles="1" noChangeArrowheads="1" noChangeShapeType="1" noTextEdit="1"/>
              </p:cNvSpPr>
              <p:nvPr/>
            </p:nvSpPr>
            <p:spPr>
              <a:xfrm>
                <a:off x="6755306" y="2005744"/>
                <a:ext cx="207645" cy="215265"/>
              </a:xfrm>
              <a:prstGeom prst="rect">
                <a:avLst/>
              </a:prstGeom>
              <a:blipFill rotWithShape="1">
                <a:blip r:embed="rId20"/>
                <a:stretch>
                  <a:fillRect l="-85" t="-192" r="-37530" b="192"/>
                </a:stretch>
              </a:blipFill>
            </p:spPr>
            <p:txBody>
              <a:bodyPr/>
              <a:lstStyle/>
              <a:p>
                <a:r>
                  <a:rPr lang="zh-CN" alt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7068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无监督学习</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265555" y="2937510"/>
            <a:ext cx="3138805" cy="2245995"/>
            <a:chOff x="1365" y="4419"/>
            <a:chExt cx="5564" cy="3880"/>
          </a:xfrm>
        </p:grpSpPr>
        <p:sp>
          <p:nvSpPr>
            <p:cNvPr id="42" name="任意多边形 41"/>
            <p:cNvSpPr/>
            <p:nvPr/>
          </p:nvSpPr>
          <p:spPr>
            <a:xfrm>
              <a:off x="1365" y="4439"/>
              <a:ext cx="3025" cy="2544"/>
            </a:xfrm>
            <a:custGeom>
              <a:avLst/>
              <a:gdLst>
                <a:gd name="connsiteX0" fmla="*/ 127000 w 1920583"/>
                <a:gd name="connsiteY0" fmla="*/ 660541 h 1615266"/>
                <a:gd name="connsiteX1" fmla="*/ 152400 w 1920583"/>
                <a:gd name="connsiteY1" fmla="*/ 749441 h 1615266"/>
                <a:gd name="connsiteX2" fmla="*/ 114300 w 1920583"/>
                <a:gd name="connsiteY2" fmla="*/ 825641 h 1615266"/>
                <a:gd name="connsiteX3" fmla="*/ 88900 w 1920583"/>
                <a:gd name="connsiteY3" fmla="*/ 901841 h 1615266"/>
                <a:gd name="connsiteX4" fmla="*/ 63500 w 1920583"/>
                <a:gd name="connsiteY4" fmla="*/ 939941 h 1615266"/>
                <a:gd name="connsiteX5" fmla="*/ 50800 w 1920583"/>
                <a:gd name="connsiteY5" fmla="*/ 978041 h 1615266"/>
                <a:gd name="connsiteX6" fmla="*/ 25400 w 1920583"/>
                <a:gd name="connsiteY6" fmla="*/ 1016141 h 1615266"/>
                <a:gd name="connsiteX7" fmla="*/ 0 w 1920583"/>
                <a:gd name="connsiteY7" fmla="*/ 1092341 h 1615266"/>
                <a:gd name="connsiteX8" fmla="*/ 25400 w 1920583"/>
                <a:gd name="connsiteY8" fmla="*/ 1244741 h 1615266"/>
                <a:gd name="connsiteX9" fmla="*/ 50800 w 1920583"/>
                <a:gd name="connsiteY9" fmla="*/ 1320941 h 1615266"/>
                <a:gd name="connsiteX10" fmla="*/ 76200 w 1920583"/>
                <a:gd name="connsiteY10" fmla="*/ 1359041 h 1615266"/>
                <a:gd name="connsiteX11" fmla="*/ 114300 w 1920583"/>
                <a:gd name="connsiteY11" fmla="*/ 1435241 h 1615266"/>
                <a:gd name="connsiteX12" fmla="*/ 152400 w 1920583"/>
                <a:gd name="connsiteY12" fmla="*/ 1460641 h 1615266"/>
                <a:gd name="connsiteX13" fmla="*/ 190500 w 1920583"/>
                <a:gd name="connsiteY13" fmla="*/ 1498741 h 1615266"/>
                <a:gd name="connsiteX14" fmla="*/ 266700 w 1920583"/>
                <a:gd name="connsiteY14" fmla="*/ 1524141 h 1615266"/>
                <a:gd name="connsiteX15" fmla="*/ 342900 w 1920583"/>
                <a:gd name="connsiteY15" fmla="*/ 1549541 h 1615266"/>
                <a:gd name="connsiteX16" fmla="*/ 457200 w 1920583"/>
                <a:gd name="connsiteY16" fmla="*/ 1587641 h 1615266"/>
                <a:gd name="connsiteX17" fmla="*/ 495300 w 1920583"/>
                <a:gd name="connsiteY17" fmla="*/ 1600341 h 1615266"/>
                <a:gd name="connsiteX18" fmla="*/ 558800 w 1920583"/>
                <a:gd name="connsiteY18" fmla="*/ 1613041 h 1615266"/>
                <a:gd name="connsiteX19" fmla="*/ 812800 w 1920583"/>
                <a:gd name="connsiteY19" fmla="*/ 1587641 h 1615266"/>
                <a:gd name="connsiteX20" fmla="*/ 889000 w 1920583"/>
                <a:gd name="connsiteY20" fmla="*/ 1562241 h 1615266"/>
                <a:gd name="connsiteX21" fmla="*/ 927100 w 1920583"/>
                <a:gd name="connsiteY21" fmla="*/ 1549541 h 1615266"/>
                <a:gd name="connsiteX22" fmla="*/ 977900 w 1920583"/>
                <a:gd name="connsiteY22" fmla="*/ 1473341 h 1615266"/>
                <a:gd name="connsiteX23" fmla="*/ 990600 w 1920583"/>
                <a:gd name="connsiteY23" fmla="*/ 1422541 h 1615266"/>
                <a:gd name="connsiteX24" fmla="*/ 1041400 w 1920583"/>
                <a:gd name="connsiteY24" fmla="*/ 1346341 h 1615266"/>
                <a:gd name="connsiteX25" fmla="*/ 1079500 w 1920583"/>
                <a:gd name="connsiteY25" fmla="*/ 1270141 h 1615266"/>
                <a:gd name="connsiteX26" fmla="*/ 1257300 w 1920583"/>
                <a:gd name="connsiteY26" fmla="*/ 1143141 h 1615266"/>
                <a:gd name="connsiteX27" fmla="*/ 1371600 w 1920583"/>
                <a:gd name="connsiteY27" fmla="*/ 1092341 h 1615266"/>
                <a:gd name="connsiteX28" fmla="*/ 1409700 w 1920583"/>
                <a:gd name="connsiteY28" fmla="*/ 1079641 h 1615266"/>
                <a:gd name="connsiteX29" fmla="*/ 1473200 w 1920583"/>
                <a:gd name="connsiteY29" fmla="*/ 1054241 h 1615266"/>
                <a:gd name="connsiteX30" fmla="*/ 1511300 w 1920583"/>
                <a:gd name="connsiteY30" fmla="*/ 1041541 h 1615266"/>
                <a:gd name="connsiteX31" fmla="*/ 1600200 w 1920583"/>
                <a:gd name="connsiteY31" fmla="*/ 978041 h 1615266"/>
                <a:gd name="connsiteX32" fmla="*/ 1638300 w 1920583"/>
                <a:gd name="connsiteY32" fmla="*/ 952641 h 1615266"/>
                <a:gd name="connsiteX33" fmla="*/ 1676400 w 1920583"/>
                <a:gd name="connsiteY33" fmla="*/ 939941 h 1615266"/>
                <a:gd name="connsiteX34" fmla="*/ 1714500 w 1920583"/>
                <a:gd name="connsiteY34" fmla="*/ 901841 h 1615266"/>
                <a:gd name="connsiteX35" fmla="*/ 1752600 w 1920583"/>
                <a:gd name="connsiteY35" fmla="*/ 876441 h 1615266"/>
                <a:gd name="connsiteX36" fmla="*/ 1790700 w 1920583"/>
                <a:gd name="connsiteY36" fmla="*/ 825641 h 1615266"/>
                <a:gd name="connsiteX37" fmla="*/ 1828800 w 1920583"/>
                <a:gd name="connsiteY37" fmla="*/ 787541 h 1615266"/>
                <a:gd name="connsiteX38" fmla="*/ 1841500 w 1920583"/>
                <a:gd name="connsiteY38" fmla="*/ 736741 h 1615266"/>
                <a:gd name="connsiteX39" fmla="*/ 1879600 w 1920583"/>
                <a:gd name="connsiteY39" fmla="*/ 647841 h 1615266"/>
                <a:gd name="connsiteX40" fmla="*/ 1905000 w 1920583"/>
                <a:gd name="connsiteY40" fmla="*/ 546241 h 1615266"/>
                <a:gd name="connsiteX41" fmla="*/ 1866900 w 1920583"/>
                <a:gd name="connsiteY41" fmla="*/ 343041 h 1615266"/>
                <a:gd name="connsiteX42" fmla="*/ 1828800 w 1920583"/>
                <a:gd name="connsiteY42" fmla="*/ 317641 h 1615266"/>
                <a:gd name="connsiteX43" fmla="*/ 1765300 w 1920583"/>
                <a:gd name="connsiteY43" fmla="*/ 241441 h 1615266"/>
                <a:gd name="connsiteX44" fmla="*/ 1714500 w 1920583"/>
                <a:gd name="connsiteY44" fmla="*/ 216041 h 1615266"/>
                <a:gd name="connsiteX45" fmla="*/ 1676400 w 1920583"/>
                <a:gd name="connsiteY45" fmla="*/ 177941 h 1615266"/>
                <a:gd name="connsiteX46" fmla="*/ 1600200 w 1920583"/>
                <a:gd name="connsiteY46" fmla="*/ 152541 h 1615266"/>
                <a:gd name="connsiteX47" fmla="*/ 1524000 w 1920583"/>
                <a:gd name="connsiteY47" fmla="*/ 101741 h 1615266"/>
                <a:gd name="connsiteX48" fmla="*/ 1435100 w 1920583"/>
                <a:gd name="connsiteY48" fmla="*/ 76341 h 1615266"/>
                <a:gd name="connsiteX49" fmla="*/ 1358900 w 1920583"/>
                <a:gd name="connsiteY49" fmla="*/ 63641 h 1615266"/>
                <a:gd name="connsiteX50" fmla="*/ 1231900 w 1920583"/>
                <a:gd name="connsiteY50" fmla="*/ 38241 h 1615266"/>
                <a:gd name="connsiteX51" fmla="*/ 1092200 w 1920583"/>
                <a:gd name="connsiteY51" fmla="*/ 25541 h 1615266"/>
                <a:gd name="connsiteX52" fmla="*/ 609600 w 1920583"/>
                <a:gd name="connsiteY52" fmla="*/ 50941 h 1615266"/>
                <a:gd name="connsiteX53" fmla="*/ 508000 w 1920583"/>
                <a:gd name="connsiteY53" fmla="*/ 76341 h 1615266"/>
                <a:gd name="connsiteX54" fmla="*/ 469900 w 1920583"/>
                <a:gd name="connsiteY54" fmla="*/ 89041 h 1615266"/>
                <a:gd name="connsiteX55" fmla="*/ 419100 w 1920583"/>
                <a:gd name="connsiteY55" fmla="*/ 101741 h 1615266"/>
                <a:gd name="connsiteX56" fmla="*/ 381000 w 1920583"/>
                <a:gd name="connsiteY56" fmla="*/ 127141 h 1615266"/>
                <a:gd name="connsiteX57" fmla="*/ 342900 w 1920583"/>
                <a:gd name="connsiteY57" fmla="*/ 139841 h 1615266"/>
                <a:gd name="connsiteX58" fmla="*/ 266700 w 1920583"/>
                <a:gd name="connsiteY58" fmla="*/ 190641 h 1615266"/>
                <a:gd name="connsiteX59" fmla="*/ 228600 w 1920583"/>
                <a:gd name="connsiteY59" fmla="*/ 216041 h 1615266"/>
                <a:gd name="connsiteX60" fmla="*/ 152400 w 1920583"/>
                <a:gd name="connsiteY60" fmla="*/ 368441 h 1615266"/>
                <a:gd name="connsiteX61" fmla="*/ 139700 w 1920583"/>
                <a:gd name="connsiteY61" fmla="*/ 406541 h 1615266"/>
                <a:gd name="connsiteX62" fmla="*/ 127000 w 1920583"/>
                <a:gd name="connsiteY62" fmla="*/ 444641 h 1615266"/>
                <a:gd name="connsiteX63" fmla="*/ 127000 w 1920583"/>
                <a:gd name="connsiteY63" fmla="*/ 660541 h 161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920583" h="1615266">
                  <a:moveTo>
                    <a:pt x="127000" y="660541"/>
                  </a:moveTo>
                  <a:cubicBezTo>
                    <a:pt x="132989" y="678508"/>
                    <a:pt x="152400" y="733494"/>
                    <a:pt x="152400" y="749441"/>
                  </a:cubicBezTo>
                  <a:cubicBezTo>
                    <a:pt x="152400" y="784179"/>
                    <a:pt x="127142" y="796746"/>
                    <a:pt x="114300" y="825641"/>
                  </a:cubicBezTo>
                  <a:cubicBezTo>
                    <a:pt x="103426" y="850107"/>
                    <a:pt x="103752" y="879564"/>
                    <a:pt x="88900" y="901841"/>
                  </a:cubicBezTo>
                  <a:cubicBezTo>
                    <a:pt x="80433" y="914541"/>
                    <a:pt x="70326" y="926289"/>
                    <a:pt x="63500" y="939941"/>
                  </a:cubicBezTo>
                  <a:cubicBezTo>
                    <a:pt x="57513" y="951915"/>
                    <a:pt x="56787" y="966067"/>
                    <a:pt x="50800" y="978041"/>
                  </a:cubicBezTo>
                  <a:cubicBezTo>
                    <a:pt x="43974" y="991693"/>
                    <a:pt x="31599" y="1002193"/>
                    <a:pt x="25400" y="1016141"/>
                  </a:cubicBezTo>
                  <a:cubicBezTo>
                    <a:pt x="14526" y="1040607"/>
                    <a:pt x="0" y="1092341"/>
                    <a:pt x="0" y="1092341"/>
                  </a:cubicBezTo>
                  <a:cubicBezTo>
                    <a:pt x="9005" y="1164381"/>
                    <a:pt x="7419" y="1184804"/>
                    <a:pt x="25400" y="1244741"/>
                  </a:cubicBezTo>
                  <a:cubicBezTo>
                    <a:pt x="33093" y="1270386"/>
                    <a:pt x="35948" y="1298664"/>
                    <a:pt x="50800" y="1320941"/>
                  </a:cubicBezTo>
                  <a:cubicBezTo>
                    <a:pt x="59267" y="1333641"/>
                    <a:pt x="69374" y="1345389"/>
                    <a:pt x="76200" y="1359041"/>
                  </a:cubicBezTo>
                  <a:cubicBezTo>
                    <a:pt x="96858" y="1400358"/>
                    <a:pt x="77904" y="1398845"/>
                    <a:pt x="114300" y="1435241"/>
                  </a:cubicBezTo>
                  <a:cubicBezTo>
                    <a:pt x="125093" y="1446034"/>
                    <a:pt x="140674" y="1450870"/>
                    <a:pt x="152400" y="1460641"/>
                  </a:cubicBezTo>
                  <a:cubicBezTo>
                    <a:pt x="166198" y="1472139"/>
                    <a:pt x="174800" y="1490019"/>
                    <a:pt x="190500" y="1498741"/>
                  </a:cubicBezTo>
                  <a:cubicBezTo>
                    <a:pt x="213905" y="1511744"/>
                    <a:pt x="241300" y="1515674"/>
                    <a:pt x="266700" y="1524141"/>
                  </a:cubicBezTo>
                  <a:lnTo>
                    <a:pt x="342900" y="1549541"/>
                  </a:lnTo>
                  <a:lnTo>
                    <a:pt x="457200" y="1587641"/>
                  </a:lnTo>
                  <a:cubicBezTo>
                    <a:pt x="469900" y="1591874"/>
                    <a:pt x="482173" y="1597716"/>
                    <a:pt x="495300" y="1600341"/>
                  </a:cubicBezTo>
                  <a:lnTo>
                    <a:pt x="558800" y="1613041"/>
                  </a:lnTo>
                  <a:cubicBezTo>
                    <a:pt x="683945" y="1605219"/>
                    <a:pt x="720716" y="1615266"/>
                    <a:pt x="812800" y="1587641"/>
                  </a:cubicBezTo>
                  <a:cubicBezTo>
                    <a:pt x="838445" y="1579948"/>
                    <a:pt x="863600" y="1570708"/>
                    <a:pt x="889000" y="1562241"/>
                  </a:cubicBezTo>
                  <a:lnTo>
                    <a:pt x="927100" y="1549541"/>
                  </a:lnTo>
                  <a:cubicBezTo>
                    <a:pt x="944033" y="1524141"/>
                    <a:pt x="970496" y="1502957"/>
                    <a:pt x="977900" y="1473341"/>
                  </a:cubicBezTo>
                  <a:cubicBezTo>
                    <a:pt x="982133" y="1456408"/>
                    <a:pt x="982794" y="1438153"/>
                    <a:pt x="990600" y="1422541"/>
                  </a:cubicBezTo>
                  <a:cubicBezTo>
                    <a:pt x="1004252" y="1395237"/>
                    <a:pt x="1031747" y="1375301"/>
                    <a:pt x="1041400" y="1346341"/>
                  </a:cubicBezTo>
                  <a:cubicBezTo>
                    <a:pt x="1050701" y="1318438"/>
                    <a:pt x="1056053" y="1291243"/>
                    <a:pt x="1079500" y="1270141"/>
                  </a:cubicBezTo>
                  <a:cubicBezTo>
                    <a:pt x="1081271" y="1268547"/>
                    <a:pt x="1235475" y="1150416"/>
                    <a:pt x="1257300" y="1143141"/>
                  </a:cubicBezTo>
                  <a:cubicBezTo>
                    <a:pt x="1453889" y="1077611"/>
                    <a:pt x="1250845" y="1152718"/>
                    <a:pt x="1371600" y="1092341"/>
                  </a:cubicBezTo>
                  <a:cubicBezTo>
                    <a:pt x="1383574" y="1086354"/>
                    <a:pt x="1397165" y="1084341"/>
                    <a:pt x="1409700" y="1079641"/>
                  </a:cubicBezTo>
                  <a:cubicBezTo>
                    <a:pt x="1431046" y="1071636"/>
                    <a:pt x="1451854" y="1062246"/>
                    <a:pt x="1473200" y="1054241"/>
                  </a:cubicBezTo>
                  <a:cubicBezTo>
                    <a:pt x="1485735" y="1049541"/>
                    <a:pt x="1499326" y="1047528"/>
                    <a:pt x="1511300" y="1041541"/>
                  </a:cubicBezTo>
                  <a:cubicBezTo>
                    <a:pt x="1531253" y="1031564"/>
                    <a:pt x="1586777" y="987629"/>
                    <a:pt x="1600200" y="978041"/>
                  </a:cubicBezTo>
                  <a:cubicBezTo>
                    <a:pt x="1612620" y="969169"/>
                    <a:pt x="1624648" y="959467"/>
                    <a:pt x="1638300" y="952641"/>
                  </a:cubicBezTo>
                  <a:cubicBezTo>
                    <a:pt x="1650274" y="946654"/>
                    <a:pt x="1663700" y="944174"/>
                    <a:pt x="1676400" y="939941"/>
                  </a:cubicBezTo>
                  <a:cubicBezTo>
                    <a:pt x="1689100" y="927241"/>
                    <a:pt x="1700702" y="913339"/>
                    <a:pt x="1714500" y="901841"/>
                  </a:cubicBezTo>
                  <a:cubicBezTo>
                    <a:pt x="1726226" y="892070"/>
                    <a:pt x="1741807" y="887234"/>
                    <a:pt x="1752600" y="876441"/>
                  </a:cubicBezTo>
                  <a:cubicBezTo>
                    <a:pt x="1767567" y="861474"/>
                    <a:pt x="1776925" y="841712"/>
                    <a:pt x="1790700" y="825641"/>
                  </a:cubicBezTo>
                  <a:cubicBezTo>
                    <a:pt x="1802389" y="812004"/>
                    <a:pt x="1816100" y="800241"/>
                    <a:pt x="1828800" y="787541"/>
                  </a:cubicBezTo>
                  <a:cubicBezTo>
                    <a:pt x="1833033" y="770608"/>
                    <a:pt x="1835371" y="753084"/>
                    <a:pt x="1841500" y="736741"/>
                  </a:cubicBezTo>
                  <a:cubicBezTo>
                    <a:pt x="1876193" y="644226"/>
                    <a:pt x="1858575" y="724932"/>
                    <a:pt x="1879600" y="647841"/>
                  </a:cubicBezTo>
                  <a:cubicBezTo>
                    <a:pt x="1888785" y="614162"/>
                    <a:pt x="1905000" y="546241"/>
                    <a:pt x="1905000" y="546241"/>
                  </a:cubicBezTo>
                  <a:cubicBezTo>
                    <a:pt x="1899570" y="475648"/>
                    <a:pt x="1920583" y="396724"/>
                    <a:pt x="1866900" y="343041"/>
                  </a:cubicBezTo>
                  <a:cubicBezTo>
                    <a:pt x="1856107" y="332248"/>
                    <a:pt x="1841500" y="326108"/>
                    <a:pt x="1828800" y="317641"/>
                  </a:cubicBezTo>
                  <a:cubicBezTo>
                    <a:pt x="1808547" y="287261"/>
                    <a:pt x="1796414" y="263665"/>
                    <a:pt x="1765300" y="241441"/>
                  </a:cubicBezTo>
                  <a:cubicBezTo>
                    <a:pt x="1749894" y="230437"/>
                    <a:pt x="1729906" y="227045"/>
                    <a:pt x="1714500" y="216041"/>
                  </a:cubicBezTo>
                  <a:cubicBezTo>
                    <a:pt x="1699885" y="205602"/>
                    <a:pt x="1692100" y="186663"/>
                    <a:pt x="1676400" y="177941"/>
                  </a:cubicBezTo>
                  <a:cubicBezTo>
                    <a:pt x="1652995" y="164938"/>
                    <a:pt x="1622477" y="167393"/>
                    <a:pt x="1600200" y="152541"/>
                  </a:cubicBezTo>
                  <a:cubicBezTo>
                    <a:pt x="1574800" y="135608"/>
                    <a:pt x="1552960" y="111394"/>
                    <a:pt x="1524000" y="101741"/>
                  </a:cubicBezTo>
                  <a:cubicBezTo>
                    <a:pt x="1487687" y="89637"/>
                    <a:pt x="1474967" y="84314"/>
                    <a:pt x="1435100" y="76341"/>
                  </a:cubicBezTo>
                  <a:cubicBezTo>
                    <a:pt x="1409850" y="71291"/>
                    <a:pt x="1384150" y="68691"/>
                    <a:pt x="1358900" y="63641"/>
                  </a:cubicBezTo>
                  <a:cubicBezTo>
                    <a:pt x="1274799" y="46821"/>
                    <a:pt x="1337590" y="50675"/>
                    <a:pt x="1231900" y="38241"/>
                  </a:cubicBezTo>
                  <a:cubicBezTo>
                    <a:pt x="1185462" y="32778"/>
                    <a:pt x="1138767" y="29774"/>
                    <a:pt x="1092200" y="25541"/>
                  </a:cubicBezTo>
                  <a:cubicBezTo>
                    <a:pt x="931333" y="34008"/>
                    <a:pt x="762423" y="0"/>
                    <a:pt x="609600" y="50941"/>
                  </a:cubicBezTo>
                  <a:cubicBezTo>
                    <a:pt x="522509" y="79971"/>
                    <a:pt x="630603" y="45690"/>
                    <a:pt x="508000" y="76341"/>
                  </a:cubicBezTo>
                  <a:cubicBezTo>
                    <a:pt x="495013" y="79588"/>
                    <a:pt x="482772" y="85363"/>
                    <a:pt x="469900" y="89041"/>
                  </a:cubicBezTo>
                  <a:cubicBezTo>
                    <a:pt x="453117" y="93836"/>
                    <a:pt x="436033" y="97508"/>
                    <a:pt x="419100" y="101741"/>
                  </a:cubicBezTo>
                  <a:cubicBezTo>
                    <a:pt x="406400" y="110208"/>
                    <a:pt x="394652" y="120315"/>
                    <a:pt x="381000" y="127141"/>
                  </a:cubicBezTo>
                  <a:cubicBezTo>
                    <a:pt x="369026" y="133128"/>
                    <a:pt x="354602" y="133340"/>
                    <a:pt x="342900" y="139841"/>
                  </a:cubicBezTo>
                  <a:cubicBezTo>
                    <a:pt x="316215" y="154666"/>
                    <a:pt x="292100" y="173708"/>
                    <a:pt x="266700" y="190641"/>
                  </a:cubicBezTo>
                  <a:lnTo>
                    <a:pt x="228600" y="216041"/>
                  </a:lnTo>
                  <a:cubicBezTo>
                    <a:pt x="162948" y="314518"/>
                    <a:pt x="187453" y="263281"/>
                    <a:pt x="152400" y="368441"/>
                  </a:cubicBezTo>
                  <a:lnTo>
                    <a:pt x="139700" y="406541"/>
                  </a:lnTo>
                  <a:cubicBezTo>
                    <a:pt x="135467" y="419241"/>
                    <a:pt x="127000" y="431254"/>
                    <a:pt x="127000" y="444641"/>
                  </a:cubicBezTo>
                  <a:lnTo>
                    <a:pt x="127000" y="660541"/>
                  </a:ln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a:off x="4105" y="4419"/>
              <a:ext cx="2825" cy="2400"/>
            </a:xfrm>
            <a:custGeom>
              <a:avLst/>
              <a:gdLst>
                <a:gd name="connsiteX0" fmla="*/ 266700 w 1793581"/>
                <a:gd name="connsiteY0" fmla="*/ 635000 h 1524000"/>
                <a:gd name="connsiteX1" fmla="*/ 254000 w 1793581"/>
                <a:gd name="connsiteY1" fmla="*/ 736600 h 1524000"/>
                <a:gd name="connsiteX2" fmla="*/ 241300 w 1793581"/>
                <a:gd name="connsiteY2" fmla="*/ 774700 h 1524000"/>
                <a:gd name="connsiteX3" fmla="*/ 203200 w 1793581"/>
                <a:gd name="connsiteY3" fmla="*/ 800100 h 1524000"/>
                <a:gd name="connsiteX4" fmla="*/ 165100 w 1793581"/>
                <a:gd name="connsiteY4" fmla="*/ 876300 h 1524000"/>
                <a:gd name="connsiteX5" fmla="*/ 127000 w 1793581"/>
                <a:gd name="connsiteY5" fmla="*/ 914400 h 1524000"/>
                <a:gd name="connsiteX6" fmla="*/ 63500 w 1793581"/>
                <a:gd name="connsiteY6" fmla="*/ 990600 h 1524000"/>
                <a:gd name="connsiteX7" fmla="*/ 25400 w 1793581"/>
                <a:gd name="connsiteY7" fmla="*/ 1066800 h 1524000"/>
                <a:gd name="connsiteX8" fmla="*/ 0 w 1793581"/>
                <a:gd name="connsiteY8" fmla="*/ 1155700 h 1524000"/>
                <a:gd name="connsiteX9" fmla="*/ 12700 w 1793581"/>
                <a:gd name="connsiteY9" fmla="*/ 1320800 h 1524000"/>
                <a:gd name="connsiteX10" fmla="*/ 25400 w 1793581"/>
                <a:gd name="connsiteY10" fmla="*/ 1358900 h 1524000"/>
                <a:gd name="connsiteX11" fmla="*/ 165100 w 1793581"/>
                <a:gd name="connsiteY11" fmla="*/ 1460500 h 1524000"/>
                <a:gd name="connsiteX12" fmla="*/ 292100 w 1793581"/>
                <a:gd name="connsiteY12" fmla="*/ 1498600 h 1524000"/>
                <a:gd name="connsiteX13" fmla="*/ 330200 w 1793581"/>
                <a:gd name="connsiteY13" fmla="*/ 1511300 h 1524000"/>
                <a:gd name="connsiteX14" fmla="*/ 419100 w 1793581"/>
                <a:gd name="connsiteY14" fmla="*/ 1524000 h 1524000"/>
                <a:gd name="connsiteX15" fmla="*/ 1054100 w 1793581"/>
                <a:gd name="connsiteY15" fmla="*/ 1511300 h 1524000"/>
                <a:gd name="connsiteX16" fmla="*/ 1117600 w 1793581"/>
                <a:gd name="connsiteY16" fmla="*/ 1498600 h 1524000"/>
                <a:gd name="connsiteX17" fmla="*/ 1308100 w 1793581"/>
                <a:gd name="connsiteY17" fmla="*/ 1473200 h 1524000"/>
                <a:gd name="connsiteX18" fmla="*/ 1409700 w 1793581"/>
                <a:gd name="connsiteY18" fmla="*/ 1435100 h 1524000"/>
                <a:gd name="connsiteX19" fmla="*/ 1485900 w 1793581"/>
                <a:gd name="connsiteY19" fmla="*/ 1409700 h 1524000"/>
                <a:gd name="connsiteX20" fmla="*/ 1562100 w 1793581"/>
                <a:gd name="connsiteY20" fmla="*/ 1371600 h 1524000"/>
                <a:gd name="connsiteX21" fmla="*/ 1663700 w 1793581"/>
                <a:gd name="connsiteY21" fmla="*/ 1244600 h 1524000"/>
                <a:gd name="connsiteX22" fmla="*/ 1689100 w 1793581"/>
                <a:gd name="connsiteY22" fmla="*/ 1193800 h 1524000"/>
                <a:gd name="connsiteX23" fmla="*/ 1739900 w 1793581"/>
                <a:gd name="connsiteY23" fmla="*/ 1066800 h 1524000"/>
                <a:gd name="connsiteX24" fmla="*/ 1752600 w 1793581"/>
                <a:gd name="connsiteY24" fmla="*/ 952500 h 1524000"/>
                <a:gd name="connsiteX25" fmla="*/ 1778000 w 1793581"/>
                <a:gd name="connsiteY25" fmla="*/ 876300 h 1524000"/>
                <a:gd name="connsiteX26" fmla="*/ 1752600 w 1793581"/>
                <a:gd name="connsiteY26" fmla="*/ 546100 h 1524000"/>
                <a:gd name="connsiteX27" fmla="*/ 1727200 w 1793581"/>
                <a:gd name="connsiteY27" fmla="*/ 482600 h 1524000"/>
                <a:gd name="connsiteX28" fmla="*/ 1714500 w 1793581"/>
                <a:gd name="connsiteY28" fmla="*/ 431800 h 1524000"/>
                <a:gd name="connsiteX29" fmla="*/ 1663700 w 1793581"/>
                <a:gd name="connsiteY29" fmla="*/ 355600 h 1524000"/>
                <a:gd name="connsiteX30" fmla="*/ 1638300 w 1793581"/>
                <a:gd name="connsiteY30" fmla="*/ 304800 h 1524000"/>
                <a:gd name="connsiteX31" fmla="*/ 1473200 w 1793581"/>
                <a:gd name="connsiteY31" fmla="*/ 152400 h 1524000"/>
                <a:gd name="connsiteX32" fmla="*/ 1346200 w 1793581"/>
                <a:gd name="connsiteY32" fmla="*/ 63500 h 1524000"/>
                <a:gd name="connsiteX33" fmla="*/ 1308100 w 1793581"/>
                <a:gd name="connsiteY33" fmla="*/ 38100 h 1524000"/>
                <a:gd name="connsiteX34" fmla="*/ 1181100 w 1793581"/>
                <a:gd name="connsiteY34" fmla="*/ 12700 h 1524000"/>
                <a:gd name="connsiteX35" fmla="*/ 1066800 w 1793581"/>
                <a:gd name="connsiteY35" fmla="*/ 0 h 1524000"/>
                <a:gd name="connsiteX36" fmla="*/ 889000 w 1793581"/>
                <a:gd name="connsiteY36" fmla="*/ 12700 h 1524000"/>
                <a:gd name="connsiteX37" fmla="*/ 850900 w 1793581"/>
                <a:gd name="connsiteY37" fmla="*/ 38100 h 1524000"/>
                <a:gd name="connsiteX38" fmla="*/ 800100 w 1793581"/>
                <a:gd name="connsiteY38" fmla="*/ 50800 h 1524000"/>
                <a:gd name="connsiteX39" fmla="*/ 749300 w 1793581"/>
                <a:gd name="connsiteY39" fmla="*/ 76200 h 1524000"/>
                <a:gd name="connsiteX40" fmla="*/ 711200 w 1793581"/>
                <a:gd name="connsiteY40" fmla="*/ 88900 h 1524000"/>
                <a:gd name="connsiteX41" fmla="*/ 635000 w 1793581"/>
                <a:gd name="connsiteY41" fmla="*/ 127000 h 1524000"/>
                <a:gd name="connsiteX42" fmla="*/ 558800 w 1793581"/>
                <a:gd name="connsiteY42" fmla="*/ 203200 h 1524000"/>
                <a:gd name="connsiteX43" fmla="*/ 520700 w 1793581"/>
                <a:gd name="connsiteY43" fmla="*/ 279400 h 1524000"/>
                <a:gd name="connsiteX44" fmla="*/ 495300 w 1793581"/>
                <a:gd name="connsiteY44" fmla="*/ 317500 h 1524000"/>
                <a:gd name="connsiteX45" fmla="*/ 457200 w 1793581"/>
                <a:gd name="connsiteY45" fmla="*/ 393700 h 1524000"/>
                <a:gd name="connsiteX46" fmla="*/ 431800 w 1793581"/>
                <a:gd name="connsiteY46" fmla="*/ 482600 h 1524000"/>
                <a:gd name="connsiteX47" fmla="*/ 381000 w 1793581"/>
                <a:gd name="connsiteY47" fmla="*/ 558800 h 1524000"/>
                <a:gd name="connsiteX48" fmla="*/ 368300 w 1793581"/>
                <a:gd name="connsiteY48" fmla="*/ 596900 h 1524000"/>
                <a:gd name="connsiteX49" fmla="*/ 317500 w 1793581"/>
                <a:gd name="connsiteY49" fmla="*/ 622300 h 1524000"/>
                <a:gd name="connsiteX50" fmla="*/ 266700 w 1793581"/>
                <a:gd name="connsiteY50" fmla="*/ 63500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793581" h="1524000">
                  <a:moveTo>
                    <a:pt x="266700" y="635000"/>
                  </a:moveTo>
                  <a:cubicBezTo>
                    <a:pt x="256117" y="654050"/>
                    <a:pt x="260105" y="703020"/>
                    <a:pt x="254000" y="736600"/>
                  </a:cubicBezTo>
                  <a:cubicBezTo>
                    <a:pt x="251605" y="749771"/>
                    <a:pt x="249663" y="764247"/>
                    <a:pt x="241300" y="774700"/>
                  </a:cubicBezTo>
                  <a:cubicBezTo>
                    <a:pt x="231765" y="786619"/>
                    <a:pt x="215900" y="791633"/>
                    <a:pt x="203200" y="800100"/>
                  </a:cubicBezTo>
                  <a:cubicBezTo>
                    <a:pt x="190472" y="838285"/>
                    <a:pt x="192455" y="843474"/>
                    <a:pt x="165100" y="876300"/>
                  </a:cubicBezTo>
                  <a:cubicBezTo>
                    <a:pt x="153602" y="890098"/>
                    <a:pt x="138498" y="900602"/>
                    <a:pt x="127000" y="914400"/>
                  </a:cubicBezTo>
                  <a:cubicBezTo>
                    <a:pt x="38593" y="1020488"/>
                    <a:pt x="174810" y="879290"/>
                    <a:pt x="63500" y="990600"/>
                  </a:cubicBezTo>
                  <a:cubicBezTo>
                    <a:pt x="31578" y="1086365"/>
                    <a:pt x="74639" y="968323"/>
                    <a:pt x="25400" y="1066800"/>
                  </a:cubicBezTo>
                  <a:cubicBezTo>
                    <a:pt x="16290" y="1085020"/>
                    <a:pt x="4069" y="1139424"/>
                    <a:pt x="0" y="1155700"/>
                  </a:cubicBezTo>
                  <a:cubicBezTo>
                    <a:pt x="4233" y="1210733"/>
                    <a:pt x="5854" y="1266030"/>
                    <a:pt x="12700" y="1320800"/>
                  </a:cubicBezTo>
                  <a:cubicBezTo>
                    <a:pt x="14360" y="1334084"/>
                    <a:pt x="17974" y="1347761"/>
                    <a:pt x="25400" y="1358900"/>
                  </a:cubicBezTo>
                  <a:cubicBezTo>
                    <a:pt x="52002" y="1398803"/>
                    <a:pt x="136630" y="1446265"/>
                    <a:pt x="165100" y="1460500"/>
                  </a:cubicBezTo>
                  <a:cubicBezTo>
                    <a:pt x="252882" y="1504391"/>
                    <a:pt x="178251" y="1473300"/>
                    <a:pt x="292100" y="1498600"/>
                  </a:cubicBezTo>
                  <a:cubicBezTo>
                    <a:pt x="305168" y="1501504"/>
                    <a:pt x="317073" y="1508675"/>
                    <a:pt x="330200" y="1511300"/>
                  </a:cubicBezTo>
                  <a:cubicBezTo>
                    <a:pt x="359553" y="1517171"/>
                    <a:pt x="389467" y="1519767"/>
                    <a:pt x="419100" y="1524000"/>
                  </a:cubicBezTo>
                  <a:lnTo>
                    <a:pt x="1054100" y="1511300"/>
                  </a:lnTo>
                  <a:cubicBezTo>
                    <a:pt x="1075672" y="1510516"/>
                    <a:pt x="1096253" y="1501802"/>
                    <a:pt x="1117600" y="1498600"/>
                  </a:cubicBezTo>
                  <a:cubicBezTo>
                    <a:pt x="1180953" y="1489097"/>
                    <a:pt x="1244600" y="1481667"/>
                    <a:pt x="1308100" y="1473200"/>
                  </a:cubicBezTo>
                  <a:cubicBezTo>
                    <a:pt x="1421332" y="1435456"/>
                    <a:pt x="1242655" y="1495844"/>
                    <a:pt x="1409700" y="1435100"/>
                  </a:cubicBezTo>
                  <a:cubicBezTo>
                    <a:pt x="1434862" y="1425950"/>
                    <a:pt x="1460500" y="1418167"/>
                    <a:pt x="1485900" y="1409700"/>
                  </a:cubicBezTo>
                  <a:cubicBezTo>
                    <a:pt x="1522777" y="1397408"/>
                    <a:pt x="1530766" y="1398457"/>
                    <a:pt x="1562100" y="1371600"/>
                  </a:cubicBezTo>
                  <a:cubicBezTo>
                    <a:pt x="1603444" y="1336162"/>
                    <a:pt x="1639187" y="1293625"/>
                    <a:pt x="1663700" y="1244600"/>
                  </a:cubicBezTo>
                  <a:cubicBezTo>
                    <a:pt x="1672167" y="1227667"/>
                    <a:pt x="1682069" y="1211378"/>
                    <a:pt x="1689100" y="1193800"/>
                  </a:cubicBezTo>
                  <a:cubicBezTo>
                    <a:pt x="1751874" y="1036866"/>
                    <a:pt x="1680332" y="1185935"/>
                    <a:pt x="1739900" y="1066800"/>
                  </a:cubicBezTo>
                  <a:cubicBezTo>
                    <a:pt x="1744133" y="1028700"/>
                    <a:pt x="1745082" y="990090"/>
                    <a:pt x="1752600" y="952500"/>
                  </a:cubicBezTo>
                  <a:cubicBezTo>
                    <a:pt x="1757851" y="926246"/>
                    <a:pt x="1777077" y="903058"/>
                    <a:pt x="1778000" y="876300"/>
                  </a:cubicBezTo>
                  <a:cubicBezTo>
                    <a:pt x="1783193" y="725699"/>
                    <a:pt x="1793581" y="655384"/>
                    <a:pt x="1752600" y="546100"/>
                  </a:cubicBezTo>
                  <a:cubicBezTo>
                    <a:pt x="1744595" y="524754"/>
                    <a:pt x="1734409" y="504227"/>
                    <a:pt x="1727200" y="482600"/>
                  </a:cubicBezTo>
                  <a:cubicBezTo>
                    <a:pt x="1721680" y="466041"/>
                    <a:pt x="1722306" y="447412"/>
                    <a:pt x="1714500" y="431800"/>
                  </a:cubicBezTo>
                  <a:cubicBezTo>
                    <a:pt x="1700848" y="404496"/>
                    <a:pt x="1677352" y="382904"/>
                    <a:pt x="1663700" y="355600"/>
                  </a:cubicBezTo>
                  <a:cubicBezTo>
                    <a:pt x="1655233" y="338667"/>
                    <a:pt x="1650420" y="319344"/>
                    <a:pt x="1638300" y="304800"/>
                  </a:cubicBezTo>
                  <a:cubicBezTo>
                    <a:pt x="1533705" y="179286"/>
                    <a:pt x="1564946" y="235806"/>
                    <a:pt x="1473200" y="152400"/>
                  </a:cubicBezTo>
                  <a:cubicBezTo>
                    <a:pt x="1372445" y="60805"/>
                    <a:pt x="1437783" y="86396"/>
                    <a:pt x="1346200" y="63500"/>
                  </a:cubicBezTo>
                  <a:cubicBezTo>
                    <a:pt x="1333500" y="55033"/>
                    <a:pt x="1321752" y="44926"/>
                    <a:pt x="1308100" y="38100"/>
                  </a:cubicBezTo>
                  <a:cubicBezTo>
                    <a:pt x="1273332" y="20716"/>
                    <a:pt x="1212302" y="16600"/>
                    <a:pt x="1181100" y="12700"/>
                  </a:cubicBezTo>
                  <a:cubicBezTo>
                    <a:pt x="1143062" y="7945"/>
                    <a:pt x="1104900" y="4233"/>
                    <a:pt x="1066800" y="0"/>
                  </a:cubicBezTo>
                  <a:cubicBezTo>
                    <a:pt x="1007533" y="4233"/>
                    <a:pt x="947514" y="2374"/>
                    <a:pt x="889000" y="12700"/>
                  </a:cubicBezTo>
                  <a:cubicBezTo>
                    <a:pt x="873969" y="15353"/>
                    <a:pt x="864929" y="32087"/>
                    <a:pt x="850900" y="38100"/>
                  </a:cubicBezTo>
                  <a:cubicBezTo>
                    <a:pt x="834857" y="44976"/>
                    <a:pt x="816443" y="44671"/>
                    <a:pt x="800100" y="50800"/>
                  </a:cubicBezTo>
                  <a:cubicBezTo>
                    <a:pt x="782373" y="57447"/>
                    <a:pt x="766701" y="68742"/>
                    <a:pt x="749300" y="76200"/>
                  </a:cubicBezTo>
                  <a:cubicBezTo>
                    <a:pt x="736995" y="81473"/>
                    <a:pt x="723174" y="82913"/>
                    <a:pt x="711200" y="88900"/>
                  </a:cubicBezTo>
                  <a:cubicBezTo>
                    <a:pt x="612723" y="138139"/>
                    <a:pt x="730765" y="95078"/>
                    <a:pt x="635000" y="127000"/>
                  </a:cubicBezTo>
                  <a:cubicBezTo>
                    <a:pt x="581781" y="233438"/>
                    <a:pt x="645886" y="130629"/>
                    <a:pt x="558800" y="203200"/>
                  </a:cubicBezTo>
                  <a:cubicBezTo>
                    <a:pt x="527603" y="229197"/>
                    <a:pt x="536798" y="247204"/>
                    <a:pt x="520700" y="279400"/>
                  </a:cubicBezTo>
                  <a:cubicBezTo>
                    <a:pt x="513874" y="293052"/>
                    <a:pt x="502126" y="303848"/>
                    <a:pt x="495300" y="317500"/>
                  </a:cubicBezTo>
                  <a:cubicBezTo>
                    <a:pt x="442720" y="422660"/>
                    <a:pt x="529993" y="284511"/>
                    <a:pt x="457200" y="393700"/>
                  </a:cubicBezTo>
                  <a:cubicBezTo>
                    <a:pt x="454211" y="405657"/>
                    <a:pt x="440082" y="467693"/>
                    <a:pt x="431800" y="482600"/>
                  </a:cubicBezTo>
                  <a:cubicBezTo>
                    <a:pt x="416975" y="509285"/>
                    <a:pt x="390653" y="529840"/>
                    <a:pt x="381000" y="558800"/>
                  </a:cubicBezTo>
                  <a:cubicBezTo>
                    <a:pt x="376767" y="571500"/>
                    <a:pt x="377766" y="587434"/>
                    <a:pt x="368300" y="596900"/>
                  </a:cubicBezTo>
                  <a:cubicBezTo>
                    <a:pt x="354913" y="610287"/>
                    <a:pt x="333938" y="612907"/>
                    <a:pt x="317500" y="622300"/>
                  </a:cubicBezTo>
                  <a:cubicBezTo>
                    <a:pt x="283992" y="641447"/>
                    <a:pt x="277283" y="615950"/>
                    <a:pt x="266700" y="635000"/>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a:off x="1625" y="6675"/>
              <a:ext cx="4515" cy="1624"/>
            </a:xfrm>
            <a:custGeom>
              <a:avLst/>
              <a:gdLst>
                <a:gd name="connsiteX0" fmla="*/ 1155700 w 2866896"/>
                <a:gd name="connsiteY0" fmla="*/ 2677 h 1031377"/>
                <a:gd name="connsiteX1" fmla="*/ 1092200 w 2866896"/>
                <a:gd name="connsiteY1" fmla="*/ 15377 h 1031377"/>
                <a:gd name="connsiteX2" fmla="*/ 1016000 w 2866896"/>
                <a:gd name="connsiteY2" fmla="*/ 66177 h 1031377"/>
                <a:gd name="connsiteX3" fmla="*/ 990600 w 2866896"/>
                <a:gd name="connsiteY3" fmla="*/ 104277 h 1031377"/>
                <a:gd name="connsiteX4" fmla="*/ 914400 w 2866896"/>
                <a:gd name="connsiteY4" fmla="*/ 155077 h 1031377"/>
                <a:gd name="connsiteX5" fmla="*/ 876300 w 2866896"/>
                <a:gd name="connsiteY5" fmla="*/ 180477 h 1031377"/>
                <a:gd name="connsiteX6" fmla="*/ 800100 w 2866896"/>
                <a:gd name="connsiteY6" fmla="*/ 231277 h 1031377"/>
                <a:gd name="connsiteX7" fmla="*/ 762000 w 2866896"/>
                <a:gd name="connsiteY7" fmla="*/ 256677 h 1031377"/>
                <a:gd name="connsiteX8" fmla="*/ 673100 w 2866896"/>
                <a:gd name="connsiteY8" fmla="*/ 282077 h 1031377"/>
                <a:gd name="connsiteX9" fmla="*/ 635000 w 2866896"/>
                <a:gd name="connsiteY9" fmla="*/ 294777 h 1031377"/>
                <a:gd name="connsiteX10" fmla="*/ 482600 w 2866896"/>
                <a:gd name="connsiteY10" fmla="*/ 320177 h 1031377"/>
                <a:gd name="connsiteX11" fmla="*/ 381000 w 2866896"/>
                <a:gd name="connsiteY11" fmla="*/ 345577 h 1031377"/>
                <a:gd name="connsiteX12" fmla="*/ 304800 w 2866896"/>
                <a:gd name="connsiteY12" fmla="*/ 370977 h 1031377"/>
                <a:gd name="connsiteX13" fmla="*/ 228600 w 2866896"/>
                <a:gd name="connsiteY13" fmla="*/ 409077 h 1031377"/>
                <a:gd name="connsiteX14" fmla="*/ 127000 w 2866896"/>
                <a:gd name="connsiteY14" fmla="*/ 459877 h 1031377"/>
                <a:gd name="connsiteX15" fmla="*/ 76200 w 2866896"/>
                <a:gd name="connsiteY15" fmla="*/ 485277 h 1031377"/>
                <a:gd name="connsiteX16" fmla="*/ 0 w 2866896"/>
                <a:gd name="connsiteY16" fmla="*/ 561477 h 1031377"/>
                <a:gd name="connsiteX17" fmla="*/ 25400 w 2866896"/>
                <a:gd name="connsiteY17" fmla="*/ 701177 h 1031377"/>
                <a:gd name="connsiteX18" fmla="*/ 50800 w 2866896"/>
                <a:gd name="connsiteY18" fmla="*/ 739277 h 1031377"/>
                <a:gd name="connsiteX19" fmla="*/ 127000 w 2866896"/>
                <a:gd name="connsiteY19" fmla="*/ 840877 h 1031377"/>
                <a:gd name="connsiteX20" fmla="*/ 177800 w 2866896"/>
                <a:gd name="connsiteY20" fmla="*/ 866277 h 1031377"/>
                <a:gd name="connsiteX21" fmla="*/ 254000 w 2866896"/>
                <a:gd name="connsiteY21" fmla="*/ 917077 h 1031377"/>
                <a:gd name="connsiteX22" fmla="*/ 355600 w 2866896"/>
                <a:gd name="connsiteY22" fmla="*/ 942477 h 1031377"/>
                <a:gd name="connsiteX23" fmla="*/ 444500 w 2866896"/>
                <a:gd name="connsiteY23" fmla="*/ 967877 h 1031377"/>
                <a:gd name="connsiteX24" fmla="*/ 533400 w 2866896"/>
                <a:gd name="connsiteY24" fmla="*/ 993277 h 1031377"/>
                <a:gd name="connsiteX25" fmla="*/ 800100 w 2866896"/>
                <a:gd name="connsiteY25" fmla="*/ 1018677 h 1031377"/>
                <a:gd name="connsiteX26" fmla="*/ 1270000 w 2866896"/>
                <a:gd name="connsiteY26" fmla="*/ 1005977 h 1031377"/>
                <a:gd name="connsiteX27" fmla="*/ 1333500 w 2866896"/>
                <a:gd name="connsiteY27" fmla="*/ 993277 h 1031377"/>
                <a:gd name="connsiteX28" fmla="*/ 1422400 w 2866896"/>
                <a:gd name="connsiteY28" fmla="*/ 980577 h 1031377"/>
                <a:gd name="connsiteX29" fmla="*/ 2070100 w 2866896"/>
                <a:gd name="connsiteY29" fmla="*/ 993277 h 1031377"/>
                <a:gd name="connsiteX30" fmla="*/ 2197100 w 2866896"/>
                <a:gd name="connsiteY30" fmla="*/ 1005977 h 1031377"/>
                <a:gd name="connsiteX31" fmla="*/ 2324100 w 2866896"/>
                <a:gd name="connsiteY31" fmla="*/ 1031377 h 1031377"/>
                <a:gd name="connsiteX32" fmla="*/ 2730500 w 2866896"/>
                <a:gd name="connsiteY32" fmla="*/ 1018677 h 1031377"/>
                <a:gd name="connsiteX33" fmla="*/ 2768600 w 2866896"/>
                <a:gd name="connsiteY33" fmla="*/ 1005977 h 1031377"/>
                <a:gd name="connsiteX34" fmla="*/ 2819400 w 2866896"/>
                <a:gd name="connsiteY34" fmla="*/ 993277 h 1031377"/>
                <a:gd name="connsiteX35" fmla="*/ 2844800 w 2866896"/>
                <a:gd name="connsiteY35" fmla="*/ 955177 h 1031377"/>
                <a:gd name="connsiteX36" fmla="*/ 2857500 w 2866896"/>
                <a:gd name="connsiteY36" fmla="*/ 917077 h 1031377"/>
                <a:gd name="connsiteX37" fmla="*/ 2819400 w 2866896"/>
                <a:gd name="connsiteY37" fmla="*/ 688477 h 1031377"/>
                <a:gd name="connsiteX38" fmla="*/ 2768600 w 2866896"/>
                <a:gd name="connsiteY38" fmla="*/ 612277 h 1031377"/>
                <a:gd name="connsiteX39" fmla="*/ 2616200 w 2866896"/>
                <a:gd name="connsiteY39" fmla="*/ 485277 h 1031377"/>
                <a:gd name="connsiteX40" fmla="*/ 2565400 w 2866896"/>
                <a:gd name="connsiteY40" fmla="*/ 447177 h 1031377"/>
                <a:gd name="connsiteX41" fmla="*/ 2438400 w 2866896"/>
                <a:gd name="connsiteY41" fmla="*/ 409077 h 1031377"/>
                <a:gd name="connsiteX42" fmla="*/ 2362200 w 2866896"/>
                <a:gd name="connsiteY42" fmla="*/ 383677 h 1031377"/>
                <a:gd name="connsiteX43" fmla="*/ 2197100 w 2866896"/>
                <a:gd name="connsiteY43" fmla="*/ 345577 h 1031377"/>
                <a:gd name="connsiteX44" fmla="*/ 2006600 w 2866896"/>
                <a:gd name="connsiteY44" fmla="*/ 332877 h 1031377"/>
                <a:gd name="connsiteX45" fmla="*/ 1866900 w 2866896"/>
                <a:gd name="connsiteY45" fmla="*/ 294777 h 1031377"/>
                <a:gd name="connsiteX46" fmla="*/ 1828800 w 2866896"/>
                <a:gd name="connsiteY46" fmla="*/ 256677 h 1031377"/>
                <a:gd name="connsiteX47" fmla="*/ 1790700 w 2866896"/>
                <a:gd name="connsiteY47" fmla="*/ 243977 h 1031377"/>
                <a:gd name="connsiteX48" fmla="*/ 1752600 w 2866896"/>
                <a:gd name="connsiteY48" fmla="*/ 218577 h 1031377"/>
                <a:gd name="connsiteX49" fmla="*/ 1625600 w 2866896"/>
                <a:gd name="connsiteY49" fmla="*/ 129677 h 1031377"/>
                <a:gd name="connsiteX50" fmla="*/ 1549400 w 2866896"/>
                <a:gd name="connsiteY50" fmla="*/ 91577 h 1031377"/>
                <a:gd name="connsiteX51" fmla="*/ 1473200 w 2866896"/>
                <a:gd name="connsiteY51" fmla="*/ 66177 h 1031377"/>
                <a:gd name="connsiteX52" fmla="*/ 1435100 w 2866896"/>
                <a:gd name="connsiteY52" fmla="*/ 53477 h 1031377"/>
                <a:gd name="connsiteX53" fmla="*/ 1397000 w 2866896"/>
                <a:gd name="connsiteY53" fmla="*/ 40777 h 1031377"/>
                <a:gd name="connsiteX54" fmla="*/ 1244600 w 2866896"/>
                <a:gd name="connsiteY54" fmla="*/ 28077 h 1031377"/>
                <a:gd name="connsiteX55" fmla="*/ 1155700 w 2866896"/>
                <a:gd name="connsiteY55" fmla="*/ 2677 h 103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66896" h="1031377">
                  <a:moveTo>
                    <a:pt x="1155700" y="2677"/>
                  </a:moveTo>
                  <a:cubicBezTo>
                    <a:pt x="1130300" y="560"/>
                    <a:pt x="1111851" y="6445"/>
                    <a:pt x="1092200" y="15377"/>
                  </a:cubicBezTo>
                  <a:cubicBezTo>
                    <a:pt x="1064409" y="28009"/>
                    <a:pt x="1016000" y="66177"/>
                    <a:pt x="1016000" y="66177"/>
                  </a:cubicBezTo>
                  <a:cubicBezTo>
                    <a:pt x="1007533" y="78877"/>
                    <a:pt x="1002087" y="94226"/>
                    <a:pt x="990600" y="104277"/>
                  </a:cubicBezTo>
                  <a:cubicBezTo>
                    <a:pt x="967626" y="124379"/>
                    <a:pt x="939800" y="138144"/>
                    <a:pt x="914400" y="155077"/>
                  </a:cubicBezTo>
                  <a:lnTo>
                    <a:pt x="876300" y="180477"/>
                  </a:lnTo>
                  <a:lnTo>
                    <a:pt x="800100" y="231277"/>
                  </a:lnTo>
                  <a:cubicBezTo>
                    <a:pt x="787400" y="239744"/>
                    <a:pt x="776480" y="251850"/>
                    <a:pt x="762000" y="256677"/>
                  </a:cubicBezTo>
                  <a:cubicBezTo>
                    <a:pt x="670649" y="287127"/>
                    <a:pt x="784728" y="250183"/>
                    <a:pt x="673100" y="282077"/>
                  </a:cubicBezTo>
                  <a:cubicBezTo>
                    <a:pt x="660228" y="285755"/>
                    <a:pt x="647987" y="291530"/>
                    <a:pt x="635000" y="294777"/>
                  </a:cubicBezTo>
                  <a:cubicBezTo>
                    <a:pt x="585478" y="307157"/>
                    <a:pt x="532779" y="313009"/>
                    <a:pt x="482600" y="320177"/>
                  </a:cubicBezTo>
                  <a:cubicBezTo>
                    <a:pt x="366995" y="358712"/>
                    <a:pt x="549579" y="299601"/>
                    <a:pt x="381000" y="345577"/>
                  </a:cubicBezTo>
                  <a:cubicBezTo>
                    <a:pt x="355169" y="352622"/>
                    <a:pt x="327077" y="356125"/>
                    <a:pt x="304800" y="370977"/>
                  </a:cubicBezTo>
                  <a:cubicBezTo>
                    <a:pt x="221304" y="426641"/>
                    <a:pt x="311226" y="371520"/>
                    <a:pt x="228600" y="409077"/>
                  </a:cubicBezTo>
                  <a:cubicBezTo>
                    <a:pt x="194130" y="424745"/>
                    <a:pt x="160867" y="442944"/>
                    <a:pt x="127000" y="459877"/>
                  </a:cubicBezTo>
                  <a:cubicBezTo>
                    <a:pt x="110067" y="468344"/>
                    <a:pt x="89587" y="471890"/>
                    <a:pt x="76200" y="485277"/>
                  </a:cubicBezTo>
                  <a:lnTo>
                    <a:pt x="0" y="561477"/>
                  </a:lnTo>
                  <a:cubicBezTo>
                    <a:pt x="4378" y="596500"/>
                    <a:pt x="5823" y="662022"/>
                    <a:pt x="25400" y="701177"/>
                  </a:cubicBezTo>
                  <a:cubicBezTo>
                    <a:pt x="32226" y="714829"/>
                    <a:pt x="41822" y="726933"/>
                    <a:pt x="50800" y="739277"/>
                  </a:cubicBezTo>
                  <a:cubicBezTo>
                    <a:pt x="75699" y="773513"/>
                    <a:pt x="89136" y="821945"/>
                    <a:pt x="127000" y="840877"/>
                  </a:cubicBezTo>
                  <a:cubicBezTo>
                    <a:pt x="143933" y="849344"/>
                    <a:pt x="161566" y="856537"/>
                    <a:pt x="177800" y="866277"/>
                  </a:cubicBezTo>
                  <a:cubicBezTo>
                    <a:pt x="203977" y="881983"/>
                    <a:pt x="224384" y="909673"/>
                    <a:pt x="254000" y="917077"/>
                  </a:cubicBezTo>
                  <a:cubicBezTo>
                    <a:pt x="287867" y="925544"/>
                    <a:pt x="322482" y="931438"/>
                    <a:pt x="355600" y="942477"/>
                  </a:cubicBezTo>
                  <a:cubicBezTo>
                    <a:pt x="446951" y="972927"/>
                    <a:pt x="332872" y="935983"/>
                    <a:pt x="444500" y="967877"/>
                  </a:cubicBezTo>
                  <a:cubicBezTo>
                    <a:pt x="492105" y="981479"/>
                    <a:pt x="478809" y="983351"/>
                    <a:pt x="533400" y="993277"/>
                  </a:cubicBezTo>
                  <a:cubicBezTo>
                    <a:pt x="628984" y="1010656"/>
                    <a:pt x="695930" y="1011236"/>
                    <a:pt x="800100" y="1018677"/>
                  </a:cubicBezTo>
                  <a:cubicBezTo>
                    <a:pt x="956733" y="1014444"/>
                    <a:pt x="1113487" y="1013430"/>
                    <a:pt x="1270000" y="1005977"/>
                  </a:cubicBezTo>
                  <a:cubicBezTo>
                    <a:pt x="1291561" y="1004950"/>
                    <a:pt x="1312208" y="996826"/>
                    <a:pt x="1333500" y="993277"/>
                  </a:cubicBezTo>
                  <a:cubicBezTo>
                    <a:pt x="1363027" y="988356"/>
                    <a:pt x="1392767" y="984810"/>
                    <a:pt x="1422400" y="980577"/>
                  </a:cubicBezTo>
                  <a:lnTo>
                    <a:pt x="2070100" y="993277"/>
                  </a:lnTo>
                  <a:cubicBezTo>
                    <a:pt x="2112622" y="994671"/>
                    <a:pt x="2155026" y="999666"/>
                    <a:pt x="2197100" y="1005977"/>
                  </a:cubicBezTo>
                  <a:cubicBezTo>
                    <a:pt x="2239794" y="1012381"/>
                    <a:pt x="2324100" y="1031377"/>
                    <a:pt x="2324100" y="1031377"/>
                  </a:cubicBezTo>
                  <a:cubicBezTo>
                    <a:pt x="2459567" y="1027144"/>
                    <a:pt x="2595188" y="1026409"/>
                    <a:pt x="2730500" y="1018677"/>
                  </a:cubicBezTo>
                  <a:cubicBezTo>
                    <a:pt x="2743865" y="1017913"/>
                    <a:pt x="2755728" y="1009655"/>
                    <a:pt x="2768600" y="1005977"/>
                  </a:cubicBezTo>
                  <a:cubicBezTo>
                    <a:pt x="2785383" y="1001182"/>
                    <a:pt x="2802467" y="997510"/>
                    <a:pt x="2819400" y="993277"/>
                  </a:cubicBezTo>
                  <a:cubicBezTo>
                    <a:pt x="2827867" y="980577"/>
                    <a:pt x="2837974" y="968829"/>
                    <a:pt x="2844800" y="955177"/>
                  </a:cubicBezTo>
                  <a:cubicBezTo>
                    <a:pt x="2850787" y="943203"/>
                    <a:pt x="2857500" y="930464"/>
                    <a:pt x="2857500" y="917077"/>
                  </a:cubicBezTo>
                  <a:cubicBezTo>
                    <a:pt x="2857500" y="798179"/>
                    <a:pt x="2866896" y="767637"/>
                    <a:pt x="2819400" y="688477"/>
                  </a:cubicBezTo>
                  <a:cubicBezTo>
                    <a:pt x="2803694" y="662300"/>
                    <a:pt x="2790186" y="633863"/>
                    <a:pt x="2768600" y="612277"/>
                  </a:cubicBezTo>
                  <a:cubicBezTo>
                    <a:pt x="2629203" y="472880"/>
                    <a:pt x="2757651" y="591365"/>
                    <a:pt x="2616200" y="485277"/>
                  </a:cubicBezTo>
                  <a:cubicBezTo>
                    <a:pt x="2599267" y="472577"/>
                    <a:pt x="2584332" y="456643"/>
                    <a:pt x="2565400" y="447177"/>
                  </a:cubicBezTo>
                  <a:cubicBezTo>
                    <a:pt x="2520499" y="424726"/>
                    <a:pt x="2483975" y="422750"/>
                    <a:pt x="2438400" y="409077"/>
                  </a:cubicBezTo>
                  <a:cubicBezTo>
                    <a:pt x="2412755" y="401384"/>
                    <a:pt x="2387600" y="392144"/>
                    <a:pt x="2362200" y="383677"/>
                  </a:cubicBezTo>
                  <a:cubicBezTo>
                    <a:pt x="2304870" y="364567"/>
                    <a:pt x="2267164" y="350248"/>
                    <a:pt x="2197100" y="345577"/>
                  </a:cubicBezTo>
                  <a:lnTo>
                    <a:pt x="2006600" y="332877"/>
                  </a:lnTo>
                  <a:cubicBezTo>
                    <a:pt x="1892013" y="304230"/>
                    <a:pt x="1938118" y="318516"/>
                    <a:pt x="1866900" y="294777"/>
                  </a:cubicBezTo>
                  <a:cubicBezTo>
                    <a:pt x="1854200" y="282077"/>
                    <a:pt x="1843744" y="266640"/>
                    <a:pt x="1828800" y="256677"/>
                  </a:cubicBezTo>
                  <a:cubicBezTo>
                    <a:pt x="1817661" y="249251"/>
                    <a:pt x="1802674" y="249964"/>
                    <a:pt x="1790700" y="243977"/>
                  </a:cubicBezTo>
                  <a:cubicBezTo>
                    <a:pt x="1777048" y="237151"/>
                    <a:pt x="1765020" y="227449"/>
                    <a:pt x="1752600" y="218577"/>
                  </a:cubicBezTo>
                  <a:cubicBezTo>
                    <a:pt x="1727242" y="200464"/>
                    <a:pt x="1647497" y="136976"/>
                    <a:pt x="1625600" y="129677"/>
                  </a:cubicBezTo>
                  <a:cubicBezTo>
                    <a:pt x="1486649" y="83360"/>
                    <a:pt x="1697116" y="157229"/>
                    <a:pt x="1549400" y="91577"/>
                  </a:cubicBezTo>
                  <a:cubicBezTo>
                    <a:pt x="1524934" y="80703"/>
                    <a:pt x="1498600" y="74644"/>
                    <a:pt x="1473200" y="66177"/>
                  </a:cubicBezTo>
                  <a:lnTo>
                    <a:pt x="1435100" y="53477"/>
                  </a:lnTo>
                  <a:cubicBezTo>
                    <a:pt x="1422400" y="49244"/>
                    <a:pt x="1410341" y="41889"/>
                    <a:pt x="1397000" y="40777"/>
                  </a:cubicBezTo>
                  <a:lnTo>
                    <a:pt x="1244600" y="28077"/>
                  </a:lnTo>
                  <a:cubicBezTo>
                    <a:pt x="1160368" y="0"/>
                    <a:pt x="1181100" y="4794"/>
                    <a:pt x="1155700" y="2677"/>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p:cNvSpPr/>
            <p:nvPr/>
          </p:nvSpPr>
          <p:spPr>
            <a:xfrm>
              <a:off x="2085" y="4859"/>
              <a:ext cx="300" cy="280"/>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p:cNvSpPr/>
            <p:nvPr/>
          </p:nvSpPr>
          <p:spPr>
            <a:xfrm>
              <a:off x="1765" y="5679"/>
              <a:ext cx="300" cy="280"/>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nvSpPr>
          <p:spPr>
            <a:xfrm>
              <a:off x="2805" y="4719"/>
              <a:ext cx="300" cy="280"/>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nvSpPr>
          <p:spPr>
            <a:xfrm>
              <a:off x="2485" y="5419"/>
              <a:ext cx="300" cy="280"/>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nvSpPr>
          <p:spPr>
            <a:xfrm>
              <a:off x="3585" y="4959"/>
              <a:ext cx="300" cy="280"/>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等腰三角形 49"/>
            <p:cNvSpPr/>
            <p:nvPr/>
          </p:nvSpPr>
          <p:spPr>
            <a:xfrm>
              <a:off x="3245" y="5559"/>
              <a:ext cx="300" cy="280"/>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等腰三角形 50"/>
            <p:cNvSpPr/>
            <p:nvPr/>
          </p:nvSpPr>
          <p:spPr>
            <a:xfrm>
              <a:off x="1805" y="6279"/>
              <a:ext cx="300" cy="280"/>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nvSpPr>
          <p:spPr>
            <a:xfrm>
              <a:off x="2545" y="6239"/>
              <a:ext cx="300" cy="280"/>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5445" y="4979"/>
              <a:ext cx="280" cy="3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885" y="5539"/>
              <a:ext cx="280" cy="3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5705" y="5699"/>
              <a:ext cx="280" cy="3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4405" y="6099"/>
              <a:ext cx="280" cy="3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5285" y="6259"/>
              <a:ext cx="280" cy="3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6225" y="6159"/>
              <a:ext cx="280" cy="3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6165" y="4939"/>
              <a:ext cx="280" cy="3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6405" y="5459"/>
              <a:ext cx="280" cy="3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3065" y="7759"/>
              <a:ext cx="320" cy="34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3585" y="7559"/>
              <a:ext cx="320" cy="34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3565" y="6919"/>
              <a:ext cx="320" cy="34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4285" y="7459"/>
              <a:ext cx="320" cy="34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4865" y="7519"/>
              <a:ext cx="320" cy="34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5545" y="7759"/>
              <a:ext cx="320" cy="34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2785" y="7299"/>
              <a:ext cx="320" cy="34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2245" y="7599"/>
              <a:ext cx="320" cy="34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677881" y="1405809"/>
            <a:ext cx="10816128" cy="922020"/>
          </a:xfrm>
          <a:prstGeom prst="rect">
            <a:avLst/>
          </a:prstGeom>
        </p:spPr>
        <p:txBody>
          <a:bodyPr wrap="square">
            <a:spAutoFit/>
          </a:bodyPr>
          <a:lstStyle/>
          <a:p>
            <a:pPr marL="0" marR="0" lvl="0" indent="457200" algn="just" defTabSz="914400" rtl="0" fontAlgn="auto">
              <a:lnSpc>
                <a:spcPct val="15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D8422A"/>
                </a:solidFill>
                <a:effectLst/>
                <a:uLnTx/>
                <a:uFillTx/>
                <a:latin typeface="微软雅黑" panose="020B0503020204020204" pitchFamily="34" charset="-122"/>
                <a:ea typeface="微软雅黑" panose="020B0503020204020204" pitchFamily="34" charset="-122"/>
                <a:cs typeface="+mn-cs"/>
              </a:rPr>
              <a:t>无监督学习</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是从无标注的数据中学习数据的统计规律或者内在结构的机器学习方法，主要包括：聚类、降维等。</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825672" y="987190"/>
            <a:ext cx="4505280"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无监督学习</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69" name="组合 68"/>
          <p:cNvGrpSpPr/>
          <p:nvPr/>
        </p:nvGrpSpPr>
        <p:grpSpPr>
          <a:xfrm>
            <a:off x="5727700" y="3358515"/>
            <a:ext cx="2275840" cy="1561465"/>
            <a:chOff x="9020" y="5114"/>
            <a:chExt cx="3584" cy="2459"/>
          </a:xfrm>
        </p:grpSpPr>
        <p:cxnSp>
          <p:nvCxnSpPr>
            <p:cNvPr id="7" name="直接箭头连接符 6"/>
            <p:cNvCxnSpPr/>
            <p:nvPr/>
          </p:nvCxnSpPr>
          <p:spPr>
            <a:xfrm flipV="1">
              <a:off x="9020" y="7561"/>
              <a:ext cx="3585" cy="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9020" y="5114"/>
              <a:ext cx="0" cy="24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9020" y="5418"/>
              <a:ext cx="3185" cy="1548"/>
            </a:xfrm>
            <a:prstGeom prst="line">
              <a:avLst/>
            </a:prstGeom>
            <a:ln>
              <a:solidFill>
                <a:srgbClr val="D8422A"/>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9407" y="6402"/>
              <a:ext cx="120" cy="119"/>
            </a:xfrm>
            <a:prstGeom prst="ellipse">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9607" y="6602"/>
              <a:ext cx="120" cy="119"/>
            </a:xfrm>
            <a:prstGeom prst="ellipse">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0020" y="6218"/>
              <a:ext cx="120" cy="119"/>
            </a:xfrm>
            <a:prstGeom prst="ellipse">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0020" y="6602"/>
              <a:ext cx="120" cy="119"/>
            </a:xfrm>
            <a:prstGeom prst="ellipse">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409" y="5971"/>
              <a:ext cx="120" cy="119"/>
            </a:xfrm>
            <a:prstGeom prst="ellipse">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0334" y="6337"/>
              <a:ext cx="120" cy="119"/>
            </a:xfrm>
            <a:prstGeom prst="ellipse">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0740" y="6090"/>
              <a:ext cx="120" cy="119"/>
            </a:xfrm>
            <a:prstGeom prst="ellipse">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1006" y="5776"/>
              <a:ext cx="120" cy="119"/>
            </a:xfrm>
            <a:prstGeom prst="ellipse">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1425" y="5726"/>
              <a:ext cx="120" cy="119"/>
            </a:xfrm>
            <a:prstGeom prst="ellipse">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11545" y="5507"/>
              <a:ext cx="120" cy="119"/>
            </a:xfrm>
            <a:prstGeom prst="ellipse">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8735060" y="4168140"/>
            <a:ext cx="2275840" cy="83185"/>
            <a:chOff x="13750" y="6483"/>
            <a:chExt cx="3584" cy="131"/>
          </a:xfrm>
        </p:grpSpPr>
        <p:cxnSp>
          <p:nvCxnSpPr>
            <p:cNvPr id="27" name="直接箭头连接符 26"/>
            <p:cNvCxnSpPr/>
            <p:nvPr/>
          </p:nvCxnSpPr>
          <p:spPr>
            <a:xfrm flipV="1">
              <a:off x="13750" y="6602"/>
              <a:ext cx="3585" cy="13"/>
            </a:xfrm>
            <a:prstGeom prst="straightConnector1">
              <a:avLst/>
            </a:prstGeom>
            <a:solidFill>
              <a:srgbClr val="F4B183"/>
            </a:solid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13931" y="6483"/>
              <a:ext cx="120" cy="119"/>
            </a:xfrm>
            <a:prstGeom prst="ellipse">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4338" y="6483"/>
              <a:ext cx="120" cy="119"/>
            </a:xfrm>
            <a:prstGeom prst="ellipse">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4629" y="6488"/>
              <a:ext cx="120" cy="119"/>
            </a:xfrm>
            <a:prstGeom prst="ellipse">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4795" y="6483"/>
              <a:ext cx="120" cy="119"/>
            </a:xfrm>
            <a:prstGeom prst="ellipse">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5188" y="6488"/>
              <a:ext cx="120" cy="119"/>
            </a:xfrm>
            <a:prstGeom prst="ellipse">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5576" y="6488"/>
              <a:ext cx="120" cy="119"/>
            </a:xfrm>
            <a:prstGeom prst="ellipse">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5778" y="6483"/>
              <a:ext cx="120" cy="119"/>
            </a:xfrm>
            <a:prstGeom prst="ellipse">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6127" y="6483"/>
              <a:ext cx="120" cy="119"/>
            </a:xfrm>
            <a:prstGeom prst="ellipse">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6476" y="6483"/>
              <a:ext cx="120" cy="119"/>
            </a:xfrm>
            <a:prstGeom prst="ellipse">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6705" y="6483"/>
              <a:ext cx="120" cy="119"/>
            </a:xfrm>
            <a:prstGeom prst="ellipse">
              <a:avLst/>
            </a:prstGeom>
            <a:solidFill>
              <a:srgbClr val="F4B183"/>
            </a:solidFill>
            <a:ln>
              <a:solidFill>
                <a:srgbClr val="F4B1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右箭头 38"/>
          <p:cNvSpPr/>
          <p:nvPr/>
        </p:nvSpPr>
        <p:spPr>
          <a:xfrm>
            <a:off x="8004175" y="4053840"/>
            <a:ext cx="451485" cy="197485"/>
          </a:xfrm>
          <a:prstGeom prst="rightArrow">
            <a:avLst/>
          </a:prstGeom>
          <a:solidFill>
            <a:srgbClr val="D8422A"/>
          </a:solidFill>
          <a:ln>
            <a:solidFill>
              <a:srgbClr val="D842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2495550" y="5265420"/>
            <a:ext cx="805815" cy="368300"/>
          </a:xfrm>
          <a:prstGeom prst="rect">
            <a:avLst/>
          </a:prstGeom>
          <a:noFill/>
        </p:spPr>
        <p:txBody>
          <a:bodyPr wrap="square" rtlCol="0">
            <a:spAutoFit/>
          </a:bodyPr>
          <a:lstStyle/>
          <a:p>
            <a:r>
              <a:rPr lang="zh-CN" altLang="en-US">
                <a:latin typeface="楷体" panose="02010609060101010101" pitchFamily="49" charset="-122"/>
                <a:ea typeface="楷体" panose="02010609060101010101" pitchFamily="49" charset="-122"/>
              </a:rPr>
              <a:t>聚类</a:t>
            </a:r>
            <a:endParaRPr lang="zh-CN" altLang="en-US">
              <a:latin typeface="楷体" panose="02010609060101010101" pitchFamily="49" charset="-122"/>
              <a:ea typeface="楷体" panose="02010609060101010101" pitchFamily="49" charset="-122"/>
            </a:endParaRPr>
          </a:p>
        </p:txBody>
      </p:sp>
      <p:sp>
        <p:nvSpPr>
          <p:cNvPr id="71" name="文本框 70"/>
          <p:cNvSpPr txBox="1"/>
          <p:nvPr/>
        </p:nvSpPr>
        <p:spPr>
          <a:xfrm>
            <a:off x="7929245" y="5265420"/>
            <a:ext cx="805815" cy="368300"/>
          </a:xfrm>
          <a:prstGeom prst="rect">
            <a:avLst/>
          </a:prstGeom>
          <a:noFill/>
        </p:spPr>
        <p:txBody>
          <a:bodyPr wrap="square" rtlCol="0">
            <a:spAutoFit/>
          </a:bodyPr>
          <a:lstStyle/>
          <a:p>
            <a:r>
              <a:rPr lang="zh-CN" altLang="en-US">
                <a:latin typeface="楷体" panose="02010609060101010101" pitchFamily="49" charset="-122"/>
                <a:ea typeface="楷体" panose="02010609060101010101" pitchFamily="49" charset="-122"/>
              </a:rPr>
              <a:t>降维</a:t>
            </a:r>
            <a:endParaRPr lang="zh-CN" altLang="en-US">
              <a:latin typeface="楷体" panose="02010609060101010101" pitchFamily="49" charset="-122"/>
              <a:ea typeface="楷体" panose="02010609060101010101"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4810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020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层次聚类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custDataLst>
              <p:tags r:id="rId6"/>
            </p:custDataLst>
          </p:nvPr>
        </p:nvGraphicFramePr>
        <p:xfrm>
          <a:off x="1852930" y="2251710"/>
          <a:ext cx="5245100" cy="3111500"/>
        </p:xfrm>
        <a:graphic>
          <a:graphicData uri="http://schemas.openxmlformats.org/drawingml/2006/table">
            <a:tbl>
              <a:tblPr firstRow="1" bandRow="1">
                <a:tableStyleId>{616DA210-FB5B-4158-B5E0-FEB733F419BA}</a:tableStyleId>
              </a:tblPr>
              <a:tblGrid>
                <a:gridCol w="524510"/>
                <a:gridCol w="524510"/>
                <a:gridCol w="524510"/>
                <a:gridCol w="524510"/>
                <a:gridCol w="524510"/>
                <a:gridCol w="524510"/>
                <a:gridCol w="524510"/>
                <a:gridCol w="524510"/>
                <a:gridCol w="524510"/>
                <a:gridCol w="524510"/>
              </a:tblGrid>
              <a:tr h="311150">
                <a:tc>
                  <a:txBody>
                    <a:bodyPr/>
                    <a:lstStyle/>
                    <a:p>
                      <a:pPr algn="ctr"/>
                      <a:r>
                        <a:rPr lang="zh-CN" altLang="en-US" sz="1600" b="0" dirty="0">
                          <a:latin typeface="楷体" panose="02010609060101010101" pitchFamily="49" charset="-122"/>
                          <a:ea typeface="楷体" panose="02010609060101010101" pitchFamily="49" charset="-122"/>
                        </a:rPr>
                        <a:t>距离</a:t>
                      </a:r>
                      <a:endParaRPr lang="zh-CN" altLang="en-US" sz="1600" b="0" dirty="0">
                        <a:latin typeface="楷体" panose="02010609060101010101" pitchFamily="49" charset="-122"/>
                        <a:ea typeface="楷体" panose="02010609060101010101" pitchFamily="49" charset="-122"/>
                      </a:endParaRPr>
                    </a:p>
                  </a:txBody>
                  <a:tcPr marL="55915" marR="55915" marT="27958" marB="27958" anchor="ctr">
                    <a:lnR w="12700">
                      <a:solidFill>
                        <a:srgbClr val="FF0000"/>
                      </a:solidFill>
                      <a:prstDash val="solid"/>
                    </a:lnR>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1</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w="12700">
                      <a:solidFill>
                        <a:srgbClr val="FF0000"/>
                      </a:solidFill>
                      <a:prstDash val="solid"/>
                    </a:lnT>
                    <a:lnB>
                      <a:noFill/>
                    </a:lnB>
                    <a:lnTlToBr>
                      <a:noFill/>
                    </a:lnTlToBr>
                    <a:lnBlToTr>
                      <a:noFill/>
                    </a:lnBlToTr>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2</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w="12700">
                      <a:solidFill>
                        <a:srgbClr val="FF0000"/>
                      </a:solidFill>
                      <a:prstDash val="solid"/>
                    </a:lnT>
                    <a:lnB>
                      <a:noFill/>
                    </a:lnB>
                    <a:lnTlToBr>
                      <a:noFill/>
                    </a:lnTlToBr>
                    <a:lnBlToTr>
                      <a:noFill/>
                    </a:lnBlToTr>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3</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w="12700">
                      <a:solidFill>
                        <a:srgbClr val="FF0000"/>
                      </a:solidFill>
                      <a:prstDash val="solid"/>
                    </a:lnT>
                    <a:lnB>
                      <a:noFill/>
                    </a:lnB>
                    <a:lnTlToBr>
                      <a:noFill/>
                    </a:lnTlToBr>
                    <a:lnBlToTr>
                      <a:noFill/>
                    </a:lnBlToTr>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4</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6</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cmpd="sng">
                      <a:solidFill>
                        <a:srgbClr val="FF0000"/>
                      </a:solidFill>
                      <a:prstDash val="solid"/>
                    </a:lnR>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8</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w="12700" cmpd="sng">
                      <a:solidFill>
                        <a:srgbClr val="FF0000"/>
                      </a:solidFill>
                      <a:prstDash val="solid"/>
                    </a:lnT>
                    <a:lnB>
                      <a:noFill/>
                    </a:lnB>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9</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w="12700" cmpd="sng">
                      <a:solidFill>
                        <a:srgbClr val="FF0000"/>
                      </a:solidFill>
                      <a:prstDash val="solid"/>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0.55</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0.57</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lnTlToBr>
                      <a:noFill/>
                    </a:lnTlToBr>
                    <a:lnBlToTr>
                      <a:noFill/>
                    </a:lnBlToTr>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3.53</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3.00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2.26</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5.19</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cmpd="sng">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5.5</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4.96</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5</a:t>
                      </a: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1.09</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3.6</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9</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2.9</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2.1</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5.3</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4</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cmpd="sng">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5.6</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9</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5.04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57</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1.09</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3.24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2.94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2.32</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4.90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cmpd="sng">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5.2</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4.73</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4</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sym typeface="+mn-ea"/>
                        </a:rPr>
                        <a:t>3.53</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3.6</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sym typeface="+mn-ea"/>
                        </a:rPr>
                        <a:t>9</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3.24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lnTlToBr>
                      <a:noFill/>
                    </a:lnTlToBr>
                    <a:lnBlToTr>
                      <a:noFill/>
                    </a:lnBlToTr>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tcP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1.38</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2.14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1.80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cmpd="sng">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2.0</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1.5</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4</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3.00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2.97</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2.94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1.38</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0.97</a:t>
                      </a:r>
                      <a:endPar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2.66</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cmpd="sng">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3.02</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2.2</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rPr>
                        <a:t>2.26</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2.15</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2.32</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2.14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tcPr>
                </a:tc>
                <a:tc>
                  <a:txBody>
                    <a:bodyPr/>
                    <a:lstStyle/>
                    <a:p>
                      <a:pPr algn="ctr">
                        <a:buNone/>
                      </a:pPr>
                      <a:r>
                        <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mn-ea"/>
                        </a:rPr>
                        <a:t>0.97</a:t>
                      </a:r>
                      <a:endPar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sym typeface="+mn-ea"/>
                      </a:endParaRPr>
                    </a:p>
                  </a:txBody>
                  <a:tcPr marL="55915" marR="55915" marT="27958" marB="27958" anchor="ct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3.5</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cmpd="sng">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3.9</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3.18</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5.19</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5.34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4.90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1.80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2.66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3.51</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cmpd="sng">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1.3</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1.15</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8</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5.5</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sym typeface="+mn-ea"/>
                        </a:rPr>
                        <a:t>5</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5.69</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5.27</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2.05</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3.02</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3.96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1.32</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cmpd="sng">
                      <a:solidFill>
                        <a:srgbClr val="FF0000"/>
                      </a:solidFill>
                      <a:prstDash val="solid"/>
                    </a:lnR>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0.88</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9</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4.96</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w="12700">
                      <a:solidFill>
                        <a:srgbClr val="FF0000"/>
                      </a:solidFill>
                      <a:prstDash val="solid"/>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5.04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w="12700">
                      <a:solidFill>
                        <a:srgbClr val="FF0000"/>
                      </a:solidFill>
                      <a:prstDash val="solid"/>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4.73</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w="12700">
                      <a:solidFill>
                        <a:srgbClr val="FF0000"/>
                      </a:solidFill>
                      <a:prstDash val="solid"/>
                    </a:lnB>
                    <a:lnTlToBr>
                      <a:noFill/>
                    </a:lnTlToBr>
                    <a:lnBlToTr>
                      <a:noFill/>
                    </a:lnBlToTr>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1.54</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2.23</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3.18</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1.15</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cmpd="sng">
                      <a:solidFill>
                        <a:srgbClr val="FF0000"/>
                      </a:solidFill>
                      <a:prstDash val="solid"/>
                    </a:lnR>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rPr>
                        <a:t>0.88</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endParaRPr>
                    </a:p>
                  </a:txBody>
                  <a:tcPr marL="55915" marR="55915" marT="27958" marB="27958" anchor="ctr">
                    <a:lnL w="12700" cmpd="sng">
                      <a:solidFill>
                        <a:srgbClr val="FF0000"/>
                      </a:solidFill>
                      <a:prstDash val="solid"/>
                    </a:lnL>
                    <a:lnR>
                      <a:noFill/>
                    </a:lnR>
                    <a:lnT>
                      <a:noFill/>
                    </a:lnT>
                    <a:lnB w="12700" cmpd="sng">
                      <a:solidFill>
                        <a:srgbClr val="FF0000"/>
                      </a:solidFill>
                      <a:prstDash val="solid"/>
                    </a:lnB>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w="12700" cmpd="sng">
                      <a:solidFill>
                        <a:srgbClr val="FF0000"/>
                      </a:solidFill>
                      <a:prstDash val="solid"/>
                    </a:lnB>
                  </a:tcPr>
                </a:tc>
              </a:tr>
            </a:tbl>
          </a:graphicData>
        </a:graphic>
      </p:graphicFrame>
      <p:sp>
        <p:nvSpPr>
          <p:cNvPr id="8" name="文本框 7"/>
          <p:cNvSpPr txBox="1"/>
          <p:nvPr/>
        </p:nvSpPr>
        <p:spPr>
          <a:xfrm>
            <a:off x="825672" y="987190"/>
            <a:ext cx="4505280"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使用</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AGNES</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算法对数据集进行聚类</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025756" y="1443762"/>
            <a:ext cx="10816128" cy="506730"/>
          </a:xfrm>
          <a:prstGeom prst="rect">
            <a:avLst/>
          </a:prstGeom>
        </p:spPr>
        <p:txBody>
          <a:bodyPr wrap="square">
            <a:spAutoFit/>
          </a:bodyPr>
          <a:lstStyle/>
          <a:p>
            <a:pPr marL="342900" marR="0" lvl="1" indent="-342900" algn="just" defTabSz="914400" rtl="0" fontAlgn="auto">
              <a:lnSpc>
                <a:spcPct val="150000"/>
              </a:lnSpc>
              <a:spcBef>
                <a:spcPts val="0"/>
              </a:spcBef>
              <a:spcAft>
                <a:spcPts val="0"/>
              </a:spcAft>
              <a:buClrTx/>
              <a:buSzTx/>
              <a:buFont typeface="+mj-ea"/>
              <a:buAutoNum type="circleNumDbPlain" startAt="4"/>
              <a:defRPr/>
            </a:pPr>
            <a:r>
              <a:rPr lang="zh-CN" altLang="en-US" dirty="0">
                <a:latin typeface="微软雅黑" panose="020B0503020204020204" pitchFamily="34" charset="-122"/>
                <a:ea typeface="微软雅黑" panose="020B0503020204020204" pitchFamily="34" charset="-122"/>
                <a:sym typeface="+mn-ea"/>
              </a:rPr>
              <a:t>计算每个簇之间的距离，并将距离最近的两个簇合并为一簇。</a:t>
            </a:r>
            <a:endParaRPr kumimoji="0" lang="zh-CN"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endParaRPr>
          </a:p>
        </p:txBody>
      </p:sp>
      <p:grpSp>
        <p:nvGrpSpPr>
          <p:cNvPr id="26" name="组合 25"/>
          <p:cNvGrpSpPr/>
          <p:nvPr/>
        </p:nvGrpSpPr>
        <p:grpSpPr>
          <a:xfrm>
            <a:off x="7987665" y="1263650"/>
            <a:ext cx="3895090" cy="1659890"/>
            <a:chOff x="11743" y="2100"/>
            <a:chExt cx="6134" cy="2614"/>
          </a:xfrm>
        </p:grpSpPr>
        <p:grpSp>
          <p:nvGrpSpPr>
            <p:cNvPr id="24" name="组合 23"/>
            <p:cNvGrpSpPr/>
            <p:nvPr/>
          </p:nvGrpSpPr>
          <p:grpSpPr>
            <a:xfrm>
              <a:off x="12027" y="2274"/>
              <a:ext cx="5553" cy="2295"/>
              <a:chOff x="12065" y="3704"/>
              <a:chExt cx="5553" cy="2295"/>
            </a:xfrm>
          </p:grpSpPr>
          <p:sp>
            <p:nvSpPr>
              <p:cNvPr id="17" name="文本框 16"/>
              <p:cNvSpPr txBox="1"/>
              <p:nvPr/>
            </p:nvSpPr>
            <p:spPr>
              <a:xfrm>
                <a:off x="12104" y="4674"/>
                <a:ext cx="5270" cy="483"/>
              </a:xfrm>
              <a:prstGeom prst="rect">
                <a:avLst/>
              </a:prstGeom>
              <a:noFill/>
            </p:spPr>
            <p:txBody>
              <a:bodyPr wrap="square" rtlCol="0">
                <a:spAutoFit/>
              </a:bodyPr>
              <a:lstStyle/>
              <a:p>
                <a:r>
                  <a:rPr lang="zh-CN" altLang="en-US" sz="1400">
                    <a:latin typeface="楷体" panose="02010609060101010101" pitchFamily="49" charset="-122"/>
                    <a:ea typeface="楷体" panose="02010609060101010101" pitchFamily="49" charset="-122"/>
                  </a:rPr>
                  <a:t>样本之间的距离度量：采用欧式距离</a:t>
                </a:r>
                <a:endParaRPr lang="zh-CN" altLang="en-US" sz="140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18" name="文本框 17"/>
                  <p:cNvSpPr txBox="1"/>
                  <p:nvPr/>
                </p:nvSpPr>
                <p:spPr>
                  <a:xfrm>
                    <a:off x="13344" y="4475"/>
                    <a:ext cx="4275" cy="1524"/>
                  </a:xfrm>
                  <a:prstGeom prst="rect">
                    <a:avLst/>
                  </a:prstGeom>
                  <a:noFill/>
                </p:spPr>
                <p:txBody>
                  <a:bodyPr wrap="square" rtlCol="0" anchor="t">
                    <a:spAutoFit/>
                  </a:bodyPr>
                  <a:lstStyle/>
                  <a:p>
                    <a:pPr lvl="0" algn="just">
                      <a:lnSpc>
                        <a:spcPct val="150000"/>
                      </a:lnSpc>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ea typeface="微软雅黑" panose="020B0503020204020204" pitchFamily="34" charset="-122"/>
                            </a:rPr>
                            <m:t>𝑑𝑖𝑠𝑡</m:t>
                          </m:r>
                          <m:d>
                            <m:dPr>
                              <m:ctrlPr>
                                <a:rPr lang="en-US" altLang="zh-CN" sz="1400" b="0" i="1" smtClean="0">
                                  <a:latin typeface="Cambria Math" panose="02040503050406030204" pitchFamily="18" charset="0"/>
                                  <a:ea typeface="微软雅黑" panose="020B0503020204020204" pitchFamily="34" charset="-122"/>
                                </a:rPr>
                              </m:ctrlPr>
                            </m:dPr>
                            <m:e>
                              <m:sSub>
                                <m:sSubPr>
                                  <m:ctrlPr>
                                    <a:rPr lang="en-US" altLang="zh-CN" sz="1400" b="0" i="1" smtClean="0">
                                      <a:latin typeface="Cambria Math" panose="02040503050406030204" pitchFamily="18" charset="0"/>
                                      <a:ea typeface="微软雅黑" panose="020B0503020204020204" pitchFamily="34" charset="-122"/>
                                    </a:rPr>
                                  </m:ctrlPr>
                                </m:sSubPr>
                                <m:e>
                                  <m:r>
                                    <a:rPr lang="en-US" altLang="zh-CN" sz="1400" b="0" i="1" smtClean="0">
                                      <a:latin typeface="Cambria Math" panose="02040503050406030204" pitchFamily="18" charset="0"/>
                                      <a:ea typeface="微软雅黑" panose="020B0503020204020204" pitchFamily="34" charset="-122"/>
                                    </a:rPr>
                                    <m:t>𝑥</m:t>
                                  </m:r>
                                </m:e>
                                <m:sub>
                                  <m:r>
                                    <a:rPr lang="en-US" altLang="zh-CN" sz="1400" b="0" i="1" smtClean="0">
                                      <a:latin typeface="Cambria Math" panose="02040503050406030204" pitchFamily="18" charset="0"/>
                                      <a:ea typeface="微软雅黑" panose="020B0503020204020204" pitchFamily="34" charset="-122"/>
                                    </a:rPr>
                                    <m:t>𝑖</m:t>
                                  </m:r>
                                </m:sub>
                              </m:sSub>
                              <m:r>
                                <a:rPr lang="en-US" altLang="zh-CN" sz="1400" b="0" i="1" smtClean="0">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𝑥</m:t>
                                  </m:r>
                                </m:e>
                                <m:sub>
                                  <m:r>
                                    <a:rPr lang="en-US" altLang="zh-CN" sz="1400" b="0" i="1" smtClean="0">
                                      <a:latin typeface="Cambria Math" panose="02040503050406030204" pitchFamily="18" charset="0"/>
                                      <a:ea typeface="微软雅黑" panose="020B0503020204020204" pitchFamily="34" charset="-122"/>
                                    </a:rPr>
                                    <m:t>𝑗</m:t>
                                  </m:r>
                                </m:sub>
                              </m:sSub>
                            </m:e>
                          </m:d>
                          <m:r>
                            <a:rPr lang="en-US" altLang="zh-CN" sz="1400" b="0" i="1" smtClean="0">
                              <a:latin typeface="Cambria Math" panose="02040503050406030204" pitchFamily="18" charset="0"/>
                              <a:ea typeface="微软雅黑" panose="020B0503020204020204" pitchFamily="34" charset="-122"/>
                            </a:rPr>
                            <m:t>=</m:t>
                          </m:r>
                          <m:sSup>
                            <m:sSupPr>
                              <m:ctrlPr>
                                <a:rPr lang="en-US" altLang="zh-CN" sz="1400" b="0" i="1" smtClean="0">
                                  <a:latin typeface="Cambria Math" panose="02040503050406030204" pitchFamily="18" charset="0"/>
                                  <a:ea typeface="微软雅黑" panose="020B0503020204020204" pitchFamily="34" charset="-122"/>
                                </a:rPr>
                              </m:ctrlPr>
                            </m:sSupPr>
                            <m:e>
                              <m:r>
                                <a:rPr lang="en-US" altLang="zh-CN" sz="1400" b="0" i="1" smtClean="0">
                                  <a:latin typeface="Cambria Math" panose="02040503050406030204" pitchFamily="18" charset="0"/>
                                  <a:ea typeface="微软雅黑" panose="020B0503020204020204" pitchFamily="34" charset="-122"/>
                                </a:rPr>
                                <m:t>(</m:t>
                              </m:r>
                              <m:nary>
                                <m:naryPr>
                                  <m:chr m:val="∑"/>
                                  <m:ctrlPr>
                                    <a:rPr lang="en-US" altLang="zh-CN" sz="1400" b="0" i="1" smtClean="0">
                                      <a:latin typeface="Cambria Math" panose="02040503050406030204" pitchFamily="18" charset="0"/>
                                      <a:ea typeface="微软雅黑" panose="020B0503020204020204" pitchFamily="34" charset="-122"/>
                                    </a:rPr>
                                  </m:ctrlPr>
                                </m:naryPr>
                                <m:sub>
                                  <m:r>
                                    <m:rPr>
                                      <m:brk m:alnAt="23"/>
                                    </m:rPr>
                                    <a:rPr lang="en-US" altLang="zh-CN" sz="1400" b="0" i="1" smtClean="0">
                                      <a:latin typeface="Cambria Math" panose="02040503050406030204" pitchFamily="18" charset="0"/>
                                      <a:ea typeface="微软雅黑" panose="020B0503020204020204" pitchFamily="34" charset="-122"/>
                                    </a:rPr>
                                    <m:t>𝑢</m:t>
                                  </m:r>
                                  <m:r>
                                    <a:rPr lang="en-US" altLang="zh-CN" sz="1400" b="0" i="1" smtClean="0">
                                      <a:latin typeface="Cambria Math" panose="02040503050406030204" pitchFamily="18" charset="0"/>
                                      <a:ea typeface="微软雅黑" panose="020B0503020204020204" pitchFamily="34" charset="-122"/>
                                    </a:rPr>
                                    <m:t>=</m:t>
                                  </m:r>
                                  <m:r>
                                    <a:rPr lang="en-US" altLang="zh-CN" sz="1400" b="0" i="1" smtClean="0">
                                      <a:latin typeface="Cambria Math" panose="02040503050406030204" pitchFamily="18" charset="0"/>
                                      <a:ea typeface="微软雅黑" panose="020B0503020204020204" pitchFamily="34" charset="-122"/>
                                    </a:rPr>
                                    <m:t>1</m:t>
                                  </m:r>
                                </m:sub>
                                <m:sup>
                                  <m:r>
                                    <a:rPr lang="en-US" altLang="zh-CN" sz="1400" b="0" i="1" smtClean="0">
                                      <a:latin typeface="Cambria Math" panose="02040503050406030204" pitchFamily="18" charset="0"/>
                                      <a:ea typeface="微软雅黑" panose="020B0503020204020204" pitchFamily="34" charset="-122"/>
                                    </a:rPr>
                                    <m:t>𝑛</m:t>
                                  </m:r>
                                </m:sup>
                                <m:e>
                                  <m:sSup>
                                    <m:sSupPr>
                                      <m:ctrlPr>
                                        <a:rPr lang="en-US" altLang="zh-CN" sz="1400" b="0" i="1" smtClean="0">
                                          <a:latin typeface="Cambria Math" panose="02040503050406030204" pitchFamily="18" charset="0"/>
                                          <a:ea typeface="微软雅黑" panose="020B0503020204020204" pitchFamily="34" charset="-122"/>
                                        </a:rPr>
                                      </m:ctrlPr>
                                    </m:sSupPr>
                                    <m:e>
                                      <m:r>
                                        <a:rPr lang="en-US" altLang="zh-CN" sz="1400" b="0" i="1" smtClean="0">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𝑥</m:t>
                                          </m:r>
                                        </m:e>
                                        <m:sub>
                                          <m:r>
                                            <a:rPr lang="en-US" altLang="zh-CN" sz="1400" i="1">
                                              <a:latin typeface="Cambria Math" panose="02040503050406030204" pitchFamily="18" charset="0"/>
                                              <a:ea typeface="微软雅黑" panose="020B0503020204020204" pitchFamily="34" charset="-122"/>
                                            </a:rPr>
                                            <m:t>𝑖</m:t>
                                          </m:r>
                                          <m:r>
                                            <a:rPr lang="en-US" altLang="zh-CN" sz="1400" b="0" i="1" smtClean="0">
                                              <a:latin typeface="Cambria Math" panose="02040503050406030204" pitchFamily="18" charset="0"/>
                                              <a:ea typeface="微软雅黑" panose="020B0503020204020204" pitchFamily="34" charset="-122"/>
                                            </a:rPr>
                                            <m:t>𝑢</m:t>
                                          </m:r>
                                        </m:sub>
                                      </m:sSub>
                                      <m:r>
                                        <a:rPr lang="en-US" altLang="zh-CN" sz="1400" b="0" i="1" smtClean="0">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𝑥</m:t>
                                          </m:r>
                                        </m:e>
                                        <m:sub>
                                          <m:r>
                                            <a:rPr lang="en-US" altLang="zh-CN" sz="1400" b="0" i="1" smtClean="0">
                                              <a:latin typeface="Cambria Math" panose="02040503050406030204" pitchFamily="18" charset="0"/>
                                              <a:ea typeface="微软雅黑" panose="020B0503020204020204" pitchFamily="34" charset="-122"/>
                                            </a:rPr>
                                            <m:t>𝑗𝑢</m:t>
                                          </m:r>
                                        </m:sub>
                                      </m:sSub>
                                      <m:r>
                                        <a:rPr lang="en-US" altLang="zh-CN" sz="1400" b="0" i="1" smtClean="0">
                                          <a:latin typeface="Cambria Math" panose="02040503050406030204" pitchFamily="18" charset="0"/>
                                          <a:ea typeface="微软雅黑" panose="020B0503020204020204" pitchFamily="34" charset="-122"/>
                                        </a:rPr>
                                        <m:t>|</m:t>
                                      </m:r>
                                    </m:e>
                                    <m:sup>
                                      <m:r>
                                        <a:rPr lang="en-US" altLang="zh-CN" sz="1400" b="0" i="1" smtClean="0">
                                          <a:latin typeface="Cambria Math" panose="02040503050406030204" pitchFamily="18" charset="0"/>
                                          <a:ea typeface="微软雅黑" panose="020B0503020204020204" pitchFamily="34" charset="-122"/>
                                        </a:rPr>
                                        <m:t>2</m:t>
                                      </m:r>
                                    </m:sup>
                                  </m:sSup>
                                </m:e>
                              </m:nary>
                              <m:r>
                                <a:rPr lang="en-US" altLang="zh-CN" sz="1400" b="0" i="1" smtClean="0">
                                  <a:latin typeface="Cambria Math" panose="02040503050406030204" pitchFamily="18" charset="0"/>
                                  <a:ea typeface="微软雅黑" panose="020B0503020204020204" pitchFamily="34" charset="-122"/>
                                </a:rPr>
                                <m:t>)</m:t>
                              </m:r>
                            </m:e>
                            <m:sup>
                              <m:f>
                                <m:fPr>
                                  <m:ctrlPr>
                                    <a:rPr lang="en-US" altLang="zh-CN" sz="1400" b="0" i="1" smtClean="0">
                                      <a:latin typeface="Cambria Math" panose="02040503050406030204" pitchFamily="18" charset="0"/>
                                      <a:ea typeface="微软雅黑" panose="020B0503020204020204" pitchFamily="34" charset="-122"/>
                                    </a:rPr>
                                  </m:ctrlPr>
                                </m:fPr>
                                <m:num>
                                  <m:r>
                                    <a:rPr lang="en-US" altLang="zh-CN" sz="1400" b="0" i="1" smtClean="0">
                                      <a:latin typeface="Cambria Math" panose="02040503050406030204" pitchFamily="18" charset="0"/>
                                      <a:ea typeface="微软雅黑" panose="020B0503020204020204" pitchFamily="34" charset="-122"/>
                                    </a:rPr>
                                    <m:t>1</m:t>
                                  </m:r>
                                </m:num>
                                <m:den>
                                  <m:r>
                                    <a:rPr lang="en-US" altLang="zh-CN" sz="1400" b="0" i="1" smtClean="0">
                                      <a:latin typeface="Cambria Math" panose="02040503050406030204" pitchFamily="18" charset="0"/>
                                      <a:ea typeface="微软雅黑" panose="020B0503020204020204" pitchFamily="34" charset="-122"/>
                                    </a:rPr>
                                    <m:t>2</m:t>
                                  </m:r>
                                </m:den>
                              </m:f>
                            </m:sup>
                          </m:sSup>
                        </m:oMath>
                      </m:oMathPara>
                    </a14:m>
                    <a:endParaRPr lang="zh-CN" altLang="en-US" sz="1400"/>
                  </a:p>
                </p:txBody>
              </p:sp>
            </mc:Choice>
            <mc:Fallback>
              <p:sp>
                <p:nvSpPr>
                  <p:cNvPr id="18" name="文本框 17"/>
                  <p:cNvSpPr txBox="1">
                    <a:spLocks noRot="1" noChangeAspect="1" noMove="1" noResize="1" noEditPoints="1" noAdjustHandles="1" noChangeArrowheads="1" noChangeShapeType="1" noTextEdit="1"/>
                  </p:cNvSpPr>
                  <p:nvPr/>
                </p:nvSpPr>
                <p:spPr>
                  <a:xfrm>
                    <a:off x="13344" y="4475"/>
                    <a:ext cx="4275" cy="1524"/>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13103" y="4117"/>
                    <a:ext cx="4373" cy="675"/>
                  </a:xfrm>
                  <a:prstGeom prst="rect">
                    <a:avLst/>
                  </a:prstGeom>
                  <a:noFill/>
                </p:spPr>
                <p:txBody>
                  <a:bodyPr wrap="none" rtlCol="0" anchor="t">
                    <a:spAutoFit/>
                  </a:bodyPr>
                  <a:lstStyle/>
                  <a:p>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𝑑</m:t>
                              </m:r>
                            </m:e>
                            <m:sub>
                              <m:r>
                                <a:rPr lang="en-US" altLang="zh-CN" sz="1400" i="1">
                                  <a:latin typeface="Cambria Math" panose="02040503050406030204" pitchFamily="18" charset="0"/>
                                  <a:ea typeface="微软雅黑" panose="020B0503020204020204" pitchFamily="34" charset="-122"/>
                                </a:rPr>
                                <m:t>𝑚𝑖𝑛</m:t>
                              </m:r>
                            </m:sub>
                          </m:sSub>
                          <m:d>
                            <m:dPr>
                              <m:ctrlPr>
                                <a:rPr lang="en-US" altLang="zh-CN" sz="1400" i="1">
                                  <a:latin typeface="Cambria Math" panose="02040503050406030204" pitchFamily="18" charset="0"/>
                                  <a:ea typeface="微软雅黑" panose="020B0503020204020204" pitchFamily="34" charset="-122"/>
                                </a:rPr>
                              </m:ctrlPr>
                            </m:dPr>
                            <m:e>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𝐶</m:t>
                                  </m:r>
                                </m:e>
                                <m:sub>
                                  <m:r>
                                    <a:rPr lang="en-US" altLang="zh-CN" sz="1400" i="1">
                                      <a:latin typeface="Cambria Math" panose="02040503050406030204" pitchFamily="18" charset="0"/>
                                      <a:ea typeface="微软雅黑" panose="020B0503020204020204" pitchFamily="34" charset="-122"/>
                                    </a:rPr>
                                    <m:t>𝑖</m:t>
                                  </m:r>
                                </m:sub>
                              </m:sSub>
                              <m:r>
                                <a:rPr lang="en-US" altLang="zh-CN" sz="1400" i="1">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𝐶</m:t>
                                  </m:r>
                                </m:e>
                                <m:sub>
                                  <m:r>
                                    <a:rPr lang="en-US" altLang="zh-CN" sz="1400" i="1">
                                      <a:latin typeface="Cambria Math" panose="02040503050406030204" pitchFamily="18" charset="0"/>
                                      <a:ea typeface="微软雅黑" panose="020B0503020204020204" pitchFamily="34" charset="-122"/>
                                    </a:rPr>
                                    <m:t>𝑗</m:t>
                                  </m:r>
                                </m:sub>
                              </m:sSub>
                            </m:e>
                          </m:d>
                          <m:r>
                            <a:rPr lang="en-US" altLang="zh-CN" sz="1400" i="1">
                              <a:latin typeface="Cambria Math" panose="02040503050406030204" pitchFamily="18" charset="0"/>
                              <a:ea typeface="微软雅黑" panose="020B0503020204020204" pitchFamily="34" charset="-122"/>
                            </a:rPr>
                            <m:t>=</m:t>
                          </m:r>
                          <m:func>
                            <m:funcPr>
                              <m:ctrlPr>
                                <a:rPr lang="en-US" altLang="zh-CN" sz="1400" i="1">
                                  <a:latin typeface="Cambria Math" panose="02040503050406030204" pitchFamily="18" charset="0"/>
                                  <a:ea typeface="微软雅黑" panose="020B0503020204020204" pitchFamily="34" charset="-122"/>
                                </a:rPr>
                              </m:ctrlPr>
                            </m:funcPr>
                            <m:fName>
                              <m:limLow>
                                <m:limLowPr>
                                  <m:ctrlPr>
                                    <a:rPr lang="en-US" altLang="zh-CN" sz="1400" i="1">
                                      <a:latin typeface="Cambria Math" panose="02040503050406030204" pitchFamily="18" charset="0"/>
                                      <a:ea typeface="微软雅黑" panose="020B0503020204020204" pitchFamily="34" charset="-122"/>
                                    </a:rPr>
                                  </m:ctrlPr>
                                </m:limLowPr>
                                <m:e>
                                  <m:r>
                                    <m:rPr>
                                      <m:sty m:val="p"/>
                                    </m:rPr>
                                    <a:rPr lang="en-US" altLang="zh-CN" sz="1400">
                                      <a:latin typeface="Cambria Math" panose="02040503050406030204" pitchFamily="18" charset="0"/>
                                      <a:ea typeface="微软雅黑" panose="020B0503020204020204" pitchFamily="34" charset="-122"/>
                                    </a:rPr>
                                    <m:t>min</m:t>
                                  </m:r>
                                </m:e>
                                <m:lim>
                                  <m:r>
                                    <a:rPr lang="en-US" altLang="zh-CN" sz="1400" i="1">
                                      <a:latin typeface="Cambria Math" panose="02040503050406030204" pitchFamily="18" charset="0"/>
                                      <a:ea typeface="微软雅黑" panose="020B0503020204020204" pitchFamily="34" charset="-122"/>
                                    </a:rPr>
                                    <m:t>𝑥</m:t>
                                  </m:r>
                                  <m:r>
                                    <a:rPr lang="en-US" altLang="zh-CN" sz="1400" i="1">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𝐶</m:t>
                                      </m:r>
                                    </m:e>
                                    <m:sub>
                                      <m:r>
                                        <a:rPr lang="en-US" altLang="zh-CN" sz="1400" i="1">
                                          <a:latin typeface="Cambria Math" panose="02040503050406030204" pitchFamily="18" charset="0"/>
                                          <a:ea typeface="Cambria Math" panose="02040503050406030204" pitchFamily="18" charset="0"/>
                                        </a:rPr>
                                        <m:t>𝑖</m:t>
                                      </m:r>
                                    </m:sub>
                                  </m:sSub>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𝑧</m:t>
                                  </m:r>
                                  <m:r>
                                    <a:rPr lang="en-US" altLang="zh-CN" sz="1400" i="1">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𝐶</m:t>
                                      </m:r>
                                    </m:e>
                                    <m:sub>
                                      <m:r>
                                        <a:rPr lang="en-US" altLang="zh-CN" sz="1400" i="1">
                                          <a:latin typeface="Cambria Math" panose="02040503050406030204" pitchFamily="18" charset="0"/>
                                          <a:ea typeface="Cambria Math" panose="02040503050406030204" pitchFamily="18" charset="0"/>
                                        </a:rPr>
                                        <m:t>𝑗</m:t>
                                      </m:r>
                                    </m:sub>
                                  </m:sSub>
                                </m:lim>
                              </m:limLow>
                            </m:fName>
                            <m:e>
                              <m:r>
                                <a:rPr lang="en-US" altLang="zh-CN" sz="1400" i="1">
                                  <a:latin typeface="Cambria Math" panose="02040503050406030204" pitchFamily="18" charset="0"/>
                                  <a:ea typeface="微软雅黑" panose="020B0503020204020204" pitchFamily="34" charset="-122"/>
                                </a:rPr>
                                <m:t>𝑑𝑖𝑠𝑡</m:t>
                              </m:r>
                              <m:r>
                                <a:rPr lang="en-US" altLang="zh-CN" sz="1400" i="1">
                                  <a:latin typeface="Cambria Math" panose="02040503050406030204" pitchFamily="18" charset="0"/>
                                  <a:ea typeface="微软雅黑" panose="020B0503020204020204" pitchFamily="34" charset="-122"/>
                                </a:rPr>
                                <m:t>(</m:t>
                              </m:r>
                              <m:r>
                                <a:rPr lang="en-US" altLang="zh-CN" sz="1400" i="1">
                                  <a:latin typeface="Cambria Math" panose="02040503050406030204" pitchFamily="18" charset="0"/>
                                  <a:ea typeface="微软雅黑" panose="020B0503020204020204" pitchFamily="34" charset="-122"/>
                                </a:rPr>
                                <m:t>𝑥</m:t>
                              </m:r>
                              <m:r>
                                <a:rPr lang="en-US" altLang="zh-CN" sz="1400" i="1">
                                  <a:latin typeface="Cambria Math" panose="02040503050406030204" pitchFamily="18" charset="0"/>
                                  <a:ea typeface="微软雅黑" panose="020B0503020204020204" pitchFamily="34" charset="-122"/>
                                </a:rPr>
                                <m:t>,</m:t>
                              </m:r>
                              <m:r>
                                <a:rPr lang="en-US" altLang="zh-CN" sz="1400" i="1">
                                  <a:latin typeface="Cambria Math" panose="02040503050406030204" pitchFamily="18" charset="0"/>
                                  <a:ea typeface="微软雅黑" panose="020B0503020204020204" pitchFamily="34" charset="-122"/>
                                </a:rPr>
                                <m:t>𝑧</m:t>
                              </m:r>
                              <m:r>
                                <a:rPr lang="en-US" altLang="zh-CN" sz="1400" i="1">
                                  <a:latin typeface="Cambria Math" panose="02040503050406030204" pitchFamily="18" charset="0"/>
                                  <a:ea typeface="微软雅黑" panose="020B0503020204020204" pitchFamily="34" charset="-122"/>
                                </a:rPr>
                                <m:t>)</m:t>
                              </m:r>
                            </m:e>
                          </m:func>
                        </m:oMath>
                      </m:oMathPara>
                    </a14:m>
                    <a:endParaRPr lang="zh-CN" altLang="en-US" sz="1400"/>
                  </a:p>
                </p:txBody>
              </p:sp>
            </mc:Choice>
            <mc:Fallback>
              <p:sp>
                <p:nvSpPr>
                  <p:cNvPr id="16" name="文本框 15"/>
                  <p:cNvSpPr txBox="1">
                    <a:spLocks noRot="1" noChangeAspect="1" noMove="1" noResize="1" noEditPoints="1" noAdjustHandles="1" noChangeArrowheads="1" noChangeShapeType="1" noTextEdit="1"/>
                  </p:cNvSpPr>
                  <p:nvPr/>
                </p:nvSpPr>
                <p:spPr>
                  <a:xfrm>
                    <a:off x="13103" y="4117"/>
                    <a:ext cx="4373" cy="675"/>
                  </a:xfrm>
                  <a:prstGeom prst="rect">
                    <a:avLst/>
                  </a:prstGeom>
                  <a:blipFill rotWithShape="1">
                    <a:blip r:embed="rId8"/>
                  </a:blipFill>
                </p:spPr>
                <p:txBody>
                  <a:bodyPr/>
                  <a:lstStyle/>
                  <a:p>
                    <a:r>
                      <a:rPr lang="zh-CN" altLang="en-US">
                        <a:noFill/>
                      </a:rPr>
                      <a:t> </a:t>
                    </a:r>
                  </a:p>
                </p:txBody>
              </p:sp>
            </mc:Fallback>
          </mc:AlternateContent>
          <p:sp>
            <p:nvSpPr>
              <p:cNvPr id="23" name="文本框 22"/>
              <p:cNvSpPr txBox="1"/>
              <p:nvPr/>
            </p:nvSpPr>
            <p:spPr>
              <a:xfrm>
                <a:off x="12065" y="3704"/>
                <a:ext cx="4859" cy="483"/>
              </a:xfrm>
              <a:prstGeom prst="rect">
                <a:avLst/>
              </a:prstGeom>
              <a:noFill/>
            </p:spPr>
            <p:txBody>
              <a:bodyPr wrap="square" rtlCol="0">
                <a:spAutoFit/>
              </a:bodyPr>
              <a:lstStyle/>
              <a:p>
                <a:r>
                  <a:rPr lang="zh-CN" altLang="en-US" sz="1400">
                    <a:latin typeface="楷体" panose="02010609060101010101" pitchFamily="49" charset="-122"/>
                    <a:ea typeface="楷体" panose="02010609060101010101" pitchFamily="49" charset="-122"/>
                  </a:rPr>
                  <a:t>簇之间的距离度量：采用最小距离</a:t>
                </a:r>
                <a:endParaRPr lang="zh-CN" altLang="en-US" sz="1400">
                  <a:latin typeface="楷体" panose="02010609060101010101" pitchFamily="49" charset="-122"/>
                  <a:ea typeface="楷体" panose="02010609060101010101" pitchFamily="49" charset="-122"/>
                </a:endParaRPr>
              </a:p>
            </p:txBody>
          </p:sp>
        </p:grpSp>
        <p:sp>
          <p:nvSpPr>
            <p:cNvPr id="25" name="圆角矩形 24"/>
            <p:cNvSpPr/>
            <p:nvPr/>
          </p:nvSpPr>
          <p:spPr>
            <a:xfrm>
              <a:off x="11743" y="2100"/>
              <a:ext cx="6135" cy="2614"/>
            </a:xfrm>
            <a:prstGeom prst="roundRect">
              <a:avLst/>
            </a:prstGeom>
            <a:noFill/>
            <a:ln>
              <a:solidFill>
                <a:srgbClr val="D8422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165225" y="5660390"/>
            <a:ext cx="7238365" cy="64516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经过计算，</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将上一步得到的簇合并为</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个簇</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 2, 3}</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 6}</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{7}</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{8, 9}</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5" name="组合 34"/>
          <p:cNvGrpSpPr/>
          <p:nvPr/>
        </p:nvGrpSpPr>
        <p:grpSpPr>
          <a:xfrm>
            <a:off x="8404225" y="5013960"/>
            <a:ext cx="2612390" cy="948690"/>
            <a:chOff x="13235" y="7896"/>
            <a:chExt cx="4114" cy="1494"/>
          </a:xfrm>
        </p:grpSpPr>
        <p:grpSp>
          <p:nvGrpSpPr>
            <p:cNvPr id="50" name="组合 49"/>
            <p:cNvGrpSpPr/>
            <p:nvPr/>
          </p:nvGrpSpPr>
          <p:grpSpPr>
            <a:xfrm>
              <a:off x="13235" y="9032"/>
              <a:ext cx="4114" cy="358"/>
              <a:chOff x="13191" y="9045"/>
              <a:chExt cx="4114" cy="358"/>
            </a:xfrm>
          </p:grpSpPr>
          <p:sp>
            <p:nvSpPr>
              <p:cNvPr id="10" name="矩形 9"/>
              <p:cNvSpPr/>
              <p:nvPr/>
            </p:nvSpPr>
            <p:spPr>
              <a:xfrm>
                <a:off x="13191"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1</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11" name="矩形 10"/>
              <p:cNvSpPr/>
              <p:nvPr/>
            </p:nvSpPr>
            <p:spPr>
              <a:xfrm>
                <a:off x="13664"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2</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15" name="矩形 14"/>
              <p:cNvSpPr/>
              <p:nvPr/>
            </p:nvSpPr>
            <p:spPr>
              <a:xfrm>
                <a:off x="14137"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3</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22" name="矩形 21"/>
              <p:cNvSpPr/>
              <p:nvPr/>
            </p:nvSpPr>
            <p:spPr>
              <a:xfrm>
                <a:off x="14610"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4</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27" name="矩形 26"/>
              <p:cNvSpPr/>
              <p:nvPr/>
            </p:nvSpPr>
            <p:spPr>
              <a:xfrm>
                <a:off x="15083"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5</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29" name="矩形 28"/>
              <p:cNvSpPr/>
              <p:nvPr/>
            </p:nvSpPr>
            <p:spPr>
              <a:xfrm>
                <a:off x="15556"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6</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30" name="矩形 29"/>
              <p:cNvSpPr/>
              <p:nvPr/>
            </p:nvSpPr>
            <p:spPr>
              <a:xfrm>
                <a:off x="16029"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7</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31" name="矩形 30"/>
              <p:cNvSpPr/>
              <p:nvPr/>
            </p:nvSpPr>
            <p:spPr>
              <a:xfrm>
                <a:off x="16502"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8</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32" name="矩形 31"/>
              <p:cNvSpPr/>
              <p:nvPr/>
            </p:nvSpPr>
            <p:spPr>
              <a:xfrm>
                <a:off x="16975"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9</a:t>
                </a:r>
                <a:endParaRPr lang="en-US" altLang="zh-CN" sz="1200">
                  <a:solidFill>
                    <a:schemeClr val="tx1"/>
                  </a:solidFill>
                  <a:latin typeface="Times New Roman" panose="02020603050405020304" pitchFamily="18" charset="0"/>
                  <a:cs typeface="Times New Roman" panose="02020603050405020304" pitchFamily="18" charset="0"/>
                </a:endParaRPr>
              </a:p>
            </p:txBody>
          </p:sp>
          <p:cxnSp>
            <p:nvCxnSpPr>
              <p:cNvPr id="33" name="肘形连接符 32"/>
              <p:cNvCxnSpPr>
                <a:stCxn id="11" idx="0"/>
                <a:endCxn id="10" idx="0"/>
              </p:cNvCxnSpPr>
              <p:nvPr/>
            </p:nvCxnSpPr>
            <p:spPr>
              <a:xfrm rot="16200000" flipV="1">
                <a:off x="13592" y="8811"/>
                <a:ext cx="5" cy="473"/>
              </a:xfrm>
              <a:prstGeom prst="bentConnector3">
                <a:avLst>
                  <a:gd name="adj1" fmla="val 10360000"/>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34" name="肘形连接符 33"/>
              <p:cNvCxnSpPr/>
              <p:nvPr/>
            </p:nvCxnSpPr>
            <p:spPr>
              <a:xfrm rot="16200000">
                <a:off x="15482" y="8811"/>
                <a:ext cx="5" cy="473"/>
              </a:xfrm>
              <a:prstGeom prst="bentConnector3">
                <a:avLst>
                  <a:gd name="adj1" fmla="val 10360000"/>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49" name="肘形连接符 48"/>
              <p:cNvCxnSpPr>
                <a:stCxn id="31" idx="0"/>
                <a:endCxn id="32" idx="0"/>
              </p:cNvCxnSpPr>
              <p:nvPr/>
            </p:nvCxnSpPr>
            <p:spPr>
              <a:xfrm rot="16200000">
                <a:off x="16903" y="8811"/>
                <a:ext cx="5" cy="473"/>
              </a:xfrm>
              <a:prstGeom prst="bentConnector3">
                <a:avLst>
                  <a:gd name="adj1" fmla="val 10480000"/>
                </a:avLst>
              </a:prstGeom>
              <a:ln>
                <a:solidFill>
                  <a:srgbClr val="D8422A"/>
                </a:solidFill>
              </a:ln>
            </p:spPr>
            <p:style>
              <a:lnRef idx="1">
                <a:schemeClr val="accent1"/>
              </a:lnRef>
              <a:fillRef idx="0">
                <a:schemeClr val="accent1"/>
              </a:fillRef>
              <a:effectRef idx="0">
                <a:schemeClr val="accent1"/>
              </a:effectRef>
              <a:fontRef idx="minor">
                <a:schemeClr val="tx1"/>
              </a:fontRef>
            </p:style>
          </p:cxnSp>
        </p:grpSp>
        <p:cxnSp>
          <p:nvCxnSpPr>
            <p:cNvPr id="52" name="肘形连接符 51"/>
            <p:cNvCxnSpPr>
              <a:endCxn id="15" idx="0"/>
            </p:cNvCxnSpPr>
            <p:nvPr/>
          </p:nvCxnSpPr>
          <p:spPr>
            <a:xfrm rot="5400000" flipV="1">
              <a:off x="13591" y="8279"/>
              <a:ext cx="1138" cy="372"/>
            </a:xfrm>
            <a:prstGeom prst="bentConnector3">
              <a:avLst>
                <a:gd name="adj1" fmla="val -87"/>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3" name="肘形连接符 52"/>
            <p:cNvCxnSpPr/>
            <p:nvPr/>
          </p:nvCxnSpPr>
          <p:spPr>
            <a:xfrm rot="16200000">
              <a:off x="13495" y="8026"/>
              <a:ext cx="608" cy="349"/>
            </a:xfrm>
            <a:prstGeom prst="bentConnector3">
              <a:avLst>
                <a:gd name="adj1" fmla="val 99753"/>
              </a:avLst>
            </a:prstGeom>
            <a:ln>
              <a:solidFill>
                <a:srgbClr val="D8422A"/>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4810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020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层次聚类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custDataLst>
              <p:tags r:id="rId6"/>
            </p:custDataLst>
          </p:nvPr>
        </p:nvGraphicFramePr>
        <p:xfrm>
          <a:off x="1852930" y="2251710"/>
          <a:ext cx="5245100" cy="3111500"/>
        </p:xfrm>
        <a:graphic>
          <a:graphicData uri="http://schemas.openxmlformats.org/drawingml/2006/table">
            <a:tbl>
              <a:tblPr firstRow="1" bandRow="1">
                <a:tableStyleId>{616DA210-FB5B-4158-B5E0-FEB733F419BA}</a:tableStyleId>
              </a:tblPr>
              <a:tblGrid>
                <a:gridCol w="524510"/>
                <a:gridCol w="524510"/>
                <a:gridCol w="524510"/>
                <a:gridCol w="524510"/>
                <a:gridCol w="524510"/>
                <a:gridCol w="524510"/>
                <a:gridCol w="524510"/>
                <a:gridCol w="524510"/>
                <a:gridCol w="524510"/>
                <a:gridCol w="524510"/>
              </a:tblGrid>
              <a:tr h="311150">
                <a:tc>
                  <a:txBody>
                    <a:bodyPr/>
                    <a:lstStyle/>
                    <a:p>
                      <a:pPr algn="ctr"/>
                      <a:r>
                        <a:rPr lang="zh-CN" altLang="en-US" sz="1600" b="0" dirty="0">
                          <a:latin typeface="楷体" panose="02010609060101010101" pitchFamily="49" charset="-122"/>
                          <a:ea typeface="楷体" panose="02010609060101010101" pitchFamily="49" charset="-122"/>
                        </a:rPr>
                        <a:t>距离</a:t>
                      </a:r>
                      <a:endParaRPr lang="zh-CN" altLang="en-US" sz="1600" b="0" dirty="0">
                        <a:latin typeface="楷体" panose="02010609060101010101" pitchFamily="49" charset="-122"/>
                        <a:ea typeface="楷体" panose="02010609060101010101" pitchFamily="49" charset="-122"/>
                      </a:endParaRPr>
                    </a:p>
                  </a:txBody>
                  <a:tcPr marL="55915" marR="55915" marT="27958" marB="27958" anchor="ctr">
                    <a:lnR w="12700">
                      <a:solidFill>
                        <a:srgbClr val="FF0000"/>
                      </a:solidFill>
                      <a:prstDash val="solid"/>
                    </a:lnR>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1</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w="12700">
                      <a:solidFill>
                        <a:srgbClr val="FF0000"/>
                      </a:solidFill>
                      <a:prstDash val="solid"/>
                    </a:lnT>
                    <a:lnB>
                      <a:noFill/>
                    </a:lnB>
                    <a:lnTlToBr>
                      <a:noFill/>
                    </a:lnTlToBr>
                    <a:lnBlToTr>
                      <a:noFill/>
                    </a:lnBlToTr>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2</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w="12700">
                      <a:solidFill>
                        <a:srgbClr val="FF0000"/>
                      </a:solidFill>
                      <a:prstDash val="solid"/>
                    </a:lnT>
                    <a:lnB>
                      <a:noFill/>
                    </a:lnB>
                    <a:lnTlToBr>
                      <a:noFill/>
                    </a:lnTlToBr>
                    <a:lnBlToTr>
                      <a:noFill/>
                    </a:lnBlToTr>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3</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w="12700">
                      <a:solidFill>
                        <a:srgbClr val="FF0000"/>
                      </a:solidFill>
                      <a:prstDash val="solid"/>
                    </a:lnT>
                    <a:lnB>
                      <a:noFill/>
                    </a:lnB>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4</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w="12700" cmpd="sng">
                      <a:solidFill>
                        <a:srgbClr val="FF0000"/>
                      </a:solidFill>
                      <a:prstDash val="solid"/>
                    </a:lnR>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w="12700" cmpd="sng">
                      <a:solidFill>
                        <a:srgbClr val="FF0000"/>
                      </a:solidFill>
                      <a:prstDash val="solid"/>
                    </a:lnT>
                    <a:lnB>
                      <a:noFill/>
                    </a:lnB>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6</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w="12700" cmpd="sng">
                      <a:solidFill>
                        <a:srgbClr val="FF0000"/>
                      </a:solidFill>
                      <a:prstDash val="solid"/>
                    </a:lnT>
                    <a:lnB>
                      <a:noFill/>
                    </a:lnB>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w="12700" cmpd="sng">
                      <a:solidFill>
                        <a:srgbClr val="FF0000"/>
                      </a:solidFill>
                      <a:prstDash val="solid"/>
                    </a:lnR>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8</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w="12700" cmpd="sng">
                      <a:solidFill>
                        <a:srgbClr val="FF0000"/>
                      </a:solidFill>
                      <a:prstDash val="solid"/>
                    </a:lnT>
                    <a:lnB>
                      <a:noFill/>
                    </a:lnB>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9</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w="12700" cmpd="sng">
                      <a:solidFill>
                        <a:srgbClr val="FF0000"/>
                      </a:solidFill>
                      <a:prstDash val="solid"/>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0.55</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0.57</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3.53</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w="12700" cmpd="sng">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3.00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2.26</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5.19</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w="12700" cmpd="sng">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5.5</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4.96</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5</a:t>
                      </a: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1.09</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3.6</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9</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w="12700" cmpd="sng">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2.9</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2.1</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5.3</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4</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w="12700" cmpd="sng">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5.6</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9</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5.04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57</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1.09</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3.24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w="12700" cmpd="sng">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2.94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2.32</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4.90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w="12700" cmpd="sng">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5.2</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4.73</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4</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sym typeface="+mn-ea"/>
                        </a:rPr>
                        <a:t>3.53</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3.6</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sym typeface="+mn-ea"/>
                        </a:rPr>
                        <a:t>9</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3.24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w="12700" cmpd="sng">
                      <a:solidFill>
                        <a:srgbClr val="FF0000"/>
                      </a:solidFill>
                      <a:prstDash val="solid"/>
                    </a:lnR>
                  </a:tcP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1.38</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2.14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1.80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w="12700" cmpd="sng">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2.0</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1.5</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4</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3.00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2.97</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2.94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1.38</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w="12700" cmpd="sng">
                      <a:solidFill>
                        <a:srgbClr val="FF0000"/>
                      </a:solidFill>
                      <a:prstDash val="solid"/>
                    </a:lnR>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0.97</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2.66</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w="12700" cmpd="sng">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3.02</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2.2</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rPr>
                        <a:t>2.26</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2.15</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2.32</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2.14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w="12700" cmpd="sng">
                      <a:solidFill>
                        <a:srgbClr val="FF0000"/>
                      </a:solidFill>
                      <a:prstDash val="solid"/>
                    </a:lnR>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rPr>
                        <a:t>0.97</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3.5</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w="12700" cmpd="sng">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3.9</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3.18</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5.19</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5.34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4.90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1.80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w="12700" cmpd="sng">
                      <a:solidFill>
                        <a:srgbClr val="FF0000"/>
                      </a:solidFill>
                      <a:prstDash val="solid"/>
                    </a:lnR>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2.66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3.51</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w="12700" cmpd="sng">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1.3</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1.15</a:t>
                      </a:r>
                      <a:endParaRPr lang="zh-CN" alt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8</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5.5</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sym typeface="+mn-ea"/>
                        </a:rPr>
                        <a:t>5</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5.69</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5.27</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2.05</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w="12700" cmpd="sng">
                      <a:solidFill>
                        <a:srgbClr val="FF0000"/>
                      </a:solidFill>
                      <a:prstDash val="solid"/>
                    </a:lnR>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3.02</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3.96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1.32</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w="12700" cmpd="sng">
                      <a:solidFill>
                        <a:srgbClr val="FF0000"/>
                      </a:solidFill>
                      <a:prstDash val="solid"/>
                    </a:lnR>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0.88</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9</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4.96</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w="12700">
                      <a:solidFill>
                        <a:srgbClr val="FF0000"/>
                      </a:solidFill>
                      <a:prstDash val="solid"/>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5.04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w="12700">
                      <a:solidFill>
                        <a:srgbClr val="FF0000"/>
                      </a:solidFill>
                      <a:prstDash val="solid"/>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4.73</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w="12700">
                      <a:solidFill>
                        <a:srgbClr val="FF0000"/>
                      </a:solidFill>
                      <a:prstDash val="solid"/>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1.54</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w="12700" cmpd="sng">
                      <a:solidFill>
                        <a:srgbClr val="FF0000"/>
                      </a:solidFill>
                      <a:prstDash val="solid"/>
                    </a:lnR>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2.23</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w="12700" cmpd="sng">
                      <a:solidFill>
                        <a:srgbClr val="FF0000"/>
                      </a:solidFill>
                      <a:prstDash val="solid"/>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3.18</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w="12700" cmpd="sng">
                      <a:solidFill>
                        <a:srgbClr val="FF0000"/>
                      </a:solidFill>
                      <a:prstDash val="solid"/>
                    </a:lnB>
                  </a:tcPr>
                </a:tc>
                <a:tc>
                  <a:txBody>
                    <a:bodyPr/>
                    <a:lstStyle/>
                    <a:p>
                      <a:pPr algn="ctr">
                        <a:buNone/>
                      </a:pPr>
                      <a:r>
                        <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1.15</a:t>
                      </a:r>
                      <a:endPar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w="12700" cmpd="sng">
                      <a:solidFill>
                        <a:srgbClr val="FF0000"/>
                      </a:solidFill>
                      <a:prstDash val="solid"/>
                    </a:lnR>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rPr>
                        <a:t>0.88</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endParaRPr>
                    </a:p>
                  </a:txBody>
                  <a:tcPr marL="55915" marR="55915" marT="27958" marB="27958" anchor="ctr">
                    <a:lnL w="12700" cmpd="sng">
                      <a:solidFill>
                        <a:srgbClr val="FF0000"/>
                      </a:solidFill>
                      <a:prstDash val="solid"/>
                    </a:lnL>
                    <a:lnR>
                      <a:noFill/>
                    </a:lnR>
                    <a:lnT>
                      <a:noFill/>
                    </a:lnT>
                    <a:lnB w="12700" cmpd="sng">
                      <a:solidFill>
                        <a:srgbClr val="FF0000"/>
                      </a:solidFill>
                      <a:prstDash val="solid"/>
                    </a:lnB>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w="12700" cmpd="sng">
                      <a:solidFill>
                        <a:srgbClr val="FF0000"/>
                      </a:solidFill>
                      <a:prstDash val="solid"/>
                    </a:lnB>
                  </a:tcPr>
                </a:tc>
              </a:tr>
            </a:tbl>
          </a:graphicData>
        </a:graphic>
      </p:graphicFrame>
      <p:sp>
        <p:nvSpPr>
          <p:cNvPr id="8" name="文本框 7"/>
          <p:cNvSpPr txBox="1"/>
          <p:nvPr/>
        </p:nvSpPr>
        <p:spPr>
          <a:xfrm>
            <a:off x="825672" y="987190"/>
            <a:ext cx="4505280"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使用</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AGNES</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算法对数据集进行聚类</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025756" y="1443762"/>
            <a:ext cx="10816128" cy="506730"/>
          </a:xfrm>
          <a:prstGeom prst="rect">
            <a:avLst/>
          </a:prstGeom>
        </p:spPr>
        <p:txBody>
          <a:bodyPr wrap="square">
            <a:spAutoFit/>
          </a:bodyPr>
          <a:lstStyle/>
          <a:p>
            <a:pPr marL="342900" marR="0" lvl="1" indent="-342900" algn="just" defTabSz="914400" rtl="0" fontAlgn="auto">
              <a:lnSpc>
                <a:spcPct val="150000"/>
              </a:lnSpc>
              <a:spcBef>
                <a:spcPts val="0"/>
              </a:spcBef>
              <a:spcAft>
                <a:spcPts val="0"/>
              </a:spcAft>
              <a:buClrTx/>
              <a:buSzTx/>
              <a:buFont typeface="+mj-ea"/>
              <a:buAutoNum type="circleNumDbPlain" startAt="5"/>
              <a:defRPr/>
            </a:pPr>
            <a:r>
              <a:rPr lang="zh-CN" altLang="en-US" dirty="0">
                <a:latin typeface="微软雅黑" panose="020B0503020204020204" pitchFamily="34" charset="-122"/>
                <a:ea typeface="微软雅黑" panose="020B0503020204020204" pitchFamily="34" charset="-122"/>
                <a:sym typeface="+mn-ea"/>
              </a:rPr>
              <a:t>计算每个簇之间的距离，并将距离最近的两个簇合并为一簇。</a:t>
            </a:r>
            <a:endParaRPr kumimoji="0" lang="zh-CN"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endParaRPr>
          </a:p>
        </p:txBody>
      </p:sp>
      <p:grpSp>
        <p:nvGrpSpPr>
          <p:cNvPr id="56" name="组合 55"/>
          <p:cNvGrpSpPr/>
          <p:nvPr/>
        </p:nvGrpSpPr>
        <p:grpSpPr>
          <a:xfrm>
            <a:off x="7987665" y="1263650"/>
            <a:ext cx="3895090" cy="1659890"/>
            <a:chOff x="11743" y="2100"/>
            <a:chExt cx="6134" cy="2614"/>
          </a:xfrm>
        </p:grpSpPr>
        <p:grpSp>
          <p:nvGrpSpPr>
            <p:cNvPr id="57" name="组合 56"/>
            <p:cNvGrpSpPr/>
            <p:nvPr/>
          </p:nvGrpSpPr>
          <p:grpSpPr>
            <a:xfrm>
              <a:off x="12027" y="2274"/>
              <a:ext cx="5553" cy="2295"/>
              <a:chOff x="12065" y="3704"/>
              <a:chExt cx="5553" cy="2295"/>
            </a:xfrm>
          </p:grpSpPr>
          <p:sp>
            <p:nvSpPr>
              <p:cNvPr id="58" name="文本框 57"/>
              <p:cNvSpPr txBox="1"/>
              <p:nvPr/>
            </p:nvSpPr>
            <p:spPr>
              <a:xfrm>
                <a:off x="12104" y="4674"/>
                <a:ext cx="5270" cy="483"/>
              </a:xfrm>
              <a:prstGeom prst="rect">
                <a:avLst/>
              </a:prstGeom>
              <a:noFill/>
            </p:spPr>
            <p:txBody>
              <a:bodyPr wrap="square" rtlCol="0">
                <a:spAutoFit/>
              </a:bodyPr>
              <a:lstStyle/>
              <a:p>
                <a:r>
                  <a:rPr lang="zh-CN" altLang="en-US" sz="1400">
                    <a:latin typeface="楷体" panose="02010609060101010101" pitchFamily="49" charset="-122"/>
                    <a:ea typeface="楷体" panose="02010609060101010101" pitchFamily="49" charset="-122"/>
                  </a:rPr>
                  <a:t>样本之间的距离度量：采用欧式距离</a:t>
                </a:r>
                <a:endParaRPr lang="zh-CN" altLang="en-US" sz="140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59" name="文本框 58"/>
                  <p:cNvSpPr txBox="1"/>
                  <p:nvPr/>
                </p:nvSpPr>
                <p:spPr>
                  <a:xfrm>
                    <a:off x="13344" y="4475"/>
                    <a:ext cx="4275" cy="1524"/>
                  </a:xfrm>
                  <a:prstGeom prst="rect">
                    <a:avLst/>
                  </a:prstGeom>
                  <a:noFill/>
                </p:spPr>
                <p:txBody>
                  <a:bodyPr wrap="square" rtlCol="0" anchor="t">
                    <a:spAutoFit/>
                  </a:bodyPr>
                  <a:lstStyle/>
                  <a:p>
                    <a:pPr lvl="0" algn="just">
                      <a:lnSpc>
                        <a:spcPct val="150000"/>
                      </a:lnSpc>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ea typeface="微软雅黑" panose="020B0503020204020204" pitchFamily="34" charset="-122"/>
                            </a:rPr>
                            <m:t>𝑑𝑖𝑠𝑡</m:t>
                          </m:r>
                          <m:d>
                            <m:dPr>
                              <m:ctrlPr>
                                <a:rPr lang="en-US" altLang="zh-CN" sz="1400" b="0" i="1" smtClean="0">
                                  <a:latin typeface="Cambria Math" panose="02040503050406030204" pitchFamily="18" charset="0"/>
                                  <a:ea typeface="微软雅黑" panose="020B0503020204020204" pitchFamily="34" charset="-122"/>
                                </a:rPr>
                              </m:ctrlPr>
                            </m:dPr>
                            <m:e>
                              <m:sSub>
                                <m:sSubPr>
                                  <m:ctrlPr>
                                    <a:rPr lang="en-US" altLang="zh-CN" sz="1400" b="0" i="1" smtClean="0">
                                      <a:latin typeface="Cambria Math" panose="02040503050406030204" pitchFamily="18" charset="0"/>
                                      <a:ea typeface="微软雅黑" panose="020B0503020204020204" pitchFamily="34" charset="-122"/>
                                    </a:rPr>
                                  </m:ctrlPr>
                                </m:sSubPr>
                                <m:e>
                                  <m:r>
                                    <a:rPr lang="en-US" altLang="zh-CN" sz="1400" b="0" i="1" smtClean="0">
                                      <a:latin typeface="Cambria Math" panose="02040503050406030204" pitchFamily="18" charset="0"/>
                                      <a:ea typeface="微软雅黑" panose="020B0503020204020204" pitchFamily="34" charset="-122"/>
                                    </a:rPr>
                                    <m:t>𝑥</m:t>
                                  </m:r>
                                </m:e>
                                <m:sub>
                                  <m:r>
                                    <a:rPr lang="en-US" altLang="zh-CN" sz="1400" b="0" i="1" smtClean="0">
                                      <a:latin typeface="Cambria Math" panose="02040503050406030204" pitchFamily="18" charset="0"/>
                                      <a:ea typeface="微软雅黑" panose="020B0503020204020204" pitchFamily="34" charset="-122"/>
                                    </a:rPr>
                                    <m:t>𝑖</m:t>
                                  </m:r>
                                </m:sub>
                              </m:sSub>
                              <m:r>
                                <a:rPr lang="en-US" altLang="zh-CN" sz="1400" b="0" i="1" smtClean="0">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𝑥</m:t>
                                  </m:r>
                                </m:e>
                                <m:sub>
                                  <m:r>
                                    <a:rPr lang="en-US" altLang="zh-CN" sz="1400" b="0" i="1" smtClean="0">
                                      <a:latin typeface="Cambria Math" panose="02040503050406030204" pitchFamily="18" charset="0"/>
                                      <a:ea typeface="微软雅黑" panose="020B0503020204020204" pitchFamily="34" charset="-122"/>
                                    </a:rPr>
                                    <m:t>𝑗</m:t>
                                  </m:r>
                                </m:sub>
                              </m:sSub>
                            </m:e>
                          </m:d>
                          <m:r>
                            <a:rPr lang="en-US" altLang="zh-CN" sz="1400" b="0" i="1" smtClean="0">
                              <a:latin typeface="Cambria Math" panose="02040503050406030204" pitchFamily="18" charset="0"/>
                              <a:ea typeface="微软雅黑" panose="020B0503020204020204" pitchFamily="34" charset="-122"/>
                            </a:rPr>
                            <m:t>=</m:t>
                          </m:r>
                          <m:sSup>
                            <m:sSupPr>
                              <m:ctrlPr>
                                <a:rPr lang="en-US" altLang="zh-CN" sz="1400" b="0" i="1" smtClean="0">
                                  <a:latin typeface="Cambria Math" panose="02040503050406030204" pitchFamily="18" charset="0"/>
                                  <a:ea typeface="微软雅黑" panose="020B0503020204020204" pitchFamily="34" charset="-122"/>
                                </a:rPr>
                              </m:ctrlPr>
                            </m:sSupPr>
                            <m:e>
                              <m:r>
                                <a:rPr lang="en-US" altLang="zh-CN" sz="1400" b="0" i="1" smtClean="0">
                                  <a:latin typeface="Cambria Math" panose="02040503050406030204" pitchFamily="18" charset="0"/>
                                  <a:ea typeface="微软雅黑" panose="020B0503020204020204" pitchFamily="34" charset="-122"/>
                                </a:rPr>
                                <m:t>(</m:t>
                              </m:r>
                              <m:nary>
                                <m:naryPr>
                                  <m:chr m:val="∑"/>
                                  <m:ctrlPr>
                                    <a:rPr lang="en-US" altLang="zh-CN" sz="1400" b="0" i="1" smtClean="0">
                                      <a:latin typeface="Cambria Math" panose="02040503050406030204" pitchFamily="18" charset="0"/>
                                      <a:ea typeface="微软雅黑" panose="020B0503020204020204" pitchFamily="34" charset="-122"/>
                                    </a:rPr>
                                  </m:ctrlPr>
                                </m:naryPr>
                                <m:sub>
                                  <m:r>
                                    <m:rPr>
                                      <m:brk m:alnAt="23"/>
                                    </m:rPr>
                                    <a:rPr lang="en-US" altLang="zh-CN" sz="1400" b="0" i="1" smtClean="0">
                                      <a:latin typeface="Cambria Math" panose="02040503050406030204" pitchFamily="18" charset="0"/>
                                      <a:ea typeface="微软雅黑" panose="020B0503020204020204" pitchFamily="34" charset="-122"/>
                                    </a:rPr>
                                    <m:t>𝑢</m:t>
                                  </m:r>
                                  <m:r>
                                    <a:rPr lang="en-US" altLang="zh-CN" sz="1400" b="0" i="1" smtClean="0">
                                      <a:latin typeface="Cambria Math" panose="02040503050406030204" pitchFamily="18" charset="0"/>
                                      <a:ea typeface="微软雅黑" panose="020B0503020204020204" pitchFamily="34" charset="-122"/>
                                    </a:rPr>
                                    <m:t>=</m:t>
                                  </m:r>
                                  <m:r>
                                    <a:rPr lang="en-US" altLang="zh-CN" sz="1400" b="0" i="1" smtClean="0">
                                      <a:latin typeface="Cambria Math" panose="02040503050406030204" pitchFamily="18" charset="0"/>
                                      <a:ea typeface="微软雅黑" panose="020B0503020204020204" pitchFamily="34" charset="-122"/>
                                    </a:rPr>
                                    <m:t>1</m:t>
                                  </m:r>
                                </m:sub>
                                <m:sup>
                                  <m:r>
                                    <a:rPr lang="en-US" altLang="zh-CN" sz="1400" b="0" i="1" smtClean="0">
                                      <a:latin typeface="Cambria Math" panose="02040503050406030204" pitchFamily="18" charset="0"/>
                                      <a:ea typeface="微软雅黑" panose="020B0503020204020204" pitchFamily="34" charset="-122"/>
                                    </a:rPr>
                                    <m:t>𝑛</m:t>
                                  </m:r>
                                </m:sup>
                                <m:e>
                                  <m:sSup>
                                    <m:sSupPr>
                                      <m:ctrlPr>
                                        <a:rPr lang="en-US" altLang="zh-CN" sz="1400" b="0" i="1" smtClean="0">
                                          <a:latin typeface="Cambria Math" panose="02040503050406030204" pitchFamily="18" charset="0"/>
                                          <a:ea typeface="微软雅黑" panose="020B0503020204020204" pitchFamily="34" charset="-122"/>
                                        </a:rPr>
                                      </m:ctrlPr>
                                    </m:sSupPr>
                                    <m:e>
                                      <m:r>
                                        <a:rPr lang="en-US" altLang="zh-CN" sz="1400" b="0" i="1" smtClean="0">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𝑥</m:t>
                                          </m:r>
                                        </m:e>
                                        <m:sub>
                                          <m:r>
                                            <a:rPr lang="en-US" altLang="zh-CN" sz="1400" i="1">
                                              <a:latin typeface="Cambria Math" panose="02040503050406030204" pitchFamily="18" charset="0"/>
                                              <a:ea typeface="微软雅黑" panose="020B0503020204020204" pitchFamily="34" charset="-122"/>
                                            </a:rPr>
                                            <m:t>𝑖</m:t>
                                          </m:r>
                                          <m:r>
                                            <a:rPr lang="en-US" altLang="zh-CN" sz="1400" b="0" i="1" smtClean="0">
                                              <a:latin typeface="Cambria Math" panose="02040503050406030204" pitchFamily="18" charset="0"/>
                                              <a:ea typeface="微软雅黑" panose="020B0503020204020204" pitchFamily="34" charset="-122"/>
                                            </a:rPr>
                                            <m:t>𝑢</m:t>
                                          </m:r>
                                        </m:sub>
                                      </m:sSub>
                                      <m:r>
                                        <a:rPr lang="en-US" altLang="zh-CN" sz="1400" b="0" i="1" smtClean="0">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𝑥</m:t>
                                          </m:r>
                                        </m:e>
                                        <m:sub>
                                          <m:r>
                                            <a:rPr lang="en-US" altLang="zh-CN" sz="1400" b="0" i="1" smtClean="0">
                                              <a:latin typeface="Cambria Math" panose="02040503050406030204" pitchFamily="18" charset="0"/>
                                              <a:ea typeface="微软雅黑" panose="020B0503020204020204" pitchFamily="34" charset="-122"/>
                                            </a:rPr>
                                            <m:t>𝑗𝑢</m:t>
                                          </m:r>
                                        </m:sub>
                                      </m:sSub>
                                      <m:r>
                                        <a:rPr lang="en-US" altLang="zh-CN" sz="1400" b="0" i="1" smtClean="0">
                                          <a:latin typeface="Cambria Math" panose="02040503050406030204" pitchFamily="18" charset="0"/>
                                          <a:ea typeface="微软雅黑" panose="020B0503020204020204" pitchFamily="34" charset="-122"/>
                                        </a:rPr>
                                        <m:t>|</m:t>
                                      </m:r>
                                    </m:e>
                                    <m:sup>
                                      <m:r>
                                        <a:rPr lang="en-US" altLang="zh-CN" sz="1400" b="0" i="1" smtClean="0">
                                          <a:latin typeface="Cambria Math" panose="02040503050406030204" pitchFamily="18" charset="0"/>
                                          <a:ea typeface="微软雅黑" panose="020B0503020204020204" pitchFamily="34" charset="-122"/>
                                        </a:rPr>
                                        <m:t>2</m:t>
                                      </m:r>
                                    </m:sup>
                                  </m:sSup>
                                </m:e>
                              </m:nary>
                              <m:r>
                                <a:rPr lang="en-US" altLang="zh-CN" sz="1400" b="0" i="1" smtClean="0">
                                  <a:latin typeface="Cambria Math" panose="02040503050406030204" pitchFamily="18" charset="0"/>
                                  <a:ea typeface="微软雅黑" panose="020B0503020204020204" pitchFamily="34" charset="-122"/>
                                </a:rPr>
                                <m:t>)</m:t>
                              </m:r>
                            </m:e>
                            <m:sup>
                              <m:f>
                                <m:fPr>
                                  <m:ctrlPr>
                                    <a:rPr lang="en-US" altLang="zh-CN" sz="1400" b="0" i="1" smtClean="0">
                                      <a:latin typeface="Cambria Math" panose="02040503050406030204" pitchFamily="18" charset="0"/>
                                      <a:ea typeface="微软雅黑" panose="020B0503020204020204" pitchFamily="34" charset="-122"/>
                                    </a:rPr>
                                  </m:ctrlPr>
                                </m:fPr>
                                <m:num>
                                  <m:r>
                                    <a:rPr lang="en-US" altLang="zh-CN" sz="1400" b="0" i="1" smtClean="0">
                                      <a:latin typeface="Cambria Math" panose="02040503050406030204" pitchFamily="18" charset="0"/>
                                      <a:ea typeface="微软雅黑" panose="020B0503020204020204" pitchFamily="34" charset="-122"/>
                                    </a:rPr>
                                    <m:t>1</m:t>
                                  </m:r>
                                </m:num>
                                <m:den>
                                  <m:r>
                                    <a:rPr lang="en-US" altLang="zh-CN" sz="1400" b="0" i="1" smtClean="0">
                                      <a:latin typeface="Cambria Math" panose="02040503050406030204" pitchFamily="18" charset="0"/>
                                      <a:ea typeface="微软雅黑" panose="020B0503020204020204" pitchFamily="34" charset="-122"/>
                                    </a:rPr>
                                    <m:t>2</m:t>
                                  </m:r>
                                </m:den>
                              </m:f>
                            </m:sup>
                          </m:sSup>
                        </m:oMath>
                      </m:oMathPara>
                    </a14:m>
                    <a:endParaRPr lang="zh-CN" altLang="en-US" sz="1400"/>
                  </a:p>
                </p:txBody>
              </p:sp>
            </mc:Choice>
            <mc:Fallback>
              <p:sp>
                <p:nvSpPr>
                  <p:cNvPr id="59" name="文本框 58"/>
                  <p:cNvSpPr txBox="1">
                    <a:spLocks noRot="1" noChangeAspect="1" noMove="1" noResize="1" noEditPoints="1" noAdjustHandles="1" noChangeArrowheads="1" noChangeShapeType="1" noTextEdit="1"/>
                  </p:cNvSpPr>
                  <p:nvPr/>
                </p:nvSpPr>
                <p:spPr>
                  <a:xfrm>
                    <a:off x="13344" y="4475"/>
                    <a:ext cx="4275" cy="1524"/>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0" name="文本框 59"/>
                  <p:cNvSpPr txBox="1"/>
                  <p:nvPr/>
                </p:nvSpPr>
                <p:spPr>
                  <a:xfrm>
                    <a:off x="13103" y="4117"/>
                    <a:ext cx="4373" cy="675"/>
                  </a:xfrm>
                  <a:prstGeom prst="rect">
                    <a:avLst/>
                  </a:prstGeom>
                  <a:noFill/>
                </p:spPr>
                <p:txBody>
                  <a:bodyPr wrap="none" rtlCol="0" anchor="t">
                    <a:spAutoFit/>
                  </a:bodyPr>
                  <a:lstStyle/>
                  <a:p>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𝑑</m:t>
                              </m:r>
                            </m:e>
                            <m:sub>
                              <m:r>
                                <a:rPr lang="en-US" altLang="zh-CN" sz="1400" i="1">
                                  <a:latin typeface="Cambria Math" panose="02040503050406030204" pitchFamily="18" charset="0"/>
                                  <a:ea typeface="微软雅黑" panose="020B0503020204020204" pitchFamily="34" charset="-122"/>
                                </a:rPr>
                                <m:t>𝑚𝑖𝑛</m:t>
                              </m:r>
                            </m:sub>
                          </m:sSub>
                          <m:d>
                            <m:dPr>
                              <m:ctrlPr>
                                <a:rPr lang="en-US" altLang="zh-CN" sz="1400" i="1">
                                  <a:latin typeface="Cambria Math" panose="02040503050406030204" pitchFamily="18" charset="0"/>
                                  <a:ea typeface="微软雅黑" panose="020B0503020204020204" pitchFamily="34" charset="-122"/>
                                </a:rPr>
                              </m:ctrlPr>
                            </m:dPr>
                            <m:e>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𝐶</m:t>
                                  </m:r>
                                </m:e>
                                <m:sub>
                                  <m:r>
                                    <a:rPr lang="en-US" altLang="zh-CN" sz="1400" i="1">
                                      <a:latin typeface="Cambria Math" panose="02040503050406030204" pitchFamily="18" charset="0"/>
                                      <a:ea typeface="微软雅黑" panose="020B0503020204020204" pitchFamily="34" charset="-122"/>
                                    </a:rPr>
                                    <m:t>𝑖</m:t>
                                  </m:r>
                                </m:sub>
                              </m:sSub>
                              <m:r>
                                <a:rPr lang="en-US" altLang="zh-CN" sz="1400" i="1">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𝐶</m:t>
                                  </m:r>
                                </m:e>
                                <m:sub>
                                  <m:r>
                                    <a:rPr lang="en-US" altLang="zh-CN" sz="1400" i="1">
                                      <a:latin typeface="Cambria Math" panose="02040503050406030204" pitchFamily="18" charset="0"/>
                                      <a:ea typeface="微软雅黑" panose="020B0503020204020204" pitchFamily="34" charset="-122"/>
                                    </a:rPr>
                                    <m:t>𝑗</m:t>
                                  </m:r>
                                </m:sub>
                              </m:sSub>
                            </m:e>
                          </m:d>
                          <m:r>
                            <a:rPr lang="en-US" altLang="zh-CN" sz="1400" i="1">
                              <a:latin typeface="Cambria Math" panose="02040503050406030204" pitchFamily="18" charset="0"/>
                              <a:ea typeface="微软雅黑" panose="020B0503020204020204" pitchFamily="34" charset="-122"/>
                            </a:rPr>
                            <m:t>=</m:t>
                          </m:r>
                          <m:func>
                            <m:funcPr>
                              <m:ctrlPr>
                                <a:rPr lang="en-US" altLang="zh-CN" sz="1400" i="1">
                                  <a:latin typeface="Cambria Math" panose="02040503050406030204" pitchFamily="18" charset="0"/>
                                  <a:ea typeface="微软雅黑" panose="020B0503020204020204" pitchFamily="34" charset="-122"/>
                                </a:rPr>
                              </m:ctrlPr>
                            </m:funcPr>
                            <m:fName>
                              <m:limLow>
                                <m:limLowPr>
                                  <m:ctrlPr>
                                    <a:rPr lang="en-US" altLang="zh-CN" sz="1400" i="1">
                                      <a:latin typeface="Cambria Math" panose="02040503050406030204" pitchFamily="18" charset="0"/>
                                      <a:ea typeface="微软雅黑" panose="020B0503020204020204" pitchFamily="34" charset="-122"/>
                                    </a:rPr>
                                  </m:ctrlPr>
                                </m:limLowPr>
                                <m:e>
                                  <m:r>
                                    <m:rPr>
                                      <m:sty m:val="p"/>
                                    </m:rPr>
                                    <a:rPr lang="en-US" altLang="zh-CN" sz="1400">
                                      <a:latin typeface="Cambria Math" panose="02040503050406030204" pitchFamily="18" charset="0"/>
                                      <a:ea typeface="微软雅黑" panose="020B0503020204020204" pitchFamily="34" charset="-122"/>
                                    </a:rPr>
                                    <m:t>min</m:t>
                                  </m:r>
                                </m:e>
                                <m:lim>
                                  <m:r>
                                    <a:rPr lang="en-US" altLang="zh-CN" sz="1400" i="1">
                                      <a:latin typeface="Cambria Math" panose="02040503050406030204" pitchFamily="18" charset="0"/>
                                      <a:ea typeface="微软雅黑" panose="020B0503020204020204" pitchFamily="34" charset="-122"/>
                                    </a:rPr>
                                    <m:t>𝑥</m:t>
                                  </m:r>
                                  <m:r>
                                    <a:rPr lang="en-US" altLang="zh-CN" sz="1400" i="1">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𝐶</m:t>
                                      </m:r>
                                    </m:e>
                                    <m:sub>
                                      <m:r>
                                        <a:rPr lang="en-US" altLang="zh-CN" sz="1400" i="1">
                                          <a:latin typeface="Cambria Math" panose="02040503050406030204" pitchFamily="18" charset="0"/>
                                          <a:ea typeface="Cambria Math" panose="02040503050406030204" pitchFamily="18" charset="0"/>
                                        </a:rPr>
                                        <m:t>𝑖</m:t>
                                      </m:r>
                                    </m:sub>
                                  </m:sSub>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𝑧</m:t>
                                  </m:r>
                                  <m:r>
                                    <a:rPr lang="en-US" altLang="zh-CN" sz="1400" i="1">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𝐶</m:t>
                                      </m:r>
                                    </m:e>
                                    <m:sub>
                                      <m:r>
                                        <a:rPr lang="en-US" altLang="zh-CN" sz="1400" i="1">
                                          <a:latin typeface="Cambria Math" panose="02040503050406030204" pitchFamily="18" charset="0"/>
                                          <a:ea typeface="Cambria Math" panose="02040503050406030204" pitchFamily="18" charset="0"/>
                                        </a:rPr>
                                        <m:t>𝑗</m:t>
                                      </m:r>
                                    </m:sub>
                                  </m:sSub>
                                </m:lim>
                              </m:limLow>
                            </m:fName>
                            <m:e>
                              <m:r>
                                <a:rPr lang="en-US" altLang="zh-CN" sz="1400" i="1">
                                  <a:latin typeface="Cambria Math" panose="02040503050406030204" pitchFamily="18" charset="0"/>
                                  <a:ea typeface="微软雅黑" panose="020B0503020204020204" pitchFamily="34" charset="-122"/>
                                </a:rPr>
                                <m:t>𝑑𝑖𝑠𝑡</m:t>
                              </m:r>
                              <m:r>
                                <a:rPr lang="en-US" altLang="zh-CN" sz="1400" i="1">
                                  <a:latin typeface="Cambria Math" panose="02040503050406030204" pitchFamily="18" charset="0"/>
                                  <a:ea typeface="微软雅黑" panose="020B0503020204020204" pitchFamily="34" charset="-122"/>
                                </a:rPr>
                                <m:t>(</m:t>
                              </m:r>
                              <m:r>
                                <a:rPr lang="en-US" altLang="zh-CN" sz="1400" i="1">
                                  <a:latin typeface="Cambria Math" panose="02040503050406030204" pitchFamily="18" charset="0"/>
                                  <a:ea typeface="微软雅黑" panose="020B0503020204020204" pitchFamily="34" charset="-122"/>
                                </a:rPr>
                                <m:t>𝑥</m:t>
                              </m:r>
                              <m:r>
                                <a:rPr lang="en-US" altLang="zh-CN" sz="1400" i="1">
                                  <a:latin typeface="Cambria Math" panose="02040503050406030204" pitchFamily="18" charset="0"/>
                                  <a:ea typeface="微软雅黑" panose="020B0503020204020204" pitchFamily="34" charset="-122"/>
                                </a:rPr>
                                <m:t>,</m:t>
                              </m:r>
                              <m:r>
                                <a:rPr lang="en-US" altLang="zh-CN" sz="1400" i="1">
                                  <a:latin typeface="Cambria Math" panose="02040503050406030204" pitchFamily="18" charset="0"/>
                                  <a:ea typeface="微软雅黑" panose="020B0503020204020204" pitchFamily="34" charset="-122"/>
                                </a:rPr>
                                <m:t>𝑧</m:t>
                              </m:r>
                              <m:r>
                                <a:rPr lang="en-US" altLang="zh-CN" sz="1400" i="1">
                                  <a:latin typeface="Cambria Math" panose="02040503050406030204" pitchFamily="18" charset="0"/>
                                  <a:ea typeface="微软雅黑" panose="020B0503020204020204" pitchFamily="34" charset="-122"/>
                                </a:rPr>
                                <m:t>)</m:t>
                              </m:r>
                            </m:e>
                          </m:func>
                        </m:oMath>
                      </m:oMathPara>
                    </a14:m>
                    <a:endParaRPr lang="zh-CN" altLang="en-US" sz="1400"/>
                  </a:p>
                </p:txBody>
              </p:sp>
            </mc:Choice>
            <mc:Fallback>
              <p:sp>
                <p:nvSpPr>
                  <p:cNvPr id="60" name="文本框 59"/>
                  <p:cNvSpPr txBox="1">
                    <a:spLocks noRot="1" noChangeAspect="1" noMove="1" noResize="1" noEditPoints="1" noAdjustHandles="1" noChangeArrowheads="1" noChangeShapeType="1" noTextEdit="1"/>
                  </p:cNvSpPr>
                  <p:nvPr/>
                </p:nvSpPr>
                <p:spPr>
                  <a:xfrm>
                    <a:off x="13103" y="4117"/>
                    <a:ext cx="4373" cy="675"/>
                  </a:xfrm>
                  <a:prstGeom prst="rect">
                    <a:avLst/>
                  </a:prstGeom>
                  <a:blipFill rotWithShape="1">
                    <a:blip r:embed="rId8"/>
                  </a:blipFill>
                </p:spPr>
                <p:txBody>
                  <a:bodyPr/>
                  <a:lstStyle/>
                  <a:p>
                    <a:r>
                      <a:rPr lang="zh-CN" altLang="en-US">
                        <a:noFill/>
                      </a:rPr>
                      <a:t> </a:t>
                    </a:r>
                  </a:p>
                </p:txBody>
              </p:sp>
            </mc:Fallback>
          </mc:AlternateContent>
          <p:sp>
            <p:nvSpPr>
              <p:cNvPr id="61" name="文本框 60"/>
              <p:cNvSpPr txBox="1"/>
              <p:nvPr/>
            </p:nvSpPr>
            <p:spPr>
              <a:xfrm>
                <a:off x="12065" y="3704"/>
                <a:ext cx="4859" cy="483"/>
              </a:xfrm>
              <a:prstGeom prst="rect">
                <a:avLst/>
              </a:prstGeom>
              <a:noFill/>
            </p:spPr>
            <p:txBody>
              <a:bodyPr wrap="square" rtlCol="0">
                <a:spAutoFit/>
              </a:bodyPr>
              <a:lstStyle/>
              <a:p>
                <a:r>
                  <a:rPr lang="zh-CN" altLang="en-US" sz="1400">
                    <a:latin typeface="楷体" panose="02010609060101010101" pitchFamily="49" charset="-122"/>
                    <a:ea typeface="楷体" panose="02010609060101010101" pitchFamily="49" charset="-122"/>
                  </a:rPr>
                  <a:t>簇之间的距离度量：采用最小距离</a:t>
                </a:r>
                <a:endParaRPr lang="zh-CN" altLang="en-US" sz="1400">
                  <a:latin typeface="楷体" panose="02010609060101010101" pitchFamily="49" charset="-122"/>
                  <a:ea typeface="楷体" panose="02010609060101010101" pitchFamily="49" charset="-122"/>
                </a:endParaRPr>
              </a:p>
            </p:txBody>
          </p:sp>
        </p:grpSp>
        <p:sp>
          <p:nvSpPr>
            <p:cNvPr id="62" name="圆角矩形 61"/>
            <p:cNvSpPr/>
            <p:nvPr/>
          </p:nvSpPr>
          <p:spPr>
            <a:xfrm>
              <a:off x="11743" y="2100"/>
              <a:ext cx="6135" cy="2614"/>
            </a:xfrm>
            <a:prstGeom prst="roundRect">
              <a:avLst/>
            </a:prstGeom>
            <a:noFill/>
            <a:ln>
              <a:solidFill>
                <a:srgbClr val="D8422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8404225" y="5735320"/>
            <a:ext cx="2612390" cy="227330"/>
            <a:chOff x="13191" y="9045"/>
            <a:chExt cx="4114" cy="358"/>
          </a:xfrm>
        </p:grpSpPr>
        <p:sp>
          <p:nvSpPr>
            <p:cNvPr id="28" name="矩形 27"/>
            <p:cNvSpPr/>
            <p:nvPr/>
          </p:nvSpPr>
          <p:spPr>
            <a:xfrm>
              <a:off x="13191"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1</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37" name="矩形 36"/>
            <p:cNvSpPr/>
            <p:nvPr/>
          </p:nvSpPr>
          <p:spPr>
            <a:xfrm>
              <a:off x="13664"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2</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38" name="矩形 37"/>
            <p:cNvSpPr/>
            <p:nvPr/>
          </p:nvSpPr>
          <p:spPr>
            <a:xfrm>
              <a:off x="14137"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3</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39" name="矩形 38"/>
            <p:cNvSpPr/>
            <p:nvPr/>
          </p:nvSpPr>
          <p:spPr>
            <a:xfrm>
              <a:off x="14610"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4</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40" name="矩形 39"/>
            <p:cNvSpPr/>
            <p:nvPr/>
          </p:nvSpPr>
          <p:spPr>
            <a:xfrm>
              <a:off x="15083"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5</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41" name="矩形 40"/>
            <p:cNvSpPr/>
            <p:nvPr/>
          </p:nvSpPr>
          <p:spPr>
            <a:xfrm>
              <a:off x="15556"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6</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42" name="矩形 41"/>
            <p:cNvSpPr/>
            <p:nvPr/>
          </p:nvSpPr>
          <p:spPr>
            <a:xfrm>
              <a:off x="16029"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7</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43" name="矩形 42"/>
            <p:cNvSpPr/>
            <p:nvPr/>
          </p:nvSpPr>
          <p:spPr>
            <a:xfrm>
              <a:off x="16502"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8</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44" name="矩形 43"/>
            <p:cNvSpPr/>
            <p:nvPr/>
          </p:nvSpPr>
          <p:spPr>
            <a:xfrm>
              <a:off x="16975"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9</a:t>
              </a:r>
              <a:endParaRPr lang="en-US" altLang="zh-CN" sz="1200">
                <a:solidFill>
                  <a:schemeClr val="tx1"/>
                </a:solidFill>
                <a:latin typeface="Times New Roman" panose="02020603050405020304" pitchFamily="18" charset="0"/>
                <a:cs typeface="Times New Roman" panose="02020603050405020304" pitchFamily="18" charset="0"/>
              </a:endParaRPr>
            </a:p>
          </p:txBody>
        </p:sp>
        <p:cxnSp>
          <p:nvCxnSpPr>
            <p:cNvPr id="47" name="肘形连接符 46"/>
            <p:cNvCxnSpPr>
              <a:stCxn id="37" idx="0"/>
              <a:endCxn id="28" idx="0"/>
            </p:cNvCxnSpPr>
            <p:nvPr/>
          </p:nvCxnSpPr>
          <p:spPr>
            <a:xfrm rot="16200000" flipV="1">
              <a:off x="13592" y="8811"/>
              <a:ext cx="5" cy="473"/>
            </a:xfrm>
            <a:prstGeom prst="bentConnector3">
              <a:avLst>
                <a:gd name="adj1" fmla="val 10360000"/>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48" name="肘形连接符 47"/>
            <p:cNvCxnSpPr/>
            <p:nvPr/>
          </p:nvCxnSpPr>
          <p:spPr>
            <a:xfrm rot="16200000">
              <a:off x="15482" y="8811"/>
              <a:ext cx="5" cy="473"/>
            </a:xfrm>
            <a:prstGeom prst="bentConnector3">
              <a:avLst>
                <a:gd name="adj1" fmla="val 10360000"/>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49" name="肘形连接符 48"/>
            <p:cNvCxnSpPr>
              <a:stCxn id="43" idx="0"/>
              <a:endCxn id="44" idx="0"/>
            </p:cNvCxnSpPr>
            <p:nvPr/>
          </p:nvCxnSpPr>
          <p:spPr>
            <a:xfrm rot="16200000">
              <a:off x="16903" y="8811"/>
              <a:ext cx="5" cy="473"/>
            </a:xfrm>
            <a:prstGeom prst="bentConnector3">
              <a:avLst>
                <a:gd name="adj1" fmla="val 10480000"/>
              </a:avLst>
            </a:prstGeom>
            <a:ln>
              <a:solidFill>
                <a:srgbClr val="D8422A"/>
              </a:solidFill>
            </a:ln>
          </p:spPr>
          <p:style>
            <a:lnRef idx="1">
              <a:schemeClr val="accent1"/>
            </a:lnRef>
            <a:fillRef idx="0">
              <a:schemeClr val="accent1"/>
            </a:fillRef>
            <a:effectRef idx="0">
              <a:schemeClr val="accent1"/>
            </a:effectRef>
            <a:fontRef idx="minor">
              <a:schemeClr val="tx1"/>
            </a:fontRef>
          </p:style>
        </p:cxnSp>
      </p:grpSp>
      <p:cxnSp>
        <p:nvCxnSpPr>
          <p:cNvPr id="52" name="肘形连接符 51"/>
          <p:cNvCxnSpPr>
            <a:endCxn id="38" idx="0"/>
          </p:cNvCxnSpPr>
          <p:nvPr/>
        </p:nvCxnSpPr>
        <p:spPr>
          <a:xfrm rot="5400000" flipV="1">
            <a:off x="8630285" y="5257165"/>
            <a:ext cx="722630" cy="236220"/>
          </a:xfrm>
          <a:prstGeom prst="bentConnector3">
            <a:avLst>
              <a:gd name="adj1" fmla="val -87"/>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3" name="肘形连接符 52"/>
          <p:cNvCxnSpPr/>
          <p:nvPr/>
        </p:nvCxnSpPr>
        <p:spPr>
          <a:xfrm rot="16200000">
            <a:off x="8569325" y="5096510"/>
            <a:ext cx="386080" cy="221615"/>
          </a:xfrm>
          <a:prstGeom prst="bentConnector3">
            <a:avLst>
              <a:gd name="adj1" fmla="val 99753"/>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63" name="肘形连接符 62"/>
          <p:cNvCxnSpPr>
            <a:stCxn id="42" idx="0"/>
          </p:cNvCxnSpPr>
          <p:nvPr/>
        </p:nvCxnSpPr>
        <p:spPr>
          <a:xfrm rot="16200000">
            <a:off x="10052050" y="5248910"/>
            <a:ext cx="746125" cy="228600"/>
          </a:xfrm>
          <a:prstGeom prst="bentConnector3">
            <a:avLst>
              <a:gd name="adj1" fmla="val 99191"/>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64" name="肘形连接符 63"/>
          <p:cNvCxnSpPr/>
          <p:nvPr/>
        </p:nvCxnSpPr>
        <p:spPr>
          <a:xfrm rot="16200000" flipV="1">
            <a:off x="10438130" y="5086985"/>
            <a:ext cx="414020" cy="220980"/>
          </a:xfrm>
          <a:prstGeom prst="bentConnector3">
            <a:avLst>
              <a:gd name="adj1" fmla="val 98773"/>
            </a:avLst>
          </a:prstGeom>
          <a:ln>
            <a:solidFill>
              <a:srgbClr val="D8422A"/>
            </a:solidFill>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1165225" y="5664200"/>
            <a:ext cx="7238365" cy="64516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rPr>
              <a:t>经过计算，将上一步得到的簇合并为</a:t>
            </a:r>
            <a:r>
              <a:rPr lang="en-US" altLang="zh-CN">
                <a:latin typeface="微软雅黑" panose="020B0503020204020204" pitchFamily="34" charset="-122"/>
                <a:ea typeface="微软雅黑" panose="020B0503020204020204" pitchFamily="34" charset="-122"/>
                <a:cs typeface="微软雅黑" panose="020B0503020204020204" pitchFamily="34" charset="-122"/>
              </a:rPr>
              <a:t>4</a:t>
            </a:r>
            <a:r>
              <a:rPr lang="zh-CN" altLang="en-US">
                <a:latin typeface="微软雅黑" panose="020B0503020204020204" pitchFamily="34" charset="-122"/>
                <a:ea typeface="微软雅黑" panose="020B0503020204020204" pitchFamily="34" charset="-122"/>
                <a:cs typeface="微软雅黑" panose="020B0503020204020204" pitchFamily="34" charset="-122"/>
              </a:rPr>
              <a:t>个簇：</a:t>
            </a:r>
            <a:r>
              <a:rPr lang="en-US" altLang="zh-CN">
                <a:latin typeface="微软雅黑" panose="020B0503020204020204" pitchFamily="34" charset="-122"/>
                <a:ea typeface="微软雅黑" panose="020B0503020204020204" pitchFamily="34" charset="-122"/>
                <a:cs typeface="微软雅黑" panose="020B0503020204020204" pitchFamily="34" charset="-122"/>
              </a:rPr>
              <a:t>{1, 2, 3}</a:t>
            </a:r>
            <a:r>
              <a:rPr lang="zh-CN" altLang="zh-CN">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{4}</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{5, 6}</a:t>
            </a:r>
            <a:r>
              <a:rPr lang="zh-CN" altLang="zh-CN">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{7, 8, 9}</a:t>
            </a:r>
            <a:r>
              <a:rPr lang="zh-CN" altLang="zh-CN">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4810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020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层次聚类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custDataLst>
              <p:tags r:id="rId6"/>
            </p:custDataLst>
          </p:nvPr>
        </p:nvGraphicFramePr>
        <p:xfrm>
          <a:off x="1852930" y="2251710"/>
          <a:ext cx="5245100" cy="3111500"/>
        </p:xfrm>
        <a:graphic>
          <a:graphicData uri="http://schemas.openxmlformats.org/drawingml/2006/table">
            <a:tbl>
              <a:tblPr firstRow="1" bandRow="1">
                <a:tableStyleId>{616DA210-FB5B-4158-B5E0-FEB733F419BA}</a:tableStyleId>
              </a:tblPr>
              <a:tblGrid>
                <a:gridCol w="524510"/>
                <a:gridCol w="524510"/>
                <a:gridCol w="524510"/>
                <a:gridCol w="524510"/>
                <a:gridCol w="524510"/>
                <a:gridCol w="524510"/>
                <a:gridCol w="524510"/>
                <a:gridCol w="524510"/>
                <a:gridCol w="524510"/>
                <a:gridCol w="524510"/>
              </a:tblGrid>
              <a:tr h="311150">
                <a:tc>
                  <a:txBody>
                    <a:bodyPr/>
                    <a:lstStyle/>
                    <a:p>
                      <a:pPr algn="ctr"/>
                      <a:r>
                        <a:rPr lang="zh-CN" altLang="en-US" sz="1600" b="0" dirty="0">
                          <a:latin typeface="楷体" panose="02010609060101010101" pitchFamily="49" charset="-122"/>
                          <a:ea typeface="楷体" panose="02010609060101010101" pitchFamily="49" charset="-122"/>
                        </a:rPr>
                        <a:t>距离</a:t>
                      </a:r>
                      <a:endParaRPr lang="zh-CN" altLang="en-US" sz="1600" b="0" dirty="0">
                        <a:latin typeface="楷体" panose="02010609060101010101" pitchFamily="49" charset="-122"/>
                        <a:ea typeface="楷体" panose="02010609060101010101" pitchFamily="49" charset="-122"/>
                      </a:endParaRPr>
                    </a:p>
                  </a:txBody>
                  <a:tcPr marL="55915" marR="55915" marT="27958" marB="27958" anchor="ctr">
                    <a:lnR w="12700">
                      <a:solidFill>
                        <a:srgbClr val="FF0000"/>
                      </a:solidFill>
                      <a:prstDash val="solid"/>
                    </a:lnR>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1</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w="12700">
                      <a:solidFill>
                        <a:srgbClr val="FF0000"/>
                      </a:solidFill>
                      <a:prstDash val="solid"/>
                    </a:lnT>
                    <a:lnB>
                      <a:noFill/>
                    </a:lnB>
                    <a:lnTlToBr>
                      <a:noFill/>
                    </a:lnTlToBr>
                    <a:lnBlToTr>
                      <a:noFill/>
                    </a:lnBlToTr>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2</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w="12700">
                      <a:solidFill>
                        <a:srgbClr val="FF0000"/>
                      </a:solidFill>
                      <a:prstDash val="solid"/>
                    </a:lnT>
                    <a:lnB>
                      <a:noFill/>
                    </a:lnB>
                    <a:lnTlToBr>
                      <a:noFill/>
                    </a:lnTlToBr>
                    <a:lnBlToTr>
                      <a:noFill/>
                    </a:lnBlToTr>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3</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w="12700" cmpd="sng">
                      <a:solidFill>
                        <a:srgbClr val="FF0000"/>
                      </a:solidFill>
                      <a:prstDash val="solid"/>
                    </a:lnT>
                    <a:lnB>
                      <a:noFill/>
                    </a:lnB>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4</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w="12700" cmpd="sng">
                      <a:solidFill>
                        <a:srgbClr val="FF0000"/>
                      </a:solidFill>
                      <a:prstDash val="solid"/>
                    </a:lnR>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w="12700" cmpd="sng">
                      <a:solidFill>
                        <a:srgbClr val="FF0000"/>
                      </a:solidFill>
                      <a:prstDash val="solid"/>
                    </a:lnT>
                    <a:lnB>
                      <a:noFill/>
                    </a:lnB>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6</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w="12700" cmpd="sng">
                      <a:solidFill>
                        <a:srgbClr val="FF0000"/>
                      </a:solidFill>
                      <a:prstDash val="solid"/>
                    </a:lnT>
                    <a:lnB>
                      <a:noFill/>
                    </a:lnB>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w="12700" cmpd="sng">
                      <a:solidFill>
                        <a:srgbClr val="FF0000"/>
                      </a:solidFill>
                      <a:prstDash val="solid"/>
                    </a:lnT>
                    <a:lnB>
                      <a:noFill/>
                    </a:lnB>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8</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w="12700" cmpd="sng">
                      <a:solidFill>
                        <a:srgbClr val="FF0000"/>
                      </a:solidFill>
                      <a:prstDash val="solid"/>
                    </a:lnT>
                    <a:lnB>
                      <a:noFill/>
                    </a:lnB>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9</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w="12700" cmpd="sng">
                      <a:solidFill>
                        <a:srgbClr val="FF0000"/>
                      </a:solidFill>
                      <a:prstDash val="solid"/>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0.55</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0.57</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3.53</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w="12700" cmpd="sng">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3.00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2.26</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5.19</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5.5</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4.96</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5</a:t>
                      </a: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1.09</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3.6</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9</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w="12700" cmpd="sng">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2.9</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2.1</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5.3</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4</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5.6</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9</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5.04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57</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1.09</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3.24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w="12700" cmpd="sng">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2.94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2.32</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4.90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5.2</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4.73</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4</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sym typeface="+mn-ea"/>
                        </a:rPr>
                        <a:t>3.53</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3.6</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sym typeface="+mn-ea"/>
                        </a:rPr>
                        <a:t>9</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3.24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w="12700" cmpd="sng">
                      <a:solidFill>
                        <a:srgbClr val="FF0000"/>
                      </a:solidFill>
                      <a:prstDash val="solid"/>
                    </a:lnR>
                  </a:tcPr>
                </a:tc>
                <a:tc>
                  <a:txBody>
                    <a:bodyPr/>
                    <a:lstStyle/>
                    <a:p>
                      <a:pPr algn="ctr">
                        <a:buNone/>
                      </a:pPr>
                      <a:r>
                        <a:rPr lang="zh-CN" alt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1.38</a:t>
                      </a:r>
                      <a:endParaRPr lang="zh-CN" alt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2.14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1.80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2.0</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1.5</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4</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3.00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2.97</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2.94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zh-CN" alt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1.38</a:t>
                      </a:r>
                      <a:endParaRPr lang="zh-CN" alt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w="12700" cmpd="sng">
                      <a:solidFill>
                        <a:srgbClr val="FF0000"/>
                      </a:solidFill>
                      <a:prstDash val="solid"/>
                    </a:lnR>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0.97</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2.66</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3.02</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2.2</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rPr>
                        <a:t>2.26</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2.15</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2.32</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2.14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w="12700" cmpd="sng">
                      <a:solidFill>
                        <a:srgbClr val="FF0000"/>
                      </a:solidFill>
                      <a:prstDash val="solid"/>
                    </a:lnR>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rPr>
                        <a:t>0.97</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3.5</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3.9</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3.18</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5.19</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5.34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4.90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1.80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w="12700" cmpd="sng">
                      <a:solidFill>
                        <a:srgbClr val="FF0000"/>
                      </a:solidFill>
                      <a:prstDash val="solid"/>
                    </a:lnR>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2.66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3.51</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1.3</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1.15</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8</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5.5</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sym typeface="+mn-ea"/>
                        </a:rPr>
                        <a:t>5</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5.69</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5.27</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2.05</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w="12700" cmpd="sng">
                      <a:solidFill>
                        <a:srgbClr val="FF0000"/>
                      </a:solidFill>
                      <a:prstDash val="solid"/>
                    </a:lnR>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3.02</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3.96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1.32</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a:noFill/>
                    </a:lnB>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0.88</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9</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4.96</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w="12700">
                      <a:solidFill>
                        <a:srgbClr val="FF0000"/>
                      </a:solidFill>
                      <a:prstDash val="solid"/>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5.04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w="12700">
                      <a:solidFill>
                        <a:srgbClr val="FF0000"/>
                      </a:solidFill>
                      <a:prstDash val="solid"/>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4.73</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w="12700" cmpd="sng">
                      <a:solidFill>
                        <a:srgbClr val="FF0000"/>
                      </a:solidFill>
                      <a:prstDash val="solid"/>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1.54</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w="12700" cmpd="sng">
                      <a:solidFill>
                        <a:srgbClr val="FF0000"/>
                      </a:solidFill>
                      <a:prstDash val="solid"/>
                    </a:lnR>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2.23</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w="12700" cmpd="sng">
                      <a:solidFill>
                        <a:srgbClr val="FF0000"/>
                      </a:solidFill>
                      <a:prstDash val="solid"/>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3.18</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w="12700" cmpd="sng">
                      <a:solidFill>
                        <a:srgbClr val="FF0000"/>
                      </a:solidFill>
                      <a:prstDash val="solid"/>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1.15</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cmpd="sng">
                      <a:solidFill>
                        <a:srgbClr val="FF0000"/>
                      </a:solidFill>
                      <a:prstDash val="solid"/>
                    </a:lnL>
                    <a:lnR>
                      <a:noFill/>
                    </a:lnR>
                    <a:lnT>
                      <a:noFill/>
                    </a:lnT>
                    <a:lnB w="12700" cmpd="sng">
                      <a:solidFill>
                        <a:srgbClr val="FF0000"/>
                      </a:solidFill>
                      <a:prstDash val="solid"/>
                    </a:lnB>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rPr>
                        <a:t>0.88</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endParaRPr>
                    </a:p>
                  </a:txBody>
                  <a:tcPr marL="55915" marR="55915" marT="27958" marB="27958" anchor="ctr">
                    <a:lnL>
                      <a:noFill/>
                    </a:lnL>
                    <a:lnR>
                      <a:noFill/>
                    </a:lnR>
                    <a:lnT>
                      <a:noFill/>
                    </a:lnT>
                    <a:lnB w="12700" cmpd="sng">
                      <a:solidFill>
                        <a:srgbClr val="FF0000"/>
                      </a:solidFill>
                      <a:prstDash val="solid"/>
                    </a:lnB>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cmpd="sng">
                      <a:solidFill>
                        <a:srgbClr val="FF0000"/>
                      </a:solidFill>
                      <a:prstDash val="solid"/>
                    </a:lnR>
                    <a:lnT>
                      <a:noFill/>
                    </a:lnT>
                    <a:lnB w="12700" cmpd="sng">
                      <a:solidFill>
                        <a:srgbClr val="FF0000"/>
                      </a:solidFill>
                      <a:prstDash val="solid"/>
                    </a:lnB>
                  </a:tcPr>
                </a:tc>
              </a:tr>
            </a:tbl>
          </a:graphicData>
        </a:graphic>
      </p:graphicFrame>
      <p:sp>
        <p:nvSpPr>
          <p:cNvPr id="8" name="文本框 7"/>
          <p:cNvSpPr txBox="1"/>
          <p:nvPr/>
        </p:nvSpPr>
        <p:spPr>
          <a:xfrm>
            <a:off x="825672" y="987190"/>
            <a:ext cx="4505280"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使用</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AGNES</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算法对数据集进行聚类</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025756" y="1443762"/>
            <a:ext cx="10816128" cy="506730"/>
          </a:xfrm>
          <a:prstGeom prst="rect">
            <a:avLst/>
          </a:prstGeom>
        </p:spPr>
        <p:txBody>
          <a:bodyPr wrap="square">
            <a:spAutoFit/>
          </a:bodyPr>
          <a:lstStyle/>
          <a:p>
            <a:pPr marL="342900" marR="0" lvl="1" indent="-342900" algn="just" defTabSz="914400" rtl="0" fontAlgn="auto">
              <a:lnSpc>
                <a:spcPct val="150000"/>
              </a:lnSpc>
              <a:spcBef>
                <a:spcPts val="0"/>
              </a:spcBef>
              <a:spcAft>
                <a:spcPts val="0"/>
              </a:spcAft>
              <a:buClrTx/>
              <a:buSzTx/>
              <a:buFont typeface="+mj-ea"/>
              <a:buAutoNum type="circleNumDbPlain" startAt="6"/>
              <a:defRPr/>
            </a:pPr>
            <a:r>
              <a:rPr lang="zh-CN" altLang="en-US" dirty="0">
                <a:latin typeface="微软雅黑" panose="020B0503020204020204" pitchFamily="34" charset="-122"/>
                <a:ea typeface="微软雅黑" panose="020B0503020204020204" pitchFamily="34" charset="-122"/>
                <a:sym typeface="+mn-ea"/>
              </a:rPr>
              <a:t>计算每个簇之间的距离，并将距离最近的两个簇合并为一簇。</a:t>
            </a:r>
            <a:endParaRPr kumimoji="0" lang="zh-CN"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endParaRPr>
          </a:p>
        </p:txBody>
      </p:sp>
      <p:grpSp>
        <p:nvGrpSpPr>
          <p:cNvPr id="56" name="组合 55"/>
          <p:cNvGrpSpPr/>
          <p:nvPr/>
        </p:nvGrpSpPr>
        <p:grpSpPr>
          <a:xfrm>
            <a:off x="7987665" y="1263650"/>
            <a:ext cx="3895090" cy="1659890"/>
            <a:chOff x="11743" y="2100"/>
            <a:chExt cx="6134" cy="2614"/>
          </a:xfrm>
        </p:grpSpPr>
        <p:grpSp>
          <p:nvGrpSpPr>
            <p:cNvPr id="57" name="组合 56"/>
            <p:cNvGrpSpPr/>
            <p:nvPr/>
          </p:nvGrpSpPr>
          <p:grpSpPr>
            <a:xfrm>
              <a:off x="12027" y="2274"/>
              <a:ext cx="5553" cy="2295"/>
              <a:chOff x="12065" y="3704"/>
              <a:chExt cx="5553" cy="2295"/>
            </a:xfrm>
          </p:grpSpPr>
          <p:sp>
            <p:nvSpPr>
              <p:cNvPr id="58" name="文本框 57"/>
              <p:cNvSpPr txBox="1"/>
              <p:nvPr/>
            </p:nvSpPr>
            <p:spPr>
              <a:xfrm>
                <a:off x="12104" y="4674"/>
                <a:ext cx="5270" cy="483"/>
              </a:xfrm>
              <a:prstGeom prst="rect">
                <a:avLst/>
              </a:prstGeom>
              <a:noFill/>
            </p:spPr>
            <p:txBody>
              <a:bodyPr wrap="square" rtlCol="0">
                <a:spAutoFit/>
              </a:bodyPr>
              <a:lstStyle/>
              <a:p>
                <a:r>
                  <a:rPr lang="zh-CN" altLang="en-US" sz="1400">
                    <a:latin typeface="楷体" panose="02010609060101010101" pitchFamily="49" charset="-122"/>
                    <a:ea typeface="楷体" panose="02010609060101010101" pitchFamily="49" charset="-122"/>
                  </a:rPr>
                  <a:t>样本之间的距离度量：采用欧式距离</a:t>
                </a:r>
                <a:endParaRPr lang="zh-CN" altLang="en-US" sz="140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59" name="文本框 58"/>
                  <p:cNvSpPr txBox="1"/>
                  <p:nvPr/>
                </p:nvSpPr>
                <p:spPr>
                  <a:xfrm>
                    <a:off x="13344" y="4475"/>
                    <a:ext cx="4275" cy="1524"/>
                  </a:xfrm>
                  <a:prstGeom prst="rect">
                    <a:avLst/>
                  </a:prstGeom>
                  <a:noFill/>
                </p:spPr>
                <p:txBody>
                  <a:bodyPr wrap="square" rtlCol="0" anchor="t">
                    <a:spAutoFit/>
                  </a:bodyPr>
                  <a:lstStyle/>
                  <a:p>
                    <a:pPr lvl="0" algn="just">
                      <a:lnSpc>
                        <a:spcPct val="150000"/>
                      </a:lnSpc>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ea typeface="微软雅黑" panose="020B0503020204020204" pitchFamily="34" charset="-122"/>
                            </a:rPr>
                            <m:t>𝑑𝑖𝑠𝑡</m:t>
                          </m:r>
                          <m:d>
                            <m:dPr>
                              <m:ctrlPr>
                                <a:rPr lang="en-US" altLang="zh-CN" sz="1400" b="0" i="1" smtClean="0">
                                  <a:latin typeface="Cambria Math" panose="02040503050406030204" pitchFamily="18" charset="0"/>
                                  <a:ea typeface="微软雅黑" panose="020B0503020204020204" pitchFamily="34" charset="-122"/>
                                </a:rPr>
                              </m:ctrlPr>
                            </m:dPr>
                            <m:e>
                              <m:sSub>
                                <m:sSubPr>
                                  <m:ctrlPr>
                                    <a:rPr lang="en-US" altLang="zh-CN" sz="1400" b="0" i="1" smtClean="0">
                                      <a:latin typeface="Cambria Math" panose="02040503050406030204" pitchFamily="18" charset="0"/>
                                      <a:ea typeface="微软雅黑" panose="020B0503020204020204" pitchFamily="34" charset="-122"/>
                                    </a:rPr>
                                  </m:ctrlPr>
                                </m:sSubPr>
                                <m:e>
                                  <m:r>
                                    <a:rPr lang="en-US" altLang="zh-CN" sz="1400" b="0" i="1" smtClean="0">
                                      <a:latin typeface="Cambria Math" panose="02040503050406030204" pitchFamily="18" charset="0"/>
                                      <a:ea typeface="微软雅黑" panose="020B0503020204020204" pitchFamily="34" charset="-122"/>
                                    </a:rPr>
                                    <m:t>𝑥</m:t>
                                  </m:r>
                                </m:e>
                                <m:sub>
                                  <m:r>
                                    <a:rPr lang="en-US" altLang="zh-CN" sz="1400" b="0" i="1" smtClean="0">
                                      <a:latin typeface="Cambria Math" panose="02040503050406030204" pitchFamily="18" charset="0"/>
                                      <a:ea typeface="微软雅黑" panose="020B0503020204020204" pitchFamily="34" charset="-122"/>
                                    </a:rPr>
                                    <m:t>𝑖</m:t>
                                  </m:r>
                                </m:sub>
                              </m:sSub>
                              <m:r>
                                <a:rPr lang="en-US" altLang="zh-CN" sz="1400" b="0" i="1" smtClean="0">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𝑥</m:t>
                                  </m:r>
                                </m:e>
                                <m:sub>
                                  <m:r>
                                    <a:rPr lang="en-US" altLang="zh-CN" sz="1400" b="0" i="1" smtClean="0">
                                      <a:latin typeface="Cambria Math" panose="02040503050406030204" pitchFamily="18" charset="0"/>
                                      <a:ea typeface="微软雅黑" panose="020B0503020204020204" pitchFamily="34" charset="-122"/>
                                    </a:rPr>
                                    <m:t>𝑗</m:t>
                                  </m:r>
                                </m:sub>
                              </m:sSub>
                            </m:e>
                          </m:d>
                          <m:r>
                            <a:rPr lang="en-US" altLang="zh-CN" sz="1400" b="0" i="1" smtClean="0">
                              <a:latin typeface="Cambria Math" panose="02040503050406030204" pitchFamily="18" charset="0"/>
                              <a:ea typeface="微软雅黑" panose="020B0503020204020204" pitchFamily="34" charset="-122"/>
                            </a:rPr>
                            <m:t>=</m:t>
                          </m:r>
                          <m:sSup>
                            <m:sSupPr>
                              <m:ctrlPr>
                                <a:rPr lang="en-US" altLang="zh-CN" sz="1400" b="0" i="1" smtClean="0">
                                  <a:latin typeface="Cambria Math" panose="02040503050406030204" pitchFamily="18" charset="0"/>
                                  <a:ea typeface="微软雅黑" panose="020B0503020204020204" pitchFamily="34" charset="-122"/>
                                </a:rPr>
                              </m:ctrlPr>
                            </m:sSupPr>
                            <m:e>
                              <m:r>
                                <a:rPr lang="en-US" altLang="zh-CN" sz="1400" b="0" i="1" smtClean="0">
                                  <a:latin typeface="Cambria Math" panose="02040503050406030204" pitchFamily="18" charset="0"/>
                                  <a:ea typeface="微软雅黑" panose="020B0503020204020204" pitchFamily="34" charset="-122"/>
                                </a:rPr>
                                <m:t>(</m:t>
                              </m:r>
                              <m:nary>
                                <m:naryPr>
                                  <m:chr m:val="∑"/>
                                  <m:ctrlPr>
                                    <a:rPr lang="en-US" altLang="zh-CN" sz="1400" b="0" i="1" smtClean="0">
                                      <a:latin typeface="Cambria Math" panose="02040503050406030204" pitchFamily="18" charset="0"/>
                                      <a:ea typeface="微软雅黑" panose="020B0503020204020204" pitchFamily="34" charset="-122"/>
                                    </a:rPr>
                                  </m:ctrlPr>
                                </m:naryPr>
                                <m:sub>
                                  <m:r>
                                    <m:rPr>
                                      <m:brk m:alnAt="23"/>
                                    </m:rPr>
                                    <a:rPr lang="en-US" altLang="zh-CN" sz="1400" b="0" i="1" smtClean="0">
                                      <a:latin typeface="Cambria Math" panose="02040503050406030204" pitchFamily="18" charset="0"/>
                                      <a:ea typeface="微软雅黑" panose="020B0503020204020204" pitchFamily="34" charset="-122"/>
                                    </a:rPr>
                                    <m:t>𝑢</m:t>
                                  </m:r>
                                  <m:r>
                                    <a:rPr lang="en-US" altLang="zh-CN" sz="1400" b="0" i="1" smtClean="0">
                                      <a:latin typeface="Cambria Math" panose="02040503050406030204" pitchFamily="18" charset="0"/>
                                      <a:ea typeface="微软雅黑" panose="020B0503020204020204" pitchFamily="34" charset="-122"/>
                                    </a:rPr>
                                    <m:t>=</m:t>
                                  </m:r>
                                  <m:r>
                                    <a:rPr lang="en-US" altLang="zh-CN" sz="1400" b="0" i="1" smtClean="0">
                                      <a:latin typeface="Cambria Math" panose="02040503050406030204" pitchFamily="18" charset="0"/>
                                      <a:ea typeface="微软雅黑" panose="020B0503020204020204" pitchFamily="34" charset="-122"/>
                                    </a:rPr>
                                    <m:t>1</m:t>
                                  </m:r>
                                </m:sub>
                                <m:sup>
                                  <m:r>
                                    <a:rPr lang="en-US" altLang="zh-CN" sz="1400" b="0" i="1" smtClean="0">
                                      <a:latin typeface="Cambria Math" panose="02040503050406030204" pitchFamily="18" charset="0"/>
                                      <a:ea typeface="微软雅黑" panose="020B0503020204020204" pitchFamily="34" charset="-122"/>
                                    </a:rPr>
                                    <m:t>𝑛</m:t>
                                  </m:r>
                                </m:sup>
                                <m:e>
                                  <m:sSup>
                                    <m:sSupPr>
                                      <m:ctrlPr>
                                        <a:rPr lang="en-US" altLang="zh-CN" sz="1400" b="0" i="1" smtClean="0">
                                          <a:latin typeface="Cambria Math" panose="02040503050406030204" pitchFamily="18" charset="0"/>
                                          <a:ea typeface="微软雅黑" panose="020B0503020204020204" pitchFamily="34" charset="-122"/>
                                        </a:rPr>
                                      </m:ctrlPr>
                                    </m:sSupPr>
                                    <m:e>
                                      <m:r>
                                        <a:rPr lang="en-US" altLang="zh-CN" sz="1400" b="0" i="1" smtClean="0">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𝑥</m:t>
                                          </m:r>
                                        </m:e>
                                        <m:sub>
                                          <m:r>
                                            <a:rPr lang="en-US" altLang="zh-CN" sz="1400" i="1">
                                              <a:latin typeface="Cambria Math" panose="02040503050406030204" pitchFamily="18" charset="0"/>
                                              <a:ea typeface="微软雅黑" panose="020B0503020204020204" pitchFamily="34" charset="-122"/>
                                            </a:rPr>
                                            <m:t>𝑖</m:t>
                                          </m:r>
                                          <m:r>
                                            <a:rPr lang="en-US" altLang="zh-CN" sz="1400" b="0" i="1" smtClean="0">
                                              <a:latin typeface="Cambria Math" panose="02040503050406030204" pitchFamily="18" charset="0"/>
                                              <a:ea typeface="微软雅黑" panose="020B0503020204020204" pitchFamily="34" charset="-122"/>
                                            </a:rPr>
                                            <m:t>𝑢</m:t>
                                          </m:r>
                                        </m:sub>
                                      </m:sSub>
                                      <m:r>
                                        <a:rPr lang="en-US" altLang="zh-CN" sz="1400" b="0" i="1" smtClean="0">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𝑥</m:t>
                                          </m:r>
                                        </m:e>
                                        <m:sub>
                                          <m:r>
                                            <a:rPr lang="en-US" altLang="zh-CN" sz="1400" b="0" i="1" smtClean="0">
                                              <a:latin typeface="Cambria Math" panose="02040503050406030204" pitchFamily="18" charset="0"/>
                                              <a:ea typeface="微软雅黑" panose="020B0503020204020204" pitchFamily="34" charset="-122"/>
                                            </a:rPr>
                                            <m:t>𝑗𝑢</m:t>
                                          </m:r>
                                        </m:sub>
                                      </m:sSub>
                                      <m:r>
                                        <a:rPr lang="en-US" altLang="zh-CN" sz="1400" b="0" i="1" smtClean="0">
                                          <a:latin typeface="Cambria Math" panose="02040503050406030204" pitchFamily="18" charset="0"/>
                                          <a:ea typeface="微软雅黑" panose="020B0503020204020204" pitchFamily="34" charset="-122"/>
                                        </a:rPr>
                                        <m:t>|</m:t>
                                      </m:r>
                                    </m:e>
                                    <m:sup>
                                      <m:r>
                                        <a:rPr lang="en-US" altLang="zh-CN" sz="1400" b="0" i="1" smtClean="0">
                                          <a:latin typeface="Cambria Math" panose="02040503050406030204" pitchFamily="18" charset="0"/>
                                          <a:ea typeface="微软雅黑" panose="020B0503020204020204" pitchFamily="34" charset="-122"/>
                                        </a:rPr>
                                        <m:t>2</m:t>
                                      </m:r>
                                    </m:sup>
                                  </m:sSup>
                                </m:e>
                              </m:nary>
                              <m:r>
                                <a:rPr lang="en-US" altLang="zh-CN" sz="1400" b="0" i="1" smtClean="0">
                                  <a:latin typeface="Cambria Math" panose="02040503050406030204" pitchFamily="18" charset="0"/>
                                  <a:ea typeface="微软雅黑" panose="020B0503020204020204" pitchFamily="34" charset="-122"/>
                                </a:rPr>
                                <m:t>)</m:t>
                              </m:r>
                            </m:e>
                            <m:sup>
                              <m:f>
                                <m:fPr>
                                  <m:ctrlPr>
                                    <a:rPr lang="en-US" altLang="zh-CN" sz="1400" b="0" i="1" smtClean="0">
                                      <a:latin typeface="Cambria Math" panose="02040503050406030204" pitchFamily="18" charset="0"/>
                                      <a:ea typeface="微软雅黑" panose="020B0503020204020204" pitchFamily="34" charset="-122"/>
                                    </a:rPr>
                                  </m:ctrlPr>
                                </m:fPr>
                                <m:num>
                                  <m:r>
                                    <a:rPr lang="en-US" altLang="zh-CN" sz="1400" b="0" i="1" smtClean="0">
                                      <a:latin typeface="Cambria Math" panose="02040503050406030204" pitchFamily="18" charset="0"/>
                                      <a:ea typeface="微软雅黑" panose="020B0503020204020204" pitchFamily="34" charset="-122"/>
                                    </a:rPr>
                                    <m:t>1</m:t>
                                  </m:r>
                                </m:num>
                                <m:den>
                                  <m:r>
                                    <a:rPr lang="en-US" altLang="zh-CN" sz="1400" b="0" i="1" smtClean="0">
                                      <a:latin typeface="Cambria Math" panose="02040503050406030204" pitchFamily="18" charset="0"/>
                                      <a:ea typeface="微软雅黑" panose="020B0503020204020204" pitchFamily="34" charset="-122"/>
                                    </a:rPr>
                                    <m:t>2</m:t>
                                  </m:r>
                                </m:den>
                              </m:f>
                            </m:sup>
                          </m:sSup>
                        </m:oMath>
                      </m:oMathPara>
                    </a14:m>
                    <a:endParaRPr lang="zh-CN" altLang="en-US" sz="1400"/>
                  </a:p>
                </p:txBody>
              </p:sp>
            </mc:Choice>
            <mc:Fallback>
              <p:sp>
                <p:nvSpPr>
                  <p:cNvPr id="59" name="文本框 58"/>
                  <p:cNvSpPr txBox="1">
                    <a:spLocks noRot="1" noChangeAspect="1" noMove="1" noResize="1" noEditPoints="1" noAdjustHandles="1" noChangeArrowheads="1" noChangeShapeType="1" noTextEdit="1"/>
                  </p:cNvSpPr>
                  <p:nvPr/>
                </p:nvSpPr>
                <p:spPr>
                  <a:xfrm>
                    <a:off x="13344" y="4475"/>
                    <a:ext cx="4275" cy="1524"/>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0" name="文本框 59"/>
                  <p:cNvSpPr txBox="1"/>
                  <p:nvPr/>
                </p:nvSpPr>
                <p:spPr>
                  <a:xfrm>
                    <a:off x="13103" y="4117"/>
                    <a:ext cx="4373" cy="675"/>
                  </a:xfrm>
                  <a:prstGeom prst="rect">
                    <a:avLst/>
                  </a:prstGeom>
                  <a:noFill/>
                </p:spPr>
                <p:txBody>
                  <a:bodyPr wrap="none" rtlCol="0" anchor="t">
                    <a:spAutoFit/>
                  </a:bodyPr>
                  <a:lstStyle/>
                  <a:p>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𝑑</m:t>
                              </m:r>
                            </m:e>
                            <m:sub>
                              <m:r>
                                <a:rPr lang="en-US" altLang="zh-CN" sz="1400" i="1">
                                  <a:latin typeface="Cambria Math" panose="02040503050406030204" pitchFamily="18" charset="0"/>
                                  <a:ea typeface="微软雅黑" panose="020B0503020204020204" pitchFamily="34" charset="-122"/>
                                </a:rPr>
                                <m:t>𝑚𝑖𝑛</m:t>
                              </m:r>
                            </m:sub>
                          </m:sSub>
                          <m:d>
                            <m:dPr>
                              <m:ctrlPr>
                                <a:rPr lang="en-US" altLang="zh-CN" sz="1400" i="1">
                                  <a:latin typeface="Cambria Math" panose="02040503050406030204" pitchFamily="18" charset="0"/>
                                  <a:ea typeface="微软雅黑" panose="020B0503020204020204" pitchFamily="34" charset="-122"/>
                                </a:rPr>
                              </m:ctrlPr>
                            </m:dPr>
                            <m:e>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𝐶</m:t>
                                  </m:r>
                                </m:e>
                                <m:sub>
                                  <m:r>
                                    <a:rPr lang="en-US" altLang="zh-CN" sz="1400" i="1">
                                      <a:latin typeface="Cambria Math" panose="02040503050406030204" pitchFamily="18" charset="0"/>
                                      <a:ea typeface="微软雅黑" panose="020B0503020204020204" pitchFamily="34" charset="-122"/>
                                    </a:rPr>
                                    <m:t>𝑖</m:t>
                                  </m:r>
                                </m:sub>
                              </m:sSub>
                              <m:r>
                                <a:rPr lang="en-US" altLang="zh-CN" sz="1400" i="1">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𝐶</m:t>
                                  </m:r>
                                </m:e>
                                <m:sub>
                                  <m:r>
                                    <a:rPr lang="en-US" altLang="zh-CN" sz="1400" i="1">
                                      <a:latin typeface="Cambria Math" panose="02040503050406030204" pitchFamily="18" charset="0"/>
                                      <a:ea typeface="微软雅黑" panose="020B0503020204020204" pitchFamily="34" charset="-122"/>
                                    </a:rPr>
                                    <m:t>𝑗</m:t>
                                  </m:r>
                                </m:sub>
                              </m:sSub>
                            </m:e>
                          </m:d>
                          <m:r>
                            <a:rPr lang="en-US" altLang="zh-CN" sz="1400" i="1">
                              <a:latin typeface="Cambria Math" panose="02040503050406030204" pitchFamily="18" charset="0"/>
                              <a:ea typeface="微软雅黑" panose="020B0503020204020204" pitchFamily="34" charset="-122"/>
                            </a:rPr>
                            <m:t>=</m:t>
                          </m:r>
                          <m:func>
                            <m:funcPr>
                              <m:ctrlPr>
                                <a:rPr lang="en-US" altLang="zh-CN" sz="1400" i="1">
                                  <a:latin typeface="Cambria Math" panose="02040503050406030204" pitchFamily="18" charset="0"/>
                                  <a:ea typeface="微软雅黑" panose="020B0503020204020204" pitchFamily="34" charset="-122"/>
                                </a:rPr>
                              </m:ctrlPr>
                            </m:funcPr>
                            <m:fName>
                              <m:limLow>
                                <m:limLowPr>
                                  <m:ctrlPr>
                                    <a:rPr lang="en-US" altLang="zh-CN" sz="1400" i="1">
                                      <a:latin typeface="Cambria Math" panose="02040503050406030204" pitchFamily="18" charset="0"/>
                                      <a:ea typeface="微软雅黑" panose="020B0503020204020204" pitchFamily="34" charset="-122"/>
                                    </a:rPr>
                                  </m:ctrlPr>
                                </m:limLowPr>
                                <m:e>
                                  <m:r>
                                    <m:rPr>
                                      <m:sty m:val="p"/>
                                    </m:rPr>
                                    <a:rPr lang="en-US" altLang="zh-CN" sz="1400">
                                      <a:latin typeface="Cambria Math" panose="02040503050406030204" pitchFamily="18" charset="0"/>
                                      <a:ea typeface="微软雅黑" panose="020B0503020204020204" pitchFamily="34" charset="-122"/>
                                    </a:rPr>
                                    <m:t>min</m:t>
                                  </m:r>
                                </m:e>
                                <m:lim>
                                  <m:r>
                                    <a:rPr lang="en-US" altLang="zh-CN" sz="1400" i="1">
                                      <a:latin typeface="Cambria Math" panose="02040503050406030204" pitchFamily="18" charset="0"/>
                                      <a:ea typeface="微软雅黑" panose="020B0503020204020204" pitchFamily="34" charset="-122"/>
                                    </a:rPr>
                                    <m:t>𝑥</m:t>
                                  </m:r>
                                  <m:r>
                                    <a:rPr lang="en-US" altLang="zh-CN" sz="1400" i="1">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𝐶</m:t>
                                      </m:r>
                                    </m:e>
                                    <m:sub>
                                      <m:r>
                                        <a:rPr lang="en-US" altLang="zh-CN" sz="1400" i="1">
                                          <a:latin typeface="Cambria Math" panose="02040503050406030204" pitchFamily="18" charset="0"/>
                                          <a:ea typeface="Cambria Math" panose="02040503050406030204" pitchFamily="18" charset="0"/>
                                        </a:rPr>
                                        <m:t>𝑖</m:t>
                                      </m:r>
                                    </m:sub>
                                  </m:sSub>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𝑧</m:t>
                                  </m:r>
                                  <m:r>
                                    <a:rPr lang="en-US" altLang="zh-CN" sz="1400" i="1">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𝐶</m:t>
                                      </m:r>
                                    </m:e>
                                    <m:sub>
                                      <m:r>
                                        <a:rPr lang="en-US" altLang="zh-CN" sz="1400" i="1">
                                          <a:latin typeface="Cambria Math" panose="02040503050406030204" pitchFamily="18" charset="0"/>
                                          <a:ea typeface="Cambria Math" panose="02040503050406030204" pitchFamily="18" charset="0"/>
                                        </a:rPr>
                                        <m:t>𝑗</m:t>
                                      </m:r>
                                    </m:sub>
                                  </m:sSub>
                                </m:lim>
                              </m:limLow>
                            </m:fName>
                            <m:e>
                              <m:r>
                                <a:rPr lang="en-US" altLang="zh-CN" sz="1400" i="1">
                                  <a:latin typeface="Cambria Math" panose="02040503050406030204" pitchFamily="18" charset="0"/>
                                  <a:ea typeface="微软雅黑" panose="020B0503020204020204" pitchFamily="34" charset="-122"/>
                                </a:rPr>
                                <m:t>𝑑𝑖𝑠𝑡</m:t>
                              </m:r>
                              <m:r>
                                <a:rPr lang="en-US" altLang="zh-CN" sz="1400" i="1">
                                  <a:latin typeface="Cambria Math" panose="02040503050406030204" pitchFamily="18" charset="0"/>
                                  <a:ea typeface="微软雅黑" panose="020B0503020204020204" pitchFamily="34" charset="-122"/>
                                </a:rPr>
                                <m:t>(</m:t>
                              </m:r>
                              <m:r>
                                <a:rPr lang="en-US" altLang="zh-CN" sz="1400" i="1">
                                  <a:latin typeface="Cambria Math" panose="02040503050406030204" pitchFamily="18" charset="0"/>
                                  <a:ea typeface="微软雅黑" panose="020B0503020204020204" pitchFamily="34" charset="-122"/>
                                </a:rPr>
                                <m:t>𝑥</m:t>
                              </m:r>
                              <m:r>
                                <a:rPr lang="en-US" altLang="zh-CN" sz="1400" i="1">
                                  <a:latin typeface="Cambria Math" panose="02040503050406030204" pitchFamily="18" charset="0"/>
                                  <a:ea typeface="微软雅黑" panose="020B0503020204020204" pitchFamily="34" charset="-122"/>
                                </a:rPr>
                                <m:t>,</m:t>
                              </m:r>
                              <m:r>
                                <a:rPr lang="en-US" altLang="zh-CN" sz="1400" i="1">
                                  <a:latin typeface="Cambria Math" panose="02040503050406030204" pitchFamily="18" charset="0"/>
                                  <a:ea typeface="微软雅黑" panose="020B0503020204020204" pitchFamily="34" charset="-122"/>
                                </a:rPr>
                                <m:t>𝑧</m:t>
                              </m:r>
                              <m:r>
                                <a:rPr lang="en-US" altLang="zh-CN" sz="1400" i="1">
                                  <a:latin typeface="Cambria Math" panose="02040503050406030204" pitchFamily="18" charset="0"/>
                                  <a:ea typeface="微软雅黑" panose="020B0503020204020204" pitchFamily="34" charset="-122"/>
                                </a:rPr>
                                <m:t>)</m:t>
                              </m:r>
                            </m:e>
                          </m:func>
                        </m:oMath>
                      </m:oMathPara>
                    </a14:m>
                    <a:endParaRPr lang="zh-CN" altLang="en-US" sz="1400"/>
                  </a:p>
                </p:txBody>
              </p:sp>
            </mc:Choice>
            <mc:Fallback>
              <p:sp>
                <p:nvSpPr>
                  <p:cNvPr id="60" name="文本框 59"/>
                  <p:cNvSpPr txBox="1">
                    <a:spLocks noRot="1" noChangeAspect="1" noMove="1" noResize="1" noEditPoints="1" noAdjustHandles="1" noChangeArrowheads="1" noChangeShapeType="1" noTextEdit="1"/>
                  </p:cNvSpPr>
                  <p:nvPr/>
                </p:nvSpPr>
                <p:spPr>
                  <a:xfrm>
                    <a:off x="13103" y="4117"/>
                    <a:ext cx="4373" cy="675"/>
                  </a:xfrm>
                  <a:prstGeom prst="rect">
                    <a:avLst/>
                  </a:prstGeom>
                  <a:blipFill rotWithShape="1">
                    <a:blip r:embed="rId8"/>
                  </a:blipFill>
                </p:spPr>
                <p:txBody>
                  <a:bodyPr/>
                  <a:lstStyle/>
                  <a:p>
                    <a:r>
                      <a:rPr lang="zh-CN" altLang="en-US">
                        <a:noFill/>
                      </a:rPr>
                      <a:t> </a:t>
                    </a:r>
                  </a:p>
                </p:txBody>
              </p:sp>
            </mc:Fallback>
          </mc:AlternateContent>
          <p:sp>
            <p:nvSpPr>
              <p:cNvPr id="61" name="文本框 60"/>
              <p:cNvSpPr txBox="1"/>
              <p:nvPr/>
            </p:nvSpPr>
            <p:spPr>
              <a:xfrm>
                <a:off x="12065" y="3704"/>
                <a:ext cx="4859" cy="483"/>
              </a:xfrm>
              <a:prstGeom prst="rect">
                <a:avLst/>
              </a:prstGeom>
              <a:noFill/>
            </p:spPr>
            <p:txBody>
              <a:bodyPr wrap="square" rtlCol="0">
                <a:spAutoFit/>
              </a:bodyPr>
              <a:lstStyle/>
              <a:p>
                <a:r>
                  <a:rPr lang="zh-CN" altLang="en-US" sz="1400">
                    <a:latin typeface="楷体" panose="02010609060101010101" pitchFamily="49" charset="-122"/>
                    <a:ea typeface="楷体" panose="02010609060101010101" pitchFamily="49" charset="-122"/>
                  </a:rPr>
                  <a:t>簇之间的距离度量：采用最小距离</a:t>
                </a:r>
                <a:endParaRPr lang="zh-CN" altLang="en-US" sz="1400">
                  <a:latin typeface="楷体" panose="02010609060101010101" pitchFamily="49" charset="-122"/>
                  <a:ea typeface="楷体" panose="02010609060101010101" pitchFamily="49" charset="-122"/>
                </a:endParaRPr>
              </a:p>
            </p:txBody>
          </p:sp>
        </p:grpSp>
        <p:sp>
          <p:nvSpPr>
            <p:cNvPr id="62" name="圆角矩形 61"/>
            <p:cNvSpPr/>
            <p:nvPr/>
          </p:nvSpPr>
          <p:spPr>
            <a:xfrm>
              <a:off x="11743" y="2100"/>
              <a:ext cx="6135" cy="2614"/>
            </a:xfrm>
            <a:prstGeom prst="roundRect">
              <a:avLst/>
            </a:prstGeom>
            <a:noFill/>
            <a:ln>
              <a:solidFill>
                <a:srgbClr val="D8422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a:off x="8404225" y="4990465"/>
            <a:ext cx="2612390" cy="972185"/>
            <a:chOff x="13235" y="7859"/>
            <a:chExt cx="4114" cy="1531"/>
          </a:xfrm>
        </p:grpSpPr>
        <p:grpSp>
          <p:nvGrpSpPr>
            <p:cNvPr id="50" name="组合 49"/>
            <p:cNvGrpSpPr/>
            <p:nvPr/>
          </p:nvGrpSpPr>
          <p:grpSpPr>
            <a:xfrm>
              <a:off x="13235" y="9032"/>
              <a:ext cx="4114" cy="358"/>
              <a:chOff x="13191" y="9045"/>
              <a:chExt cx="4114" cy="358"/>
            </a:xfrm>
          </p:grpSpPr>
          <p:sp>
            <p:nvSpPr>
              <p:cNvPr id="28" name="矩形 27"/>
              <p:cNvSpPr/>
              <p:nvPr/>
            </p:nvSpPr>
            <p:spPr>
              <a:xfrm>
                <a:off x="13191"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1</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37" name="矩形 36"/>
              <p:cNvSpPr/>
              <p:nvPr/>
            </p:nvSpPr>
            <p:spPr>
              <a:xfrm>
                <a:off x="13664"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2</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38" name="矩形 37"/>
              <p:cNvSpPr/>
              <p:nvPr/>
            </p:nvSpPr>
            <p:spPr>
              <a:xfrm>
                <a:off x="14137"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3</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39" name="矩形 38"/>
              <p:cNvSpPr/>
              <p:nvPr/>
            </p:nvSpPr>
            <p:spPr>
              <a:xfrm>
                <a:off x="14610"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4</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40" name="矩形 39"/>
              <p:cNvSpPr/>
              <p:nvPr/>
            </p:nvSpPr>
            <p:spPr>
              <a:xfrm>
                <a:off x="15083"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5</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41" name="矩形 40"/>
              <p:cNvSpPr/>
              <p:nvPr/>
            </p:nvSpPr>
            <p:spPr>
              <a:xfrm>
                <a:off x="15556"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6</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42" name="矩形 41"/>
              <p:cNvSpPr/>
              <p:nvPr/>
            </p:nvSpPr>
            <p:spPr>
              <a:xfrm>
                <a:off x="16029"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7</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43" name="矩形 42"/>
              <p:cNvSpPr/>
              <p:nvPr/>
            </p:nvSpPr>
            <p:spPr>
              <a:xfrm>
                <a:off x="16502"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8</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44" name="矩形 43"/>
              <p:cNvSpPr/>
              <p:nvPr/>
            </p:nvSpPr>
            <p:spPr>
              <a:xfrm>
                <a:off x="16975"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9</a:t>
                </a:r>
                <a:endParaRPr lang="en-US" altLang="zh-CN" sz="1200">
                  <a:solidFill>
                    <a:schemeClr val="tx1"/>
                  </a:solidFill>
                  <a:latin typeface="Times New Roman" panose="02020603050405020304" pitchFamily="18" charset="0"/>
                  <a:cs typeface="Times New Roman" panose="02020603050405020304" pitchFamily="18" charset="0"/>
                </a:endParaRPr>
              </a:p>
            </p:txBody>
          </p:sp>
          <p:cxnSp>
            <p:nvCxnSpPr>
              <p:cNvPr id="47" name="肘形连接符 46"/>
              <p:cNvCxnSpPr>
                <a:stCxn id="37" idx="0"/>
                <a:endCxn id="28" idx="0"/>
              </p:cNvCxnSpPr>
              <p:nvPr/>
            </p:nvCxnSpPr>
            <p:spPr>
              <a:xfrm rot="16200000" flipV="1">
                <a:off x="13592" y="8811"/>
                <a:ext cx="5" cy="473"/>
              </a:xfrm>
              <a:prstGeom prst="bentConnector3">
                <a:avLst>
                  <a:gd name="adj1" fmla="val 10360000"/>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48" name="肘形连接符 47"/>
              <p:cNvCxnSpPr/>
              <p:nvPr/>
            </p:nvCxnSpPr>
            <p:spPr>
              <a:xfrm rot="16200000">
                <a:off x="15482" y="8811"/>
                <a:ext cx="5" cy="473"/>
              </a:xfrm>
              <a:prstGeom prst="bentConnector3">
                <a:avLst>
                  <a:gd name="adj1" fmla="val 10360000"/>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49" name="肘形连接符 48"/>
              <p:cNvCxnSpPr>
                <a:stCxn id="43" idx="0"/>
                <a:endCxn id="44" idx="0"/>
              </p:cNvCxnSpPr>
              <p:nvPr/>
            </p:nvCxnSpPr>
            <p:spPr>
              <a:xfrm rot="16200000">
                <a:off x="16903" y="8811"/>
                <a:ext cx="5" cy="473"/>
              </a:xfrm>
              <a:prstGeom prst="bentConnector3">
                <a:avLst>
                  <a:gd name="adj1" fmla="val 10480000"/>
                </a:avLst>
              </a:prstGeom>
              <a:ln>
                <a:solidFill>
                  <a:srgbClr val="D8422A"/>
                </a:solidFill>
              </a:ln>
            </p:spPr>
            <p:style>
              <a:lnRef idx="1">
                <a:schemeClr val="accent1"/>
              </a:lnRef>
              <a:fillRef idx="0">
                <a:schemeClr val="accent1"/>
              </a:fillRef>
              <a:effectRef idx="0">
                <a:schemeClr val="accent1"/>
              </a:effectRef>
              <a:fontRef idx="minor">
                <a:schemeClr val="tx1"/>
              </a:fontRef>
            </p:style>
          </p:cxnSp>
        </p:grpSp>
        <p:cxnSp>
          <p:nvCxnSpPr>
            <p:cNvPr id="52" name="肘形连接符 51"/>
            <p:cNvCxnSpPr>
              <a:endCxn id="38" idx="0"/>
            </p:cNvCxnSpPr>
            <p:nvPr/>
          </p:nvCxnSpPr>
          <p:spPr>
            <a:xfrm rot="5400000" flipV="1">
              <a:off x="13591" y="8279"/>
              <a:ext cx="1138" cy="372"/>
            </a:xfrm>
            <a:prstGeom prst="bentConnector3">
              <a:avLst>
                <a:gd name="adj1" fmla="val -87"/>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3" name="肘形连接符 52"/>
            <p:cNvCxnSpPr/>
            <p:nvPr/>
          </p:nvCxnSpPr>
          <p:spPr>
            <a:xfrm rot="16200000">
              <a:off x="13495" y="8026"/>
              <a:ext cx="608" cy="349"/>
            </a:xfrm>
            <a:prstGeom prst="bentConnector3">
              <a:avLst>
                <a:gd name="adj1" fmla="val 99753"/>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4" name="肘形连接符 53"/>
            <p:cNvCxnSpPr>
              <a:stCxn id="39" idx="0"/>
            </p:cNvCxnSpPr>
            <p:nvPr/>
          </p:nvCxnSpPr>
          <p:spPr>
            <a:xfrm rot="16200000">
              <a:off x="14413" y="8280"/>
              <a:ext cx="1160" cy="348"/>
            </a:xfrm>
            <a:prstGeom prst="bentConnector3">
              <a:avLst>
                <a:gd name="adj1" fmla="val 98965"/>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5" name="肘形连接符 54"/>
            <p:cNvCxnSpPr/>
            <p:nvPr/>
          </p:nvCxnSpPr>
          <p:spPr>
            <a:xfrm rot="16200000" flipV="1">
              <a:off x="15034" y="8015"/>
              <a:ext cx="644" cy="348"/>
            </a:xfrm>
            <a:prstGeom prst="bentConnector3">
              <a:avLst>
                <a:gd name="adj1" fmla="val 97204"/>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63" name="肘形连接符 62"/>
            <p:cNvCxnSpPr>
              <a:stCxn id="42" idx="0"/>
            </p:cNvCxnSpPr>
            <p:nvPr/>
          </p:nvCxnSpPr>
          <p:spPr>
            <a:xfrm rot="16200000">
              <a:off x="15830" y="8266"/>
              <a:ext cx="1175" cy="360"/>
            </a:xfrm>
            <a:prstGeom prst="bentConnector3">
              <a:avLst>
                <a:gd name="adj1" fmla="val 99191"/>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64" name="肘形连接符 63"/>
            <p:cNvCxnSpPr/>
            <p:nvPr/>
          </p:nvCxnSpPr>
          <p:spPr>
            <a:xfrm rot="16200000" flipV="1">
              <a:off x="16438" y="8011"/>
              <a:ext cx="652" cy="348"/>
            </a:xfrm>
            <a:prstGeom prst="bentConnector3">
              <a:avLst>
                <a:gd name="adj1" fmla="val 98773"/>
              </a:avLst>
            </a:prstGeom>
            <a:ln>
              <a:solidFill>
                <a:srgbClr val="D8422A"/>
              </a:solidFill>
            </a:ln>
          </p:spPr>
          <p:style>
            <a:lnRef idx="1">
              <a:schemeClr val="accent1"/>
            </a:lnRef>
            <a:fillRef idx="0">
              <a:schemeClr val="accent1"/>
            </a:fillRef>
            <a:effectRef idx="0">
              <a:schemeClr val="accent1"/>
            </a:effectRef>
            <a:fontRef idx="minor">
              <a:schemeClr val="tx1"/>
            </a:fontRef>
          </p:style>
        </p:cxnSp>
      </p:grpSp>
      <p:sp>
        <p:nvSpPr>
          <p:cNvPr id="72" name="文本框 71"/>
          <p:cNvSpPr txBox="1"/>
          <p:nvPr/>
        </p:nvSpPr>
        <p:spPr>
          <a:xfrm>
            <a:off x="1165225" y="5664200"/>
            <a:ext cx="7238365" cy="64516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rPr>
              <a:t>经过计算，将上一步得到的簇合并为</a:t>
            </a:r>
            <a:r>
              <a:rPr lang="en-US" altLang="zh-CN">
                <a:latin typeface="微软雅黑" panose="020B0503020204020204" pitchFamily="34" charset="-122"/>
                <a:ea typeface="微软雅黑" panose="020B0503020204020204" pitchFamily="34" charset="-122"/>
                <a:cs typeface="微软雅黑" panose="020B0503020204020204" pitchFamily="34" charset="-122"/>
              </a:rPr>
              <a:t>3</a:t>
            </a:r>
            <a:r>
              <a:rPr lang="zh-CN" altLang="en-US">
                <a:latin typeface="微软雅黑" panose="020B0503020204020204" pitchFamily="34" charset="-122"/>
                <a:ea typeface="微软雅黑" panose="020B0503020204020204" pitchFamily="34" charset="-122"/>
                <a:cs typeface="微软雅黑" panose="020B0503020204020204" pitchFamily="34" charset="-122"/>
              </a:rPr>
              <a:t>个簇：</a:t>
            </a:r>
            <a:r>
              <a:rPr lang="en-US" altLang="zh-CN">
                <a:latin typeface="微软雅黑" panose="020B0503020204020204" pitchFamily="34" charset="-122"/>
                <a:ea typeface="微软雅黑" panose="020B0503020204020204" pitchFamily="34" charset="-122"/>
                <a:cs typeface="微软雅黑" panose="020B0503020204020204" pitchFamily="34" charset="-122"/>
              </a:rPr>
              <a:t>{1, 2, 3}</a:t>
            </a:r>
            <a:r>
              <a:rPr lang="zh-CN" altLang="zh-CN">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{4, 5, 6}</a:t>
            </a:r>
            <a:r>
              <a:rPr lang="zh-CN" altLang="zh-CN">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{7, 8, 9}</a:t>
            </a:r>
            <a:r>
              <a:rPr lang="zh-CN" altLang="zh-CN">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4810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020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层次聚类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custDataLst>
              <p:tags r:id="rId6"/>
            </p:custDataLst>
          </p:nvPr>
        </p:nvGraphicFramePr>
        <p:xfrm>
          <a:off x="1852930" y="2251710"/>
          <a:ext cx="5245100" cy="3111500"/>
        </p:xfrm>
        <a:graphic>
          <a:graphicData uri="http://schemas.openxmlformats.org/drawingml/2006/table">
            <a:tbl>
              <a:tblPr firstRow="1" bandRow="1">
                <a:tableStyleId>{616DA210-FB5B-4158-B5E0-FEB733F419BA}</a:tableStyleId>
              </a:tblPr>
              <a:tblGrid>
                <a:gridCol w="524510"/>
                <a:gridCol w="524510"/>
                <a:gridCol w="524510"/>
                <a:gridCol w="524510"/>
                <a:gridCol w="524510"/>
                <a:gridCol w="524510"/>
                <a:gridCol w="524510"/>
                <a:gridCol w="524510"/>
                <a:gridCol w="524510"/>
                <a:gridCol w="524510"/>
              </a:tblGrid>
              <a:tr h="311150">
                <a:tc>
                  <a:txBody>
                    <a:bodyPr/>
                    <a:lstStyle/>
                    <a:p>
                      <a:pPr algn="ctr"/>
                      <a:r>
                        <a:rPr lang="zh-CN" altLang="en-US" sz="1600" b="0" dirty="0">
                          <a:latin typeface="楷体" panose="02010609060101010101" pitchFamily="49" charset="-122"/>
                          <a:ea typeface="楷体" panose="02010609060101010101" pitchFamily="49" charset="-122"/>
                        </a:rPr>
                        <a:t>距离</a:t>
                      </a:r>
                      <a:endParaRPr lang="zh-CN" altLang="en-US" sz="1600" b="0" dirty="0">
                        <a:latin typeface="楷体" panose="02010609060101010101" pitchFamily="49" charset="-122"/>
                        <a:ea typeface="楷体" panose="02010609060101010101" pitchFamily="49" charset="-122"/>
                      </a:endParaRPr>
                    </a:p>
                  </a:txBody>
                  <a:tcPr marL="55915" marR="55915" marT="27958" marB="27958" anchor="ctr">
                    <a:lnR w="12700">
                      <a:solidFill>
                        <a:srgbClr val="FF0000"/>
                      </a:solidFill>
                      <a:prstDash val="solid"/>
                    </a:lnR>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1</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w="12700">
                      <a:solidFill>
                        <a:srgbClr val="FF0000"/>
                      </a:solidFill>
                      <a:prstDash val="solid"/>
                    </a:lnT>
                    <a:lnB>
                      <a:noFill/>
                    </a:lnB>
                    <a:lnTlToBr>
                      <a:noFill/>
                    </a:lnTlToBr>
                    <a:lnBlToTr>
                      <a:noFill/>
                    </a:lnBlToTr>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2</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w="12700">
                      <a:solidFill>
                        <a:srgbClr val="FF0000"/>
                      </a:solidFill>
                      <a:prstDash val="solid"/>
                    </a:lnT>
                    <a:lnB>
                      <a:noFill/>
                    </a:lnB>
                    <a:lnTlToBr>
                      <a:noFill/>
                    </a:lnTlToBr>
                    <a:lnBlToTr>
                      <a:noFill/>
                    </a:lnBlToTr>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3</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w="12700" cmpd="sng">
                      <a:solidFill>
                        <a:srgbClr val="FF0000"/>
                      </a:solidFill>
                      <a:prstDash val="solid"/>
                    </a:lnT>
                    <a:lnB>
                      <a:noFill/>
                    </a:lnB>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4</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w="12700">
                      <a:solidFill>
                        <a:srgbClr val="FF0000"/>
                      </a:solidFill>
                      <a:prstDash val="solid"/>
                    </a:lnT>
                    <a:lnB>
                      <a:noFill/>
                    </a:lnB>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w="12700">
                      <a:solidFill>
                        <a:srgbClr val="FF0000"/>
                      </a:solidFill>
                      <a:prstDash val="solid"/>
                    </a:lnT>
                    <a:lnB>
                      <a:noFill/>
                    </a:lnB>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6</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w="12700">
                      <a:solidFill>
                        <a:srgbClr val="FF0000"/>
                      </a:solidFill>
                      <a:prstDash val="solid"/>
                    </a:lnT>
                    <a:lnB>
                      <a:noFill/>
                    </a:lnB>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w="12700">
                      <a:solidFill>
                        <a:srgbClr val="FF0000"/>
                      </a:solidFill>
                      <a:prstDash val="solid"/>
                    </a:lnT>
                    <a:lnB>
                      <a:noFill/>
                    </a:lnB>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8</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w="12700">
                      <a:solidFill>
                        <a:srgbClr val="FF0000"/>
                      </a:solidFill>
                      <a:prstDash val="solid"/>
                    </a:lnT>
                    <a:lnB>
                      <a:noFill/>
                    </a:lnB>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9</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w="12700">
                      <a:solidFill>
                        <a:srgbClr val="FF0000"/>
                      </a:solidFill>
                      <a:prstDash val="solid"/>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0.55</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0.57</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3.53</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3.00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2.26</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5.19</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5.5</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4.96</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5</a:t>
                      </a: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1.09</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3.6</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9</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2.9</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2.1</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5.3</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4</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5.6</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9</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5.04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57</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1.09</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3.24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2.94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2.32</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4.90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5.2</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4.73</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4</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sym typeface="+mn-ea"/>
                        </a:rPr>
                        <a:t>3.53</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3.6</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sym typeface="+mn-ea"/>
                        </a:rPr>
                        <a:t>9</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3.24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tcP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1.38</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2.14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1.80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2.0</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1.5</a:t>
                      </a:r>
                      <a:r>
                        <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4</a:t>
                      </a:r>
                      <a:endPar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3.00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2.97</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2.94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1.38</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0.97</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2.66</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3.02</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2.2</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rPr>
                        <a:t>2.26</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2.15</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2.32</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2.14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rPr>
                        <a:t>0.97</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endParaRPr>
                    </a:p>
                  </a:txBody>
                  <a:tcPr marL="55915" marR="55915" marT="27958" marB="27958" anchor="ctr">
                    <a:lnL>
                      <a:noFill/>
                    </a:lnL>
                    <a:lnR>
                      <a:noFill/>
                    </a:lnR>
                    <a:lnT>
                      <a:noFill/>
                    </a:lnT>
                    <a:lnB>
                      <a:noFill/>
                    </a:lnB>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3.5</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3.9</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3.18</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5.19</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5.34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4.90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1.80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2.66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3.51</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1.3</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1.15</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8</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5.5</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sym typeface="+mn-ea"/>
                        </a:rPr>
                        <a:t>5</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5.69</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5.27</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2.05</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3.02</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3.96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1.32</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0.88</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9</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4.96</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w="12700">
                      <a:solidFill>
                        <a:srgbClr val="FF0000"/>
                      </a:solidFill>
                      <a:prstDash val="solid"/>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5.04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w="12700">
                      <a:solidFill>
                        <a:srgbClr val="FF0000"/>
                      </a:solidFill>
                      <a:prstDash val="solid"/>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4.73</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w="12700" cmpd="sng">
                      <a:solidFill>
                        <a:srgbClr val="FF0000"/>
                      </a:solidFill>
                      <a:prstDash val="solid"/>
                    </a:lnB>
                  </a:tcPr>
                </a:tc>
                <a:tc>
                  <a:txBody>
                    <a:bodyPr/>
                    <a:lstStyle/>
                    <a:p>
                      <a:pPr algn="ctr">
                        <a:buNone/>
                      </a:pPr>
                      <a:r>
                        <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1.54</a:t>
                      </a:r>
                      <a:endPar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w="12700">
                      <a:solidFill>
                        <a:srgbClr val="FF0000"/>
                      </a:solidFill>
                      <a:prstDash val="solid"/>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2.23</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w="12700">
                      <a:solidFill>
                        <a:srgbClr val="FF0000"/>
                      </a:solidFill>
                      <a:prstDash val="solid"/>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3.18</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w="12700">
                      <a:solidFill>
                        <a:srgbClr val="FF0000"/>
                      </a:solidFill>
                      <a:prstDash val="solid"/>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1.15</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w="12700">
                      <a:solidFill>
                        <a:srgbClr val="FF0000"/>
                      </a:solidFill>
                      <a:prstDash val="solid"/>
                    </a:lnB>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rPr>
                        <a:t>0.88</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endParaRPr>
                    </a:p>
                  </a:txBody>
                  <a:tcPr marL="55915" marR="55915" marT="27958" marB="27958" anchor="ctr">
                    <a:lnL>
                      <a:noFill/>
                    </a:lnL>
                    <a:lnR>
                      <a:noFill/>
                    </a:lnR>
                    <a:lnT>
                      <a:noFill/>
                    </a:lnT>
                    <a:lnB w="12700">
                      <a:solidFill>
                        <a:srgbClr val="FF0000"/>
                      </a:solidFill>
                      <a:prstDash val="solid"/>
                    </a:lnB>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w="12700">
                      <a:solidFill>
                        <a:srgbClr val="FF0000"/>
                      </a:solidFill>
                      <a:prstDash val="solid"/>
                    </a:lnB>
                  </a:tcPr>
                </a:tc>
              </a:tr>
            </a:tbl>
          </a:graphicData>
        </a:graphic>
      </p:graphicFrame>
      <p:sp>
        <p:nvSpPr>
          <p:cNvPr id="8" name="文本框 7"/>
          <p:cNvSpPr txBox="1"/>
          <p:nvPr/>
        </p:nvSpPr>
        <p:spPr>
          <a:xfrm>
            <a:off x="825672" y="987190"/>
            <a:ext cx="4505280"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使用</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AGNES</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算法对数据集进行聚类</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025756" y="1443762"/>
            <a:ext cx="10816128" cy="506730"/>
          </a:xfrm>
          <a:prstGeom prst="rect">
            <a:avLst/>
          </a:prstGeom>
        </p:spPr>
        <p:txBody>
          <a:bodyPr wrap="square">
            <a:spAutoFit/>
          </a:bodyPr>
          <a:lstStyle/>
          <a:p>
            <a:pPr marL="342900" marR="0" lvl="1" indent="-342900" algn="just" defTabSz="914400" rtl="0" fontAlgn="auto">
              <a:lnSpc>
                <a:spcPct val="150000"/>
              </a:lnSpc>
              <a:spcBef>
                <a:spcPts val="0"/>
              </a:spcBef>
              <a:spcAft>
                <a:spcPts val="0"/>
              </a:spcAft>
              <a:buClrTx/>
              <a:buSzTx/>
              <a:buFont typeface="+mj-ea"/>
              <a:buAutoNum type="circleNumDbPlain" startAt="7"/>
              <a:defRPr/>
            </a:pPr>
            <a:r>
              <a:rPr lang="zh-CN" altLang="en-US" dirty="0">
                <a:latin typeface="微软雅黑" panose="020B0503020204020204" pitchFamily="34" charset="-122"/>
                <a:ea typeface="微软雅黑" panose="020B0503020204020204" pitchFamily="34" charset="-122"/>
                <a:sym typeface="+mn-ea"/>
              </a:rPr>
              <a:t>计算每个簇之间的距离，并将距离最近的两个簇合并为一簇。</a:t>
            </a:r>
            <a:endParaRPr kumimoji="0" lang="zh-CN"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endParaRPr>
          </a:p>
        </p:txBody>
      </p:sp>
      <p:grpSp>
        <p:nvGrpSpPr>
          <p:cNvPr id="56" name="组合 55"/>
          <p:cNvGrpSpPr/>
          <p:nvPr/>
        </p:nvGrpSpPr>
        <p:grpSpPr>
          <a:xfrm>
            <a:off x="7987665" y="1263650"/>
            <a:ext cx="3895090" cy="1659890"/>
            <a:chOff x="11743" y="2100"/>
            <a:chExt cx="6134" cy="2614"/>
          </a:xfrm>
        </p:grpSpPr>
        <p:grpSp>
          <p:nvGrpSpPr>
            <p:cNvPr id="57" name="组合 56"/>
            <p:cNvGrpSpPr/>
            <p:nvPr/>
          </p:nvGrpSpPr>
          <p:grpSpPr>
            <a:xfrm>
              <a:off x="12027" y="2274"/>
              <a:ext cx="5553" cy="2295"/>
              <a:chOff x="12065" y="3704"/>
              <a:chExt cx="5553" cy="2295"/>
            </a:xfrm>
          </p:grpSpPr>
          <p:sp>
            <p:nvSpPr>
              <p:cNvPr id="58" name="文本框 57"/>
              <p:cNvSpPr txBox="1"/>
              <p:nvPr/>
            </p:nvSpPr>
            <p:spPr>
              <a:xfrm>
                <a:off x="12104" y="4674"/>
                <a:ext cx="5270" cy="483"/>
              </a:xfrm>
              <a:prstGeom prst="rect">
                <a:avLst/>
              </a:prstGeom>
              <a:noFill/>
            </p:spPr>
            <p:txBody>
              <a:bodyPr wrap="square" rtlCol="0">
                <a:spAutoFit/>
              </a:bodyPr>
              <a:lstStyle/>
              <a:p>
                <a:r>
                  <a:rPr lang="zh-CN" altLang="en-US" sz="1400">
                    <a:latin typeface="楷体" panose="02010609060101010101" pitchFamily="49" charset="-122"/>
                    <a:ea typeface="楷体" panose="02010609060101010101" pitchFamily="49" charset="-122"/>
                  </a:rPr>
                  <a:t>样本之间的距离度量：采用欧式距离</a:t>
                </a:r>
                <a:endParaRPr lang="zh-CN" altLang="en-US" sz="140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59" name="文本框 58"/>
                  <p:cNvSpPr txBox="1"/>
                  <p:nvPr/>
                </p:nvSpPr>
                <p:spPr>
                  <a:xfrm>
                    <a:off x="13344" y="4475"/>
                    <a:ext cx="4275" cy="1524"/>
                  </a:xfrm>
                  <a:prstGeom prst="rect">
                    <a:avLst/>
                  </a:prstGeom>
                  <a:noFill/>
                </p:spPr>
                <p:txBody>
                  <a:bodyPr wrap="square" rtlCol="0" anchor="t">
                    <a:spAutoFit/>
                  </a:bodyPr>
                  <a:lstStyle/>
                  <a:p>
                    <a:pPr lvl="0" algn="just">
                      <a:lnSpc>
                        <a:spcPct val="150000"/>
                      </a:lnSpc>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ea typeface="微软雅黑" panose="020B0503020204020204" pitchFamily="34" charset="-122"/>
                            </a:rPr>
                            <m:t>𝑑𝑖𝑠𝑡</m:t>
                          </m:r>
                          <m:d>
                            <m:dPr>
                              <m:ctrlPr>
                                <a:rPr lang="en-US" altLang="zh-CN" sz="1400" b="0" i="1" smtClean="0">
                                  <a:latin typeface="Cambria Math" panose="02040503050406030204" pitchFamily="18" charset="0"/>
                                  <a:ea typeface="微软雅黑" panose="020B0503020204020204" pitchFamily="34" charset="-122"/>
                                </a:rPr>
                              </m:ctrlPr>
                            </m:dPr>
                            <m:e>
                              <m:sSub>
                                <m:sSubPr>
                                  <m:ctrlPr>
                                    <a:rPr lang="en-US" altLang="zh-CN" sz="1400" b="0" i="1" smtClean="0">
                                      <a:latin typeface="Cambria Math" panose="02040503050406030204" pitchFamily="18" charset="0"/>
                                      <a:ea typeface="微软雅黑" panose="020B0503020204020204" pitchFamily="34" charset="-122"/>
                                    </a:rPr>
                                  </m:ctrlPr>
                                </m:sSubPr>
                                <m:e>
                                  <m:r>
                                    <a:rPr lang="en-US" altLang="zh-CN" sz="1400" b="0" i="1" smtClean="0">
                                      <a:latin typeface="Cambria Math" panose="02040503050406030204" pitchFamily="18" charset="0"/>
                                      <a:ea typeface="微软雅黑" panose="020B0503020204020204" pitchFamily="34" charset="-122"/>
                                    </a:rPr>
                                    <m:t>𝑥</m:t>
                                  </m:r>
                                </m:e>
                                <m:sub>
                                  <m:r>
                                    <a:rPr lang="en-US" altLang="zh-CN" sz="1400" b="0" i="1" smtClean="0">
                                      <a:latin typeface="Cambria Math" panose="02040503050406030204" pitchFamily="18" charset="0"/>
                                      <a:ea typeface="微软雅黑" panose="020B0503020204020204" pitchFamily="34" charset="-122"/>
                                    </a:rPr>
                                    <m:t>𝑖</m:t>
                                  </m:r>
                                </m:sub>
                              </m:sSub>
                              <m:r>
                                <a:rPr lang="en-US" altLang="zh-CN" sz="1400" b="0" i="1" smtClean="0">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𝑥</m:t>
                                  </m:r>
                                </m:e>
                                <m:sub>
                                  <m:r>
                                    <a:rPr lang="en-US" altLang="zh-CN" sz="1400" b="0" i="1" smtClean="0">
                                      <a:latin typeface="Cambria Math" panose="02040503050406030204" pitchFamily="18" charset="0"/>
                                      <a:ea typeface="微软雅黑" panose="020B0503020204020204" pitchFamily="34" charset="-122"/>
                                    </a:rPr>
                                    <m:t>𝑗</m:t>
                                  </m:r>
                                </m:sub>
                              </m:sSub>
                            </m:e>
                          </m:d>
                          <m:r>
                            <a:rPr lang="en-US" altLang="zh-CN" sz="1400" b="0" i="1" smtClean="0">
                              <a:latin typeface="Cambria Math" panose="02040503050406030204" pitchFamily="18" charset="0"/>
                              <a:ea typeface="微软雅黑" panose="020B0503020204020204" pitchFamily="34" charset="-122"/>
                            </a:rPr>
                            <m:t>=</m:t>
                          </m:r>
                          <m:sSup>
                            <m:sSupPr>
                              <m:ctrlPr>
                                <a:rPr lang="en-US" altLang="zh-CN" sz="1400" b="0" i="1" smtClean="0">
                                  <a:latin typeface="Cambria Math" panose="02040503050406030204" pitchFamily="18" charset="0"/>
                                  <a:ea typeface="微软雅黑" panose="020B0503020204020204" pitchFamily="34" charset="-122"/>
                                </a:rPr>
                              </m:ctrlPr>
                            </m:sSupPr>
                            <m:e>
                              <m:r>
                                <a:rPr lang="en-US" altLang="zh-CN" sz="1400" b="0" i="1" smtClean="0">
                                  <a:latin typeface="Cambria Math" panose="02040503050406030204" pitchFamily="18" charset="0"/>
                                  <a:ea typeface="微软雅黑" panose="020B0503020204020204" pitchFamily="34" charset="-122"/>
                                </a:rPr>
                                <m:t>(</m:t>
                              </m:r>
                              <m:nary>
                                <m:naryPr>
                                  <m:chr m:val="∑"/>
                                  <m:ctrlPr>
                                    <a:rPr lang="en-US" altLang="zh-CN" sz="1400" b="0" i="1" smtClean="0">
                                      <a:latin typeface="Cambria Math" panose="02040503050406030204" pitchFamily="18" charset="0"/>
                                      <a:ea typeface="微软雅黑" panose="020B0503020204020204" pitchFamily="34" charset="-122"/>
                                    </a:rPr>
                                  </m:ctrlPr>
                                </m:naryPr>
                                <m:sub>
                                  <m:r>
                                    <m:rPr>
                                      <m:brk m:alnAt="23"/>
                                    </m:rPr>
                                    <a:rPr lang="en-US" altLang="zh-CN" sz="1400" b="0" i="1" smtClean="0">
                                      <a:latin typeface="Cambria Math" panose="02040503050406030204" pitchFamily="18" charset="0"/>
                                      <a:ea typeface="微软雅黑" panose="020B0503020204020204" pitchFamily="34" charset="-122"/>
                                    </a:rPr>
                                    <m:t>𝑢</m:t>
                                  </m:r>
                                  <m:r>
                                    <a:rPr lang="en-US" altLang="zh-CN" sz="1400" b="0" i="1" smtClean="0">
                                      <a:latin typeface="Cambria Math" panose="02040503050406030204" pitchFamily="18" charset="0"/>
                                      <a:ea typeface="微软雅黑" panose="020B0503020204020204" pitchFamily="34" charset="-122"/>
                                    </a:rPr>
                                    <m:t>=</m:t>
                                  </m:r>
                                  <m:r>
                                    <a:rPr lang="en-US" altLang="zh-CN" sz="1400" b="0" i="1" smtClean="0">
                                      <a:latin typeface="Cambria Math" panose="02040503050406030204" pitchFamily="18" charset="0"/>
                                      <a:ea typeface="微软雅黑" panose="020B0503020204020204" pitchFamily="34" charset="-122"/>
                                    </a:rPr>
                                    <m:t>1</m:t>
                                  </m:r>
                                </m:sub>
                                <m:sup>
                                  <m:r>
                                    <a:rPr lang="en-US" altLang="zh-CN" sz="1400" b="0" i="1" smtClean="0">
                                      <a:latin typeface="Cambria Math" panose="02040503050406030204" pitchFamily="18" charset="0"/>
                                      <a:ea typeface="微软雅黑" panose="020B0503020204020204" pitchFamily="34" charset="-122"/>
                                    </a:rPr>
                                    <m:t>𝑛</m:t>
                                  </m:r>
                                </m:sup>
                                <m:e>
                                  <m:sSup>
                                    <m:sSupPr>
                                      <m:ctrlPr>
                                        <a:rPr lang="en-US" altLang="zh-CN" sz="1400" b="0" i="1" smtClean="0">
                                          <a:latin typeface="Cambria Math" panose="02040503050406030204" pitchFamily="18" charset="0"/>
                                          <a:ea typeface="微软雅黑" panose="020B0503020204020204" pitchFamily="34" charset="-122"/>
                                        </a:rPr>
                                      </m:ctrlPr>
                                    </m:sSupPr>
                                    <m:e>
                                      <m:r>
                                        <a:rPr lang="en-US" altLang="zh-CN" sz="1400" b="0" i="1" smtClean="0">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𝑥</m:t>
                                          </m:r>
                                        </m:e>
                                        <m:sub>
                                          <m:r>
                                            <a:rPr lang="en-US" altLang="zh-CN" sz="1400" i="1">
                                              <a:latin typeface="Cambria Math" panose="02040503050406030204" pitchFamily="18" charset="0"/>
                                              <a:ea typeface="微软雅黑" panose="020B0503020204020204" pitchFamily="34" charset="-122"/>
                                            </a:rPr>
                                            <m:t>𝑖</m:t>
                                          </m:r>
                                          <m:r>
                                            <a:rPr lang="en-US" altLang="zh-CN" sz="1400" b="0" i="1" smtClean="0">
                                              <a:latin typeface="Cambria Math" panose="02040503050406030204" pitchFamily="18" charset="0"/>
                                              <a:ea typeface="微软雅黑" panose="020B0503020204020204" pitchFamily="34" charset="-122"/>
                                            </a:rPr>
                                            <m:t>𝑢</m:t>
                                          </m:r>
                                        </m:sub>
                                      </m:sSub>
                                      <m:r>
                                        <a:rPr lang="en-US" altLang="zh-CN" sz="1400" b="0" i="1" smtClean="0">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𝑥</m:t>
                                          </m:r>
                                        </m:e>
                                        <m:sub>
                                          <m:r>
                                            <a:rPr lang="en-US" altLang="zh-CN" sz="1400" b="0" i="1" smtClean="0">
                                              <a:latin typeface="Cambria Math" panose="02040503050406030204" pitchFamily="18" charset="0"/>
                                              <a:ea typeface="微软雅黑" panose="020B0503020204020204" pitchFamily="34" charset="-122"/>
                                            </a:rPr>
                                            <m:t>𝑗𝑢</m:t>
                                          </m:r>
                                        </m:sub>
                                      </m:sSub>
                                      <m:r>
                                        <a:rPr lang="en-US" altLang="zh-CN" sz="1400" b="0" i="1" smtClean="0">
                                          <a:latin typeface="Cambria Math" panose="02040503050406030204" pitchFamily="18" charset="0"/>
                                          <a:ea typeface="微软雅黑" panose="020B0503020204020204" pitchFamily="34" charset="-122"/>
                                        </a:rPr>
                                        <m:t>|</m:t>
                                      </m:r>
                                    </m:e>
                                    <m:sup>
                                      <m:r>
                                        <a:rPr lang="en-US" altLang="zh-CN" sz="1400" b="0" i="1" smtClean="0">
                                          <a:latin typeface="Cambria Math" panose="02040503050406030204" pitchFamily="18" charset="0"/>
                                          <a:ea typeface="微软雅黑" panose="020B0503020204020204" pitchFamily="34" charset="-122"/>
                                        </a:rPr>
                                        <m:t>2</m:t>
                                      </m:r>
                                    </m:sup>
                                  </m:sSup>
                                </m:e>
                              </m:nary>
                              <m:r>
                                <a:rPr lang="en-US" altLang="zh-CN" sz="1400" b="0" i="1" smtClean="0">
                                  <a:latin typeface="Cambria Math" panose="02040503050406030204" pitchFamily="18" charset="0"/>
                                  <a:ea typeface="微软雅黑" panose="020B0503020204020204" pitchFamily="34" charset="-122"/>
                                </a:rPr>
                                <m:t>)</m:t>
                              </m:r>
                            </m:e>
                            <m:sup>
                              <m:f>
                                <m:fPr>
                                  <m:ctrlPr>
                                    <a:rPr lang="en-US" altLang="zh-CN" sz="1400" b="0" i="1" smtClean="0">
                                      <a:latin typeface="Cambria Math" panose="02040503050406030204" pitchFamily="18" charset="0"/>
                                      <a:ea typeface="微软雅黑" panose="020B0503020204020204" pitchFamily="34" charset="-122"/>
                                    </a:rPr>
                                  </m:ctrlPr>
                                </m:fPr>
                                <m:num>
                                  <m:r>
                                    <a:rPr lang="en-US" altLang="zh-CN" sz="1400" b="0" i="1" smtClean="0">
                                      <a:latin typeface="Cambria Math" panose="02040503050406030204" pitchFamily="18" charset="0"/>
                                      <a:ea typeface="微软雅黑" panose="020B0503020204020204" pitchFamily="34" charset="-122"/>
                                    </a:rPr>
                                    <m:t>1</m:t>
                                  </m:r>
                                </m:num>
                                <m:den>
                                  <m:r>
                                    <a:rPr lang="en-US" altLang="zh-CN" sz="1400" b="0" i="1" smtClean="0">
                                      <a:latin typeface="Cambria Math" panose="02040503050406030204" pitchFamily="18" charset="0"/>
                                      <a:ea typeface="微软雅黑" panose="020B0503020204020204" pitchFamily="34" charset="-122"/>
                                    </a:rPr>
                                    <m:t>2</m:t>
                                  </m:r>
                                </m:den>
                              </m:f>
                            </m:sup>
                          </m:sSup>
                        </m:oMath>
                      </m:oMathPara>
                    </a14:m>
                    <a:endParaRPr lang="zh-CN" altLang="en-US" sz="1400"/>
                  </a:p>
                </p:txBody>
              </p:sp>
            </mc:Choice>
            <mc:Fallback>
              <p:sp>
                <p:nvSpPr>
                  <p:cNvPr id="59" name="文本框 58"/>
                  <p:cNvSpPr txBox="1">
                    <a:spLocks noRot="1" noChangeAspect="1" noMove="1" noResize="1" noEditPoints="1" noAdjustHandles="1" noChangeArrowheads="1" noChangeShapeType="1" noTextEdit="1"/>
                  </p:cNvSpPr>
                  <p:nvPr/>
                </p:nvSpPr>
                <p:spPr>
                  <a:xfrm>
                    <a:off x="13344" y="4475"/>
                    <a:ext cx="4275" cy="1524"/>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0" name="文本框 59"/>
                  <p:cNvSpPr txBox="1"/>
                  <p:nvPr/>
                </p:nvSpPr>
                <p:spPr>
                  <a:xfrm>
                    <a:off x="13103" y="4117"/>
                    <a:ext cx="4373" cy="675"/>
                  </a:xfrm>
                  <a:prstGeom prst="rect">
                    <a:avLst/>
                  </a:prstGeom>
                  <a:noFill/>
                </p:spPr>
                <p:txBody>
                  <a:bodyPr wrap="none" rtlCol="0" anchor="t">
                    <a:spAutoFit/>
                  </a:bodyPr>
                  <a:lstStyle/>
                  <a:p>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𝑑</m:t>
                              </m:r>
                            </m:e>
                            <m:sub>
                              <m:r>
                                <a:rPr lang="en-US" altLang="zh-CN" sz="1400" i="1">
                                  <a:latin typeface="Cambria Math" panose="02040503050406030204" pitchFamily="18" charset="0"/>
                                  <a:ea typeface="微软雅黑" panose="020B0503020204020204" pitchFamily="34" charset="-122"/>
                                </a:rPr>
                                <m:t>𝑚𝑖𝑛</m:t>
                              </m:r>
                            </m:sub>
                          </m:sSub>
                          <m:d>
                            <m:dPr>
                              <m:ctrlPr>
                                <a:rPr lang="en-US" altLang="zh-CN" sz="1400" i="1">
                                  <a:latin typeface="Cambria Math" panose="02040503050406030204" pitchFamily="18" charset="0"/>
                                  <a:ea typeface="微软雅黑" panose="020B0503020204020204" pitchFamily="34" charset="-122"/>
                                </a:rPr>
                              </m:ctrlPr>
                            </m:dPr>
                            <m:e>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𝐶</m:t>
                                  </m:r>
                                </m:e>
                                <m:sub>
                                  <m:r>
                                    <a:rPr lang="en-US" altLang="zh-CN" sz="1400" i="1">
                                      <a:latin typeface="Cambria Math" panose="02040503050406030204" pitchFamily="18" charset="0"/>
                                      <a:ea typeface="微软雅黑" panose="020B0503020204020204" pitchFamily="34" charset="-122"/>
                                    </a:rPr>
                                    <m:t>𝑖</m:t>
                                  </m:r>
                                </m:sub>
                              </m:sSub>
                              <m:r>
                                <a:rPr lang="en-US" altLang="zh-CN" sz="1400" i="1">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𝐶</m:t>
                                  </m:r>
                                </m:e>
                                <m:sub>
                                  <m:r>
                                    <a:rPr lang="en-US" altLang="zh-CN" sz="1400" i="1">
                                      <a:latin typeface="Cambria Math" panose="02040503050406030204" pitchFamily="18" charset="0"/>
                                      <a:ea typeface="微软雅黑" panose="020B0503020204020204" pitchFamily="34" charset="-122"/>
                                    </a:rPr>
                                    <m:t>𝑗</m:t>
                                  </m:r>
                                </m:sub>
                              </m:sSub>
                            </m:e>
                          </m:d>
                          <m:r>
                            <a:rPr lang="en-US" altLang="zh-CN" sz="1400" i="1">
                              <a:latin typeface="Cambria Math" panose="02040503050406030204" pitchFamily="18" charset="0"/>
                              <a:ea typeface="微软雅黑" panose="020B0503020204020204" pitchFamily="34" charset="-122"/>
                            </a:rPr>
                            <m:t>=</m:t>
                          </m:r>
                          <m:func>
                            <m:funcPr>
                              <m:ctrlPr>
                                <a:rPr lang="en-US" altLang="zh-CN" sz="1400" i="1">
                                  <a:latin typeface="Cambria Math" panose="02040503050406030204" pitchFamily="18" charset="0"/>
                                  <a:ea typeface="微软雅黑" panose="020B0503020204020204" pitchFamily="34" charset="-122"/>
                                </a:rPr>
                              </m:ctrlPr>
                            </m:funcPr>
                            <m:fName>
                              <m:limLow>
                                <m:limLowPr>
                                  <m:ctrlPr>
                                    <a:rPr lang="en-US" altLang="zh-CN" sz="1400" i="1">
                                      <a:latin typeface="Cambria Math" panose="02040503050406030204" pitchFamily="18" charset="0"/>
                                      <a:ea typeface="微软雅黑" panose="020B0503020204020204" pitchFamily="34" charset="-122"/>
                                    </a:rPr>
                                  </m:ctrlPr>
                                </m:limLowPr>
                                <m:e>
                                  <m:r>
                                    <m:rPr>
                                      <m:sty m:val="p"/>
                                    </m:rPr>
                                    <a:rPr lang="en-US" altLang="zh-CN" sz="1400">
                                      <a:latin typeface="Cambria Math" panose="02040503050406030204" pitchFamily="18" charset="0"/>
                                      <a:ea typeface="微软雅黑" panose="020B0503020204020204" pitchFamily="34" charset="-122"/>
                                    </a:rPr>
                                    <m:t>min</m:t>
                                  </m:r>
                                </m:e>
                                <m:lim>
                                  <m:r>
                                    <a:rPr lang="en-US" altLang="zh-CN" sz="1400" i="1">
                                      <a:latin typeface="Cambria Math" panose="02040503050406030204" pitchFamily="18" charset="0"/>
                                      <a:ea typeface="微软雅黑" panose="020B0503020204020204" pitchFamily="34" charset="-122"/>
                                    </a:rPr>
                                    <m:t>𝑥</m:t>
                                  </m:r>
                                  <m:r>
                                    <a:rPr lang="en-US" altLang="zh-CN" sz="1400" i="1">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𝐶</m:t>
                                      </m:r>
                                    </m:e>
                                    <m:sub>
                                      <m:r>
                                        <a:rPr lang="en-US" altLang="zh-CN" sz="1400" i="1">
                                          <a:latin typeface="Cambria Math" panose="02040503050406030204" pitchFamily="18" charset="0"/>
                                          <a:ea typeface="Cambria Math" panose="02040503050406030204" pitchFamily="18" charset="0"/>
                                        </a:rPr>
                                        <m:t>𝑖</m:t>
                                      </m:r>
                                    </m:sub>
                                  </m:sSub>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𝑧</m:t>
                                  </m:r>
                                  <m:r>
                                    <a:rPr lang="en-US" altLang="zh-CN" sz="1400" i="1">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𝐶</m:t>
                                      </m:r>
                                    </m:e>
                                    <m:sub>
                                      <m:r>
                                        <a:rPr lang="en-US" altLang="zh-CN" sz="1400" i="1">
                                          <a:latin typeface="Cambria Math" panose="02040503050406030204" pitchFamily="18" charset="0"/>
                                          <a:ea typeface="Cambria Math" panose="02040503050406030204" pitchFamily="18" charset="0"/>
                                        </a:rPr>
                                        <m:t>𝑗</m:t>
                                      </m:r>
                                    </m:sub>
                                  </m:sSub>
                                </m:lim>
                              </m:limLow>
                            </m:fName>
                            <m:e>
                              <m:r>
                                <a:rPr lang="en-US" altLang="zh-CN" sz="1400" i="1">
                                  <a:latin typeface="Cambria Math" panose="02040503050406030204" pitchFamily="18" charset="0"/>
                                  <a:ea typeface="微软雅黑" panose="020B0503020204020204" pitchFamily="34" charset="-122"/>
                                </a:rPr>
                                <m:t>𝑑𝑖𝑠𝑡</m:t>
                              </m:r>
                              <m:r>
                                <a:rPr lang="en-US" altLang="zh-CN" sz="1400" i="1">
                                  <a:latin typeface="Cambria Math" panose="02040503050406030204" pitchFamily="18" charset="0"/>
                                  <a:ea typeface="微软雅黑" panose="020B0503020204020204" pitchFamily="34" charset="-122"/>
                                </a:rPr>
                                <m:t>(</m:t>
                              </m:r>
                              <m:r>
                                <a:rPr lang="en-US" altLang="zh-CN" sz="1400" i="1">
                                  <a:latin typeface="Cambria Math" panose="02040503050406030204" pitchFamily="18" charset="0"/>
                                  <a:ea typeface="微软雅黑" panose="020B0503020204020204" pitchFamily="34" charset="-122"/>
                                </a:rPr>
                                <m:t>𝑥</m:t>
                              </m:r>
                              <m:r>
                                <a:rPr lang="en-US" altLang="zh-CN" sz="1400" i="1">
                                  <a:latin typeface="Cambria Math" panose="02040503050406030204" pitchFamily="18" charset="0"/>
                                  <a:ea typeface="微软雅黑" panose="020B0503020204020204" pitchFamily="34" charset="-122"/>
                                </a:rPr>
                                <m:t>,</m:t>
                              </m:r>
                              <m:r>
                                <a:rPr lang="en-US" altLang="zh-CN" sz="1400" i="1">
                                  <a:latin typeface="Cambria Math" panose="02040503050406030204" pitchFamily="18" charset="0"/>
                                  <a:ea typeface="微软雅黑" panose="020B0503020204020204" pitchFamily="34" charset="-122"/>
                                </a:rPr>
                                <m:t>𝑧</m:t>
                              </m:r>
                              <m:r>
                                <a:rPr lang="en-US" altLang="zh-CN" sz="1400" i="1">
                                  <a:latin typeface="Cambria Math" panose="02040503050406030204" pitchFamily="18" charset="0"/>
                                  <a:ea typeface="微软雅黑" panose="020B0503020204020204" pitchFamily="34" charset="-122"/>
                                </a:rPr>
                                <m:t>)</m:t>
                              </m:r>
                            </m:e>
                          </m:func>
                        </m:oMath>
                      </m:oMathPara>
                    </a14:m>
                    <a:endParaRPr lang="zh-CN" altLang="en-US" sz="1400"/>
                  </a:p>
                </p:txBody>
              </p:sp>
            </mc:Choice>
            <mc:Fallback>
              <p:sp>
                <p:nvSpPr>
                  <p:cNvPr id="60" name="文本框 59"/>
                  <p:cNvSpPr txBox="1">
                    <a:spLocks noRot="1" noChangeAspect="1" noMove="1" noResize="1" noEditPoints="1" noAdjustHandles="1" noChangeArrowheads="1" noChangeShapeType="1" noTextEdit="1"/>
                  </p:cNvSpPr>
                  <p:nvPr/>
                </p:nvSpPr>
                <p:spPr>
                  <a:xfrm>
                    <a:off x="13103" y="4117"/>
                    <a:ext cx="4373" cy="675"/>
                  </a:xfrm>
                  <a:prstGeom prst="rect">
                    <a:avLst/>
                  </a:prstGeom>
                  <a:blipFill rotWithShape="1">
                    <a:blip r:embed="rId8"/>
                  </a:blipFill>
                </p:spPr>
                <p:txBody>
                  <a:bodyPr/>
                  <a:lstStyle/>
                  <a:p>
                    <a:r>
                      <a:rPr lang="zh-CN" altLang="en-US">
                        <a:noFill/>
                      </a:rPr>
                      <a:t> </a:t>
                    </a:r>
                  </a:p>
                </p:txBody>
              </p:sp>
            </mc:Fallback>
          </mc:AlternateContent>
          <p:sp>
            <p:nvSpPr>
              <p:cNvPr id="61" name="文本框 60"/>
              <p:cNvSpPr txBox="1"/>
              <p:nvPr/>
            </p:nvSpPr>
            <p:spPr>
              <a:xfrm>
                <a:off x="12065" y="3704"/>
                <a:ext cx="4859" cy="483"/>
              </a:xfrm>
              <a:prstGeom prst="rect">
                <a:avLst/>
              </a:prstGeom>
              <a:noFill/>
            </p:spPr>
            <p:txBody>
              <a:bodyPr wrap="square" rtlCol="0">
                <a:spAutoFit/>
              </a:bodyPr>
              <a:lstStyle/>
              <a:p>
                <a:r>
                  <a:rPr lang="zh-CN" altLang="en-US" sz="1400">
                    <a:latin typeface="楷体" panose="02010609060101010101" pitchFamily="49" charset="-122"/>
                    <a:ea typeface="楷体" panose="02010609060101010101" pitchFamily="49" charset="-122"/>
                  </a:rPr>
                  <a:t>簇之间的距离度量：采用最小距离</a:t>
                </a:r>
                <a:endParaRPr lang="zh-CN" altLang="en-US" sz="1400">
                  <a:latin typeface="楷体" panose="02010609060101010101" pitchFamily="49" charset="-122"/>
                  <a:ea typeface="楷体" panose="02010609060101010101" pitchFamily="49" charset="-122"/>
                </a:endParaRPr>
              </a:p>
            </p:txBody>
          </p:sp>
        </p:grpSp>
        <p:sp>
          <p:nvSpPr>
            <p:cNvPr id="62" name="圆角矩形 61"/>
            <p:cNvSpPr/>
            <p:nvPr/>
          </p:nvSpPr>
          <p:spPr>
            <a:xfrm>
              <a:off x="11743" y="2100"/>
              <a:ext cx="6135" cy="2614"/>
            </a:xfrm>
            <a:prstGeom prst="roundRect">
              <a:avLst/>
            </a:prstGeom>
            <a:noFill/>
            <a:ln>
              <a:solidFill>
                <a:srgbClr val="D8422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8404225" y="4458970"/>
            <a:ext cx="2612390" cy="1503680"/>
            <a:chOff x="13235" y="7022"/>
            <a:chExt cx="4114" cy="2368"/>
          </a:xfrm>
        </p:grpSpPr>
        <p:grpSp>
          <p:nvGrpSpPr>
            <p:cNvPr id="50" name="组合 49"/>
            <p:cNvGrpSpPr/>
            <p:nvPr/>
          </p:nvGrpSpPr>
          <p:grpSpPr>
            <a:xfrm>
              <a:off x="13235" y="9032"/>
              <a:ext cx="4114" cy="358"/>
              <a:chOff x="13191" y="9045"/>
              <a:chExt cx="4114" cy="358"/>
            </a:xfrm>
          </p:grpSpPr>
          <p:sp>
            <p:nvSpPr>
              <p:cNvPr id="28" name="矩形 27"/>
              <p:cNvSpPr/>
              <p:nvPr/>
            </p:nvSpPr>
            <p:spPr>
              <a:xfrm>
                <a:off x="13191"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1</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37" name="矩形 36"/>
              <p:cNvSpPr/>
              <p:nvPr/>
            </p:nvSpPr>
            <p:spPr>
              <a:xfrm>
                <a:off x="13664"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2</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38" name="矩形 37"/>
              <p:cNvSpPr/>
              <p:nvPr/>
            </p:nvSpPr>
            <p:spPr>
              <a:xfrm>
                <a:off x="14137"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3</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39" name="矩形 38"/>
              <p:cNvSpPr/>
              <p:nvPr/>
            </p:nvSpPr>
            <p:spPr>
              <a:xfrm>
                <a:off x="14610"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4</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40" name="矩形 39"/>
              <p:cNvSpPr/>
              <p:nvPr/>
            </p:nvSpPr>
            <p:spPr>
              <a:xfrm>
                <a:off x="15083"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5</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41" name="矩形 40"/>
              <p:cNvSpPr/>
              <p:nvPr/>
            </p:nvSpPr>
            <p:spPr>
              <a:xfrm>
                <a:off x="15556"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6</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42" name="矩形 41"/>
              <p:cNvSpPr/>
              <p:nvPr/>
            </p:nvSpPr>
            <p:spPr>
              <a:xfrm>
                <a:off x="16029"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7</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43" name="矩形 42"/>
              <p:cNvSpPr/>
              <p:nvPr/>
            </p:nvSpPr>
            <p:spPr>
              <a:xfrm>
                <a:off x="16502"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8</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44" name="矩形 43"/>
              <p:cNvSpPr/>
              <p:nvPr/>
            </p:nvSpPr>
            <p:spPr>
              <a:xfrm>
                <a:off x="16975"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9</a:t>
                </a:r>
                <a:endParaRPr lang="en-US" altLang="zh-CN" sz="1200">
                  <a:solidFill>
                    <a:schemeClr val="tx1"/>
                  </a:solidFill>
                  <a:latin typeface="Times New Roman" panose="02020603050405020304" pitchFamily="18" charset="0"/>
                  <a:cs typeface="Times New Roman" panose="02020603050405020304" pitchFamily="18" charset="0"/>
                </a:endParaRPr>
              </a:p>
            </p:txBody>
          </p:sp>
          <p:cxnSp>
            <p:nvCxnSpPr>
              <p:cNvPr id="47" name="肘形连接符 46"/>
              <p:cNvCxnSpPr>
                <a:stCxn id="37" idx="0"/>
                <a:endCxn id="28" idx="0"/>
              </p:cNvCxnSpPr>
              <p:nvPr/>
            </p:nvCxnSpPr>
            <p:spPr>
              <a:xfrm rot="16200000" flipV="1">
                <a:off x="13592" y="8811"/>
                <a:ext cx="5" cy="473"/>
              </a:xfrm>
              <a:prstGeom prst="bentConnector3">
                <a:avLst>
                  <a:gd name="adj1" fmla="val 10360000"/>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48" name="肘形连接符 47"/>
              <p:cNvCxnSpPr/>
              <p:nvPr/>
            </p:nvCxnSpPr>
            <p:spPr>
              <a:xfrm rot="16200000">
                <a:off x="15482" y="8811"/>
                <a:ext cx="5" cy="473"/>
              </a:xfrm>
              <a:prstGeom prst="bentConnector3">
                <a:avLst>
                  <a:gd name="adj1" fmla="val 10360000"/>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49" name="肘形连接符 48"/>
              <p:cNvCxnSpPr>
                <a:stCxn id="43" idx="0"/>
                <a:endCxn id="44" idx="0"/>
              </p:cNvCxnSpPr>
              <p:nvPr/>
            </p:nvCxnSpPr>
            <p:spPr>
              <a:xfrm rot="16200000">
                <a:off x="16903" y="8811"/>
                <a:ext cx="5" cy="473"/>
              </a:xfrm>
              <a:prstGeom prst="bentConnector3">
                <a:avLst>
                  <a:gd name="adj1" fmla="val 10480000"/>
                </a:avLst>
              </a:prstGeom>
              <a:ln>
                <a:solidFill>
                  <a:srgbClr val="D8422A"/>
                </a:solidFill>
              </a:ln>
            </p:spPr>
            <p:style>
              <a:lnRef idx="1">
                <a:schemeClr val="accent1"/>
              </a:lnRef>
              <a:fillRef idx="0">
                <a:schemeClr val="accent1"/>
              </a:fillRef>
              <a:effectRef idx="0">
                <a:schemeClr val="accent1"/>
              </a:effectRef>
              <a:fontRef idx="minor">
                <a:schemeClr val="tx1"/>
              </a:fontRef>
            </p:style>
          </p:cxnSp>
        </p:grpSp>
        <p:cxnSp>
          <p:nvCxnSpPr>
            <p:cNvPr id="52" name="肘形连接符 51"/>
            <p:cNvCxnSpPr>
              <a:endCxn id="38" idx="0"/>
            </p:cNvCxnSpPr>
            <p:nvPr/>
          </p:nvCxnSpPr>
          <p:spPr>
            <a:xfrm rot="5400000" flipV="1">
              <a:off x="13591" y="8279"/>
              <a:ext cx="1138" cy="372"/>
            </a:xfrm>
            <a:prstGeom prst="bentConnector3">
              <a:avLst>
                <a:gd name="adj1" fmla="val -87"/>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3" name="肘形连接符 52"/>
            <p:cNvCxnSpPr/>
            <p:nvPr/>
          </p:nvCxnSpPr>
          <p:spPr>
            <a:xfrm rot="16200000">
              <a:off x="13495" y="8026"/>
              <a:ext cx="608" cy="349"/>
            </a:xfrm>
            <a:prstGeom prst="bentConnector3">
              <a:avLst>
                <a:gd name="adj1" fmla="val 99753"/>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4" name="肘形连接符 53"/>
            <p:cNvCxnSpPr>
              <a:stCxn id="39" idx="0"/>
            </p:cNvCxnSpPr>
            <p:nvPr/>
          </p:nvCxnSpPr>
          <p:spPr>
            <a:xfrm rot="16200000">
              <a:off x="14413" y="8280"/>
              <a:ext cx="1160" cy="348"/>
            </a:xfrm>
            <a:prstGeom prst="bentConnector3">
              <a:avLst>
                <a:gd name="adj1" fmla="val 98965"/>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5" name="肘形连接符 54"/>
            <p:cNvCxnSpPr/>
            <p:nvPr/>
          </p:nvCxnSpPr>
          <p:spPr>
            <a:xfrm rot="16200000" flipV="1">
              <a:off x="15034" y="8015"/>
              <a:ext cx="644" cy="348"/>
            </a:xfrm>
            <a:prstGeom prst="bentConnector3">
              <a:avLst>
                <a:gd name="adj1" fmla="val 97204"/>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63" name="肘形连接符 62"/>
            <p:cNvCxnSpPr>
              <a:stCxn id="42" idx="0"/>
            </p:cNvCxnSpPr>
            <p:nvPr/>
          </p:nvCxnSpPr>
          <p:spPr>
            <a:xfrm rot="16200000">
              <a:off x="15830" y="8266"/>
              <a:ext cx="1175" cy="360"/>
            </a:xfrm>
            <a:prstGeom prst="bentConnector3">
              <a:avLst>
                <a:gd name="adj1" fmla="val 99191"/>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64" name="肘形连接符 63"/>
            <p:cNvCxnSpPr/>
            <p:nvPr/>
          </p:nvCxnSpPr>
          <p:spPr>
            <a:xfrm rot="16200000" flipV="1">
              <a:off x="16438" y="8011"/>
              <a:ext cx="652" cy="348"/>
            </a:xfrm>
            <a:prstGeom prst="bentConnector3">
              <a:avLst>
                <a:gd name="adj1" fmla="val 98773"/>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 name="肘形连接符 4"/>
            <p:cNvCxnSpPr/>
            <p:nvPr/>
          </p:nvCxnSpPr>
          <p:spPr>
            <a:xfrm rot="16200000">
              <a:off x="15129" y="7089"/>
              <a:ext cx="838" cy="719"/>
            </a:xfrm>
            <a:prstGeom prst="bentConnector3">
              <a:avLst>
                <a:gd name="adj1" fmla="val 99224"/>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11" name="肘形连接符 10"/>
            <p:cNvCxnSpPr/>
            <p:nvPr/>
          </p:nvCxnSpPr>
          <p:spPr>
            <a:xfrm rot="16200000" flipV="1">
              <a:off x="15834" y="7088"/>
              <a:ext cx="837" cy="704"/>
            </a:xfrm>
            <a:prstGeom prst="bentConnector3">
              <a:avLst>
                <a:gd name="adj1" fmla="val 97670"/>
              </a:avLst>
            </a:prstGeom>
            <a:ln>
              <a:solidFill>
                <a:srgbClr val="D8422A"/>
              </a:solidFill>
            </a:ln>
          </p:spPr>
          <p:style>
            <a:lnRef idx="1">
              <a:schemeClr val="accent1"/>
            </a:lnRef>
            <a:fillRef idx="0">
              <a:schemeClr val="accent1"/>
            </a:fillRef>
            <a:effectRef idx="0">
              <a:schemeClr val="accent1"/>
            </a:effectRef>
            <a:fontRef idx="minor">
              <a:schemeClr val="tx1"/>
            </a:fontRef>
          </p:style>
        </p:cxnSp>
      </p:grpSp>
      <p:sp>
        <p:nvSpPr>
          <p:cNvPr id="72" name="文本框 71"/>
          <p:cNvSpPr txBox="1"/>
          <p:nvPr/>
        </p:nvSpPr>
        <p:spPr>
          <a:xfrm>
            <a:off x="1165225" y="5664200"/>
            <a:ext cx="7238365" cy="64516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rPr>
              <a:t>经过计算，将上一步得到的簇合并为</a:t>
            </a:r>
            <a:r>
              <a:rPr lang="en-US" altLang="zh-CN">
                <a:latin typeface="微软雅黑" panose="020B0503020204020204" pitchFamily="34" charset="-122"/>
                <a:ea typeface="微软雅黑" panose="020B0503020204020204" pitchFamily="34" charset="-122"/>
                <a:cs typeface="微软雅黑" panose="020B0503020204020204" pitchFamily="34" charset="-122"/>
              </a:rPr>
              <a:t>2</a:t>
            </a:r>
            <a:r>
              <a:rPr lang="zh-CN" altLang="en-US">
                <a:latin typeface="微软雅黑" panose="020B0503020204020204" pitchFamily="34" charset="-122"/>
                <a:ea typeface="微软雅黑" panose="020B0503020204020204" pitchFamily="34" charset="-122"/>
                <a:cs typeface="微软雅黑" panose="020B0503020204020204" pitchFamily="34" charset="-122"/>
              </a:rPr>
              <a:t>个簇：</a:t>
            </a:r>
            <a:r>
              <a:rPr lang="en-US" altLang="zh-CN">
                <a:latin typeface="微软雅黑" panose="020B0503020204020204" pitchFamily="34" charset="-122"/>
                <a:ea typeface="微软雅黑" panose="020B0503020204020204" pitchFamily="34" charset="-122"/>
                <a:cs typeface="微软雅黑" panose="020B0503020204020204" pitchFamily="34" charset="-122"/>
              </a:rPr>
              <a:t>{1, 2, 3}</a:t>
            </a:r>
            <a:r>
              <a:rPr lang="zh-CN" altLang="zh-CN">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{4, 5, 6, 7, 8, 9}</a:t>
            </a:r>
            <a:r>
              <a:rPr lang="zh-CN" altLang="zh-CN">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4810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020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层次聚类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custDataLst>
              <p:tags r:id="rId6"/>
            </p:custDataLst>
          </p:nvPr>
        </p:nvGraphicFramePr>
        <p:xfrm>
          <a:off x="1852930" y="2251710"/>
          <a:ext cx="5245100" cy="3111500"/>
        </p:xfrm>
        <a:graphic>
          <a:graphicData uri="http://schemas.openxmlformats.org/drawingml/2006/table">
            <a:tbl>
              <a:tblPr firstRow="1" bandRow="1">
                <a:tableStyleId>{616DA210-FB5B-4158-B5E0-FEB733F419BA}</a:tableStyleId>
              </a:tblPr>
              <a:tblGrid>
                <a:gridCol w="524510"/>
                <a:gridCol w="524510"/>
                <a:gridCol w="524510"/>
                <a:gridCol w="524510"/>
                <a:gridCol w="524510"/>
                <a:gridCol w="524510"/>
                <a:gridCol w="524510"/>
                <a:gridCol w="524510"/>
                <a:gridCol w="524510"/>
                <a:gridCol w="524510"/>
              </a:tblGrid>
              <a:tr h="311150">
                <a:tc>
                  <a:txBody>
                    <a:bodyPr/>
                    <a:lstStyle/>
                    <a:p>
                      <a:pPr algn="ctr"/>
                      <a:r>
                        <a:rPr lang="zh-CN" altLang="en-US" sz="1600" b="0" dirty="0">
                          <a:latin typeface="楷体" panose="02010609060101010101" pitchFamily="49" charset="-122"/>
                          <a:ea typeface="楷体" panose="02010609060101010101" pitchFamily="49" charset="-122"/>
                        </a:rPr>
                        <a:t>距离</a:t>
                      </a:r>
                      <a:endParaRPr lang="zh-CN" altLang="en-US" sz="1600" b="0" dirty="0">
                        <a:latin typeface="楷体" panose="02010609060101010101" pitchFamily="49" charset="-122"/>
                        <a:ea typeface="楷体" panose="02010609060101010101" pitchFamily="49" charset="-122"/>
                      </a:endParaRPr>
                    </a:p>
                  </a:txBody>
                  <a:tcPr marL="55915" marR="55915" marT="27958" marB="27958" anchor="ctr">
                    <a:lnR w="12700">
                      <a:solidFill>
                        <a:srgbClr val="FF0000"/>
                      </a:solidFill>
                      <a:prstDash val="solid"/>
                    </a:lnR>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1</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w="12700">
                      <a:solidFill>
                        <a:srgbClr val="FF0000"/>
                      </a:solidFill>
                      <a:prstDash val="solid"/>
                    </a:lnT>
                    <a:lnB>
                      <a:noFill/>
                    </a:lnB>
                    <a:lnTlToBr>
                      <a:noFill/>
                    </a:lnTlToBr>
                    <a:lnBlToTr>
                      <a:noFill/>
                    </a:lnBlToTr>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2</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w="12700">
                      <a:solidFill>
                        <a:srgbClr val="FF0000"/>
                      </a:solidFill>
                      <a:prstDash val="solid"/>
                    </a:lnT>
                    <a:lnB>
                      <a:noFill/>
                    </a:lnB>
                    <a:lnTlToBr>
                      <a:noFill/>
                    </a:lnTlToBr>
                    <a:lnBlToTr>
                      <a:noFill/>
                    </a:lnBlToTr>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3</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w="12700" cmpd="sng">
                      <a:solidFill>
                        <a:srgbClr val="FF0000"/>
                      </a:solidFill>
                      <a:prstDash val="solid"/>
                    </a:lnT>
                    <a:lnB>
                      <a:noFill/>
                    </a:lnB>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4</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w="12700">
                      <a:solidFill>
                        <a:srgbClr val="FF0000"/>
                      </a:solidFill>
                      <a:prstDash val="solid"/>
                    </a:lnT>
                    <a:lnB>
                      <a:noFill/>
                    </a:lnB>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w="12700">
                      <a:solidFill>
                        <a:srgbClr val="FF0000"/>
                      </a:solidFill>
                      <a:prstDash val="solid"/>
                    </a:lnT>
                    <a:lnB>
                      <a:noFill/>
                    </a:lnB>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6</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w="12700">
                      <a:solidFill>
                        <a:srgbClr val="FF0000"/>
                      </a:solidFill>
                      <a:prstDash val="solid"/>
                    </a:lnT>
                    <a:lnB>
                      <a:noFill/>
                    </a:lnB>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w="12700">
                      <a:solidFill>
                        <a:srgbClr val="FF0000"/>
                      </a:solidFill>
                      <a:prstDash val="solid"/>
                    </a:lnT>
                    <a:lnB>
                      <a:noFill/>
                    </a:lnB>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8</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w="12700">
                      <a:solidFill>
                        <a:srgbClr val="FF0000"/>
                      </a:solidFill>
                      <a:prstDash val="solid"/>
                    </a:lnT>
                    <a:lnB>
                      <a:noFill/>
                    </a:lnB>
                  </a:tcPr>
                </a:tc>
                <a:tc>
                  <a:txBody>
                    <a:bodyPr/>
                    <a:lstStyle/>
                    <a:p>
                      <a:pPr algn="ctr">
                        <a:buNone/>
                      </a:pPr>
                      <a:r>
                        <a:rPr lang="en-US" altLang="zh-CN" sz="1600" b="0" dirty="0">
                          <a:latin typeface="Times New Roman" panose="02020603050405020304" pitchFamily="18" charset="0"/>
                          <a:ea typeface="楷体" panose="02010609060101010101" pitchFamily="49" charset="-122"/>
                          <a:cs typeface="Times New Roman" panose="02020603050405020304" pitchFamily="18" charset="0"/>
                        </a:rPr>
                        <a:t>9</a:t>
                      </a:r>
                      <a:endParaRPr lang="en-US" altLang="zh-CN" sz="1600" b="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w="12700">
                      <a:solidFill>
                        <a:srgbClr val="FF0000"/>
                      </a:solidFill>
                      <a:prstDash val="solid"/>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0.55</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0.57</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3.53</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3.00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2.26</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5.19</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5.5</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4.96</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5</a:t>
                      </a: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1.09</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3.6</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9</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2.9</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2.1</a:t>
                      </a:r>
                      <a:r>
                        <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5.3</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4</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5.6</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9</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5.04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57</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1.09</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3.24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2.94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2.32</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4.90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5.2</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4.73</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4</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sym typeface="+mn-ea"/>
                        </a:rPr>
                        <a:t>3.53</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3.6</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sym typeface="+mn-ea"/>
                        </a:rPr>
                        <a:t>9</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3.24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tcP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1.38</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2.14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1.80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2.0</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1.5</a:t>
                      </a: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4</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5</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3.00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2.97</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2.94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1.38</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0.97</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2.66</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3.02</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2.2</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rPr>
                        <a:t>2.26</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zh-CN" alt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2.15</a:t>
                      </a:r>
                      <a:endParaRPr lang="zh-CN" altLang="en-US" sz="16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2.32</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2.14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rPr>
                        <a:t>0.97</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endParaRPr>
                    </a:p>
                  </a:txBody>
                  <a:tcPr marL="55915" marR="55915" marT="27958" marB="27958" anchor="ctr">
                    <a:lnL>
                      <a:noFill/>
                    </a:lnL>
                    <a:lnR>
                      <a:noFill/>
                    </a:lnR>
                    <a:lnT>
                      <a:noFill/>
                    </a:lnT>
                    <a:lnB>
                      <a:noFill/>
                    </a:lnB>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3.5</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3.9</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3.18</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7</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5.19</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5.34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4.90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1.80</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2.66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3.51</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1.3</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1.15</a:t>
                      </a:r>
                      <a:endParaRPr lang="zh-CN" altLang="en-US"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8</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5.5</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sym typeface="+mn-ea"/>
                        </a:rPr>
                        <a:t>5</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5.69</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5.27</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2.05</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a:noFill/>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3.02</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3.96</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1.32</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a:noFill/>
                    </a:lnB>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0.88</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a:noFill/>
                    </a:lnB>
                  </a:tcPr>
                </a:tc>
              </a:tr>
              <a:tr h="311150">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9</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R w="12700">
                      <a:solidFill>
                        <a:srgbClr val="FF0000"/>
                      </a:solidFill>
                      <a:prstDash val="solid"/>
                    </a:ln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4.96</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w="12700">
                      <a:solidFill>
                        <a:srgbClr val="FF0000"/>
                      </a:solidFill>
                      <a:prstDash val="solid"/>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5.04</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w="12700">
                      <a:solidFill>
                        <a:srgbClr val="FF0000"/>
                      </a:solidFill>
                      <a:prstDash val="solid"/>
                    </a:lnB>
                    <a:lnTlToBr>
                      <a:noFill/>
                    </a:lnTlToBr>
                    <a:lnBlToTr>
                      <a:noFill/>
                    </a:lnBlToTr>
                  </a:tcPr>
                </a:tc>
                <a:tc>
                  <a:txBody>
                    <a:bodyPr/>
                    <a:lstStyle/>
                    <a:p>
                      <a:pPr algn="ctr">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sym typeface="+mn-ea"/>
                        </a:rPr>
                        <a:t>4.73</a:t>
                      </a:r>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w="12700" cmpd="sng">
                      <a:solidFill>
                        <a:srgbClr val="FF0000"/>
                      </a:solidFill>
                      <a:prstDash val="solid"/>
                    </a:lnB>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1.54</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w="12700">
                      <a:solidFill>
                        <a:srgbClr val="FF0000"/>
                      </a:solidFill>
                      <a:prstDash val="solid"/>
                    </a:lnL>
                    <a:lnR>
                      <a:noFill/>
                    </a:lnR>
                    <a:lnT>
                      <a:noFill/>
                    </a:lnT>
                    <a:lnB w="12700">
                      <a:solidFill>
                        <a:srgbClr val="FF0000"/>
                      </a:solidFill>
                      <a:prstDash val="solid"/>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2.23</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w="12700">
                      <a:solidFill>
                        <a:srgbClr val="FF0000"/>
                      </a:solidFill>
                      <a:prstDash val="solid"/>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3.18</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w="12700">
                      <a:solidFill>
                        <a:srgbClr val="FF0000"/>
                      </a:solidFill>
                      <a:prstDash val="solid"/>
                    </a:lnB>
                  </a:tcPr>
                </a:tc>
                <a:tc>
                  <a:txBody>
                    <a:bodyPr/>
                    <a:lstStyle/>
                    <a:p>
                      <a:pPr algn="ctr">
                        <a:buNone/>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1.15</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a:noFill/>
                    </a:lnR>
                    <a:lnT>
                      <a:noFill/>
                    </a:lnT>
                    <a:lnB w="12700">
                      <a:solidFill>
                        <a:srgbClr val="FF0000"/>
                      </a:solidFill>
                      <a:prstDash val="solid"/>
                    </a:lnB>
                  </a:tcPr>
                </a:tc>
                <a:tc>
                  <a:txBody>
                    <a:bodyPr/>
                    <a:lstStyle/>
                    <a:p>
                      <a:pPr algn="ctr">
                        <a:buNone/>
                      </a:pPr>
                      <a:r>
                        <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rPr>
                        <a:t>0.88</a:t>
                      </a:r>
                      <a:endParaRPr lang="en-US" altLang="zh-CN" sz="16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sym typeface="+mn-ea"/>
                      </a:endParaRPr>
                    </a:p>
                  </a:txBody>
                  <a:tcPr marL="55915" marR="55915" marT="27958" marB="27958" anchor="ctr">
                    <a:lnL>
                      <a:noFill/>
                    </a:lnL>
                    <a:lnR>
                      <a:noFill/>
                    </a:lnR>
                    <a:lnT>
                      <a:noFill/>
                    </a:lnT>
                    <a:lnB w="12700">
                      <a:solidFill>
                        <a:srgbClr val="FF0000"/>
                      </a:solidFill>
                      <a:prstDash val="solid"/>
                    </a:lnB>
                  </a:tcPr>
                </a:tc>
                <a:tc>
                  <a:txBody>
                    <a:bodyPr/>
                    <a:lstStyle/>
                    <a:p>
                      <a:pPr algn="ctr">
                        <a:buNone/>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L="55915" marR="55915" marT="27958" marB="27958" anchor="ctr">
                    <a:lnL>
                      <a:noFill/>
                    </a:lnL>
                    <a:lnR w="12700">
                      <a:solidFill>
                        <a:srgbClr val="FF0000"/>
                      </a:solidFill>
                      <a:prstDash val="solid"/>
                    </a:lnR>
                    <a:lnT>
                      <a:noFill/>
                    </a:lnT>
                    <a:lnB w="12700">
                      <a:solidFill>
                        <a:srgbClr val="FF0000"/>
                      </a:solidFill>
                      <a:prstDash val="solid"/>
                    </a:lnB>
                  </a:tcPr>
                </a:tc>
              </a:tr>
            </a:tbl>
          </a:graphicData>
        </a:graphic>
      </p:graphicFrame>
      <p:sp>
        <p:nvSpPr>
          <p:cNvPr id="8" name="文本框 7"/>
          <p:cNvSpPr txBox="1"/>
          <p:nvPr/>
        </p:nvSpPr>
        <p:spPr>
          <a:xfrm>
            <a:off x="825672" y="987190"/>
            <a:ext cx="4505280"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使用</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AGNES</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算法对数据集进行聚类</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025756" y="1443762"/>
            <a:ext cx="10816128" cy="506730"/>
          </a:xfrm>
          <a:prstGeom prst="rect">
            <a:avLst/>
          </a:prstGeom>
        </p:spPr>
        <p:txBody>
          <a:bodyPr wrap="square">
            <a:spAutoFit/>
          </a:bodyPr>
          <a:lstStyle/>
          <a:p>
            <a:pPr marL="342900" marR="0" lvl="1" indent="-342900" algn="just" defTabSz="914400" rtl="0" fontAlgn="auto">
              <a:lnSpc>
                <a:spcPct val="150000"/>
              </a:lnSpc>
              <a:spcBef>
                <a:spcPts val="0"/>
              </a:spcBef>
              <a:spcAft>
                <a:spcPts val="0"/>
              </a:spcAft>
              <a:buClrTx/>
              <a:buSzTx/>
              <a:buFont typeface="+mj-ea"/>
              <a:buAutoNum type="circleNumDbPlain" startAt="8"/>
              <a:defRPr/>
            </a:pPr>
            <a:r>
              <a:rPr lang="zh-CN" altLang="en-US" dirty="0">
                <a:latin typeface="微软雅黑" panose="020B0503020204020204" pitchFamily="34" charset="-122"/>
                <a:ea typeface="微软雅黑" panose="020B0503020204020204" pitchFamily="34" charset="-122"/>
                <a:sym typeface="+mn-ea"/>
              </a:rPr>
              <a:t>计算每个簇之间的距离，并将距离最近的两个簇合并为一簇。</a:t>
            </a:r>
            <a:endParaRPr kumimoji="0" lang="zh-CN"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endParaRPr>
          </a:p>
        </p:txBody>
      </p:sp>
      <p:grpSp>
        <p:nvGrpSpPr>
          <p:cNvPr id="56" name="组合 55"/>
          <p:cNvGrpSpPr/>
          <p:nvPr/>
        </p:nvGrpSpPr>
        <p:grpSpPr>
          <a:xfrm>
            <a:off x="7987665" y="1263650"/>
            <a:ext cx="3895090" cy="1659890"/>
            <a:chOff x="11743" y="2100"/>
            <a:chExt cx="6134" cy="2614"/>
          </a:xfrm>
        </p:grpSpPr>
        <p:grpSp>
          <p:nvGrpSpPr>
            <p:cNvPr id="57" name="组合 56"/>
            <p:cNvGrpSpPr/>
            <p:nvPr/>
          </p:nvGrpSpPr>
          <p:grpSpPr>
            <a:xfrm>
              <a:off x="12027" y="2274"/>
              <a:ext cx="5553" cy="2295"/>
              <a:chOff x="12065" y="3704"/>
              <a:chExt cx="5553" cy="2295"/>
            </a:xfrm>
          </p:grpSpPr>
          <p:sp>
            <p:nvSpPr>
              <p:cNvPr id="58" name="文本框 57"/>
              <p:cNvSpPr txBox="1"/>
              <p:nvPr/>
            </p:nvSpPr>
            <p:spPr>
              <a:xfrm>
                <a:off x="12104" y="4674"/>
                <a:ext cx="5270" cy="483"/>
              </a:xfrm>
              <a:prstGeom prst="rect">
                <a:avLst/>
              </a:prstGeom>
              <a:noFill/>
            </p:spPr>
            <p:txBody>
              <a:bodyPr wrap="square" rtlCol="0">
                <a:spAutoFit/>
              </a:bodyPr>
              <a:lstStyle/>
              <a:p>
                <a:r>
                  <a:rPr lang="zh-CN" altLang="en-US" sz="1400">
                    <a:latin typeface="楷体" panose="02010609060101010101" pitchFamily="49" charset="-122"/>
                    <a:ea typeface="楷体" panose="02010609060101010101" pitchFamily="49" charset="-122"/>
                  </a:rPr>
                  <a:t>样本之间的距离度量：采用欧式距离</a:t>
                </a:r>
                <a:endParaRPr lang="zh-CN" altLang="en-US" sz="1400">
                  <a:latin typeface="楷体" panose="02010609060101010101" pitchFamily="49" charset="-122"/>
                  <a:ea typeface="楷体" panose="02010609060101010101" pitchFamily="49" charset="-122"/>
                </a:endParaRPr>
              </a:p>
            </p:txBody>
          </p:sp>
          <mc:AlternateContent xmlns:mc="http://schemas.openxmlformats.org/markup-compatibility/2006">
            <mc:Choice xmlns:a14="http://schemas.microsoft.com/office/drawing/2010/main" Requires="a14">
              <p:sp>
                <p:nvSpPr>
                  <p:cNvPr id="59" name="文本框 58"/>
                  <p:cNvSpPr txBox="1"/>
                  <p:nvPr/>
                </p:nvSpPr>
                <p:spPr>
                  <a:xfrm>
                    <a:off x="13344" y="4475"/>
                    <a:ext cx="4275" cy="1524"/>
                  </a:xfrm>
                  <a:prstGeom prst="rect">
                    <a:avLst/>
                  </a:prstGeom>
                  <a:noFill/>
                </p:spPr>
                <p:txBody>
                  <a:bodyPr wrap="square" rtlCol="0" anchor="t">
                    <a:spAutoFit/>
                  </a:bodyPr>
                  <a:lstStyle/>
                  <a:p>
                    <a:pPr lvl="0" algn="just">
                      <a:lnSpc>
                        <a:spcPct val="150000"/>
                      </a:lnSpc>
                      <a:defRPr/>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ea typeface="微软雅黑" panose="020B0503020204020204" pitchFamily="34" charset="-122"/>
                            </a:rPr>
                            <m:t>𝑑𝑖𝑠𝑡</m:t>
                          </m:r>
                          <m:d>
                            <m:dPr>
                              <m:ctrlPr>
                                <a:rPr lang="en-US" altLang="zh-CN" sz="1400" b="0" i="1" smtClean="0">
                                  <a:latin typeface="Cambria Math" panose="02040503050406030204" pitchFamily="18" charset="0"/>
                                  <a:ea typeface="微软雅黑" panose="020B0503020204020204" pitchFamily="34" charset="-122"/>
                                </a:rPr>
                              </m:ctrlPr>
                            </m:dPr>
                            <m:e>
                              <m:sSub>
                                <m:sSubPr>
                                  <m:ctrlPr>
                                    <a:rPr lang="en-US" altLang="zh-CN" sz="1400" b="0" i="1" smtClean="0">
                                      <a:latin typeface="Cambria Math" panose="02040503050406030204" pitchFamily="18" charset="0"/>
                                      <a:ea typeface="微软雅黑" panose="020B0503020204020204" pitchFamily="34" charset="-122"/>
                                    </a:rPr>
                                  </m:ctrlPr>
                                </m:sSubPr>
                                <m:e>
                                  <m:r>
                                    <a:rPr lang="en-US" altLang="zh-CN" sz="1400" b="0" i="1" smtClean="0">
                                      <a:latin typeface="Cambria Math" panose="02040503050406030204" pitchFamily="18" charset="0"/>
                                      <a:ea typeface="微软雅黑" panose="020B0503020204020204" pitchFamily="34" charset="-122"/>
                                    </a:rPr>
                                    <m:t>𝑥</m:t>
                                  </m:r>
                                </m:e>
                                <m:sub>
                                  <m:r>
                                    <a:rPr lang="en-US" altLang="zh-CN" sz="1400" b="0" i="1" smtClean="0">
                                      <a:latin typeface="Cambria Math" panose="02040503050406030204" pitchFamily="18" charset="0"/>
                                      <a:ea typeface="微软雅黑" panose="020B0503020204020204" pitchFamily="34" charset="-122"/>
                                    </a:rPr>
                                    <m:t>𝑖</m:t>
                                  </m:r>
                                </m:sub>
                              </m:sSub>
                              <m:r>
                                <a:rPr lang="en-US" altLang="zh-CN" sz="1400" b="0" i="1" smtClean="0">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𝑥</m:t>
                                  </m:r>
                                </m:e>
                                <m:sub>
                                  <m:r>
                                    <a:rPr lang="en-US" altLang="zh-CN" sz="1400" b="0" i="1" smtClean="0">
                                      <a:latin typeface="Cambria Math" panose="02040503050406030204" pitchFamily="18" charset="0"/>
                                      <a:ea typeface="微软雅黑" panose="020B0503020204020204" pitchFamily="34" charset="-122"/>
                                    </a:rPr>
                                    <m:t>𝑗</m:t>
                                  </m:r>
                                </m:sub>
                              </m:sSub>
                            </m:e>
                          </m:d>
                          <m:r>
                            <a:rPr lang="en-US" altLang="zh-CN" sz="1400" b="0" i="1" smtClean="0">
                              <a:latin typeface="Cambria Math" panose="02040503050406030204" pitchFamily="18" charset="0"/>
                              <a:ea typeface="微软雅黑" panose="020B0503020204020204" pitchFamily="34" charset="-122"/>
                            </a:rPr>
                            <m:t>=</m:t>
                          </m:r>
                          <m:sSup>
                            <m:sSupPr>
                              <m:ctrlPr>
                                <a:rPr lang="en-US" altLang="zh-CN" sz="1400" b="0" i="1" smtClean="0">
                                  <a:latin typeface="Cambria Math" panose="02040503050406030204" pitchFamily="18" charset="0"/>
                                  <a:ea typeface="微软雅黑" panose="020B0503020204020204" pitchFamily="34" charset="-122"/>
                                </a:rPr>
                              </m:ctrlPr>
                            </m:sSupPr>
                            <m:e>
                              <m:r>
                                <a:rPr lang="en-US" altLang="zh-CN" sz="1400" b="0" i="1" smtClean="0">
                                  <a:latin typeface="Cambria Math" panose="02040503050406030204" pitchFamily="18" charset="0"/>
                                  <a:ea typeface="微软雅黑" panose="020B0503020204020204" pitchFamily="34" charset="-122"/>
                                </a:rPr>
                                <m:t>(</m:t>
                              </m:r>
                              <m:nary>
                                <m:naryPr>
                                  <m:chr m:val="∑"/>
                                  <m:ctrlPr>
                                    <a:rPr lang="en-US" altLang="zh-CN" sz="1400" b="0" i="1" smtClean="0">
                                      <a:latin typeface="Cambria Math" panose="02040503050406030204" pitchFamily="18" charset="0"/>
                                      <a:ea typeface="微软雅黑" panose="020B0503020204020204" pitchFamily="34" charset="-122"/>
                                    </a:rPr>
                                  </m:ctrlPr>
                                </m:naryPr>
                                <m:sub>
                                  <m:r>
                                    <m:rPr>
                                      <m:brk m:alnAt="23"/>
                                    </m:rPr>
                                    <a:rPr lang="en-US" altLang="zh-CN" sz="1400" b="0" i="1" smtClean="0">
                                      <a:latin typeface="Cambria Math" panose="02040503050406030204" pitchFamily="18" charset="0"/>
                                      <a:ea typeface="微软雅黑" panose="020B0503020204020204" pitchFamily="34" charset="-122"/>
                                    </a:rPr>
                                    <m:t>𝑢</m:t>
                                  </m:r>
                                  <m:r>
                                    <a:rPr lang="en-US" altLang="zh-CN" sz="1400" b="0" i="1" smtClean="0">
                                      <a:latin typeface="Cambria Math" panose="02040503050406030204" pitchFamily="18" charset="0"/>
                                      <a:ea typeface="微软雅黑" panose="020B0503020204020204" pitchFamily="34" charset="-122"/>
                                    </a:rPr>
                                    <m:t>=</m:t>
                                  </m:r>
                                  <m:r>
                                    <a:rPr lang="en-US" altLang="zh-CN" sz="1400" b="0" i="1" smtClean="0">
                                      <a:latin typeface="Cambria Math" panose="02040503050406030204" pitchFamily="18" charset="0"/>
                                      <a:ea typeface="微软雅黑" panose="020B0503020204020204" pitchFamily="34" charset="-122"/>
                                    </a:rPr>
                                    <m:t>1</m:t>
                                  </m:r>
                                </m:sub>
                                <m:sup>
                                  <m:r>
                                    <a:rPr lang="en-US" altLang="zh-CN" sz="1400" b="0" i="1" smtClean="0">
                                      <a:latin typeface="Cambria Math" panose="02040503050406030204" pitchFamily="18" charset="0"/>
                                      <a:ea typeface="微软雅黑" panose="020B0503020204020204" pitchFamily="34" charset="-122"/>
                                    </a:rPr>
                                    <m:t>𝑛</m:t>
                                  </m:r>
                                </m:sup>
                                <m:e>
                                  <m:sSup>
                                    <m:sSupPr>
                                      <m:ctrlPr>
                                        <a:rPr lang="en-US" altLang="zh-CN" sz="1400" b="0" i="1" smtClean="0">
                                          <a:latin typeface="Cambria Math" panose="02040503050406030204" pitchFamily="18" charset="0"/>
                                          <a:ea typeface="微软雅黑" panose="020B0503020204020204" pitchFamily="34" charset="-122"/>
                                        </a:rPr>
                                      </m:ctrlPr>
                                    </m:sSupPr>
                                    <m:e>
                                      <m:r>
                                        <a:rPr lang="en-US" altLang="zh-CN" sz="1400" b="0" i="1" smtClean="0">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𝑥</m:t>
                                          </m:r>
                                        </m:e>
                                        <m:sub>
                                          <m:r>
                                            <a:rPr lang="en-US" altLang="zh-CN" sz="1400" i="1">
                                              <a:latin typeface="Cambria Math" panose="02040503050406030204" pitchFamily="18" charset="0"/>
                                              <a:ea typeface="微软雅黑" panose="020B0503020204020204" pitchFamily="34" charset="-122"/>
                                            </a:rPr>
                                            <m:t>𝑖</m:t>
                                          </m:r>
                                          <m:r>
                                            <a:rPr lang="en-US" altLang="zh-CN" sz="1400" b="0" i="1" smtClean="0">
                                              <a:latin typeface="Cambria Math" panose="02040503050406030204" pitchFamily="18" charset="0"/>
                                              <a:ea typeface="微软雅黑" panose="020B0503020204020204" pitchFamily="34" charset="-122"/>
                                            </a:rPr>
                                            <m:t>𝑢</m:t>
                                          </m:r>
                                        </m:sub>
                                      </m:sSub>
                                      <m:r>
                                        <a:rPr lang="en-US" altLang="zh-CN" sz="1400" b="0" i="1" smtClean="0">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𝑥</m:t>
                                          </m:r>
                                        </m:e>
                                        <m:sub>
                                          <m:r>
                                            <a:rPr lang="en-US" altLang="zh-CN" sz="1400" b="0" i="1" smtClean="0">
                                              <a:latin typeface="Cambria Math" panose="02040503050406030204" pitchFamily="18" charset="0"/>
                                              <a:ea typeface="微软雅黑" panose="020B0503020204020204" pitchFamily="34" charset="-122"/>
                                            </a:rPr>
                                            <m:t>𝑗𝑢</m:t>
                                          </m:r>
                                        </m:sub>
                                      </m:sSub>
                                      <m:r>
                                        <a:rPr lang="en-US" altLang="zh-CN" sz="1400" b="0" i="1" smtClean="0">
                                          <a:latin typeface="Cambria Math" panose="02040503050406030204" pitchFamily="18" charset="0"/>
                                          <a:ea typeface="微软雅黑" panose="020B0503020204020204" pitchFamily="34" charset="-122"/>
                                        </a:rPr>
                                        <m:t>|</m:t>
                                      </m:r>
                                    </m:e>
                                    <m:sup>
                                      <m:r>
                                        <a:rPr lang="en-US" altLang="zh-CN" sz="1400" b="0" i="1" smtClean="0">
                                          <a:latin typeface="Cambria Math" panose="02040503050406030204" pitchFamily="18" charset="0"/>
                                          <a:ea typeface="微软雅黑" panose="020B0503020204020204" pitchFamily="34" charset="-122"/>
                                        </a:rPr>
                                        <m:t>2</m:t>
                                      </m:r>
                                    </m:sup>
                                  </m:sSup>
                                </m:e>
                              </m:nary>
                              <m:r>
                                <a:rPr lang="en-US" altLang="zh-CN" sz="1400" b="0" i="1" smtClean="0">
                                  <a:latin typeface="Cambria Math" panose="02040503050406030204" pitchFamily="18" charset="0"/>
                                  <a:ea typeface="微软雅黑" panose="020B0503020204020204" pitchFamily="34" charset="-122"/>
                                </a:rPr>
                                <m:t>)</m:t>
                              </m:r>
                            </m:e>
                            <m:sup>
                              <m:f>
                                <m:fPr>
                                  <m:ctrlPr>
                                    <a:rPr lang="en-US" altLang="zh-CN" sz="1400" b="0" i="1" smtClean="0">
                                      <a:latin typeface="Cambria Math" panose="02040503050406030204" pitchFamily="18" charset="0"/>
                                      <a:ea typeface="微软雅黑" panose="020B0503020204020204" pitchFamily="34" charset="-122"/>
                                    </a:rPr>
                                  </m:ctrlPr>
                                </m:fPr>
                                <m:num>
                                  <m:r>
                                    <a:rPr lang="en-US" altLang="zh-CN" sz="1400" b="0" i="1" smtClean="0">
                                      <a:latin typeface="Cambria Math" panose="02040503050406030204" pitchFamily="18" charset="0"/>
                                      <a:ea typeface="微软雅黑" panose="020B0503020204020204" pitchFamily="34" charset="-122"/>
                                    </a:rPr>
                                    <m:t>1</m:t>
                                  </m:r>
                                </m:num>
                                <m:den>
                                  <m:r>
                                    <a:rPr lang="en-US" altLang="zh-CN" sz="1400" b="0" i="1" smtClean="0">
                                      <a:latin typeface="Cambria Math" panose="02040503050406030204" pitchFamily="18" charset="0"/>
                                      <a:ea typeface="微软雅黑" panose="020B0503020204020204" pitchFamily="34" charset="-122"/>
                                    </a:rPr>
                                    <m:t>2</m:t>
                                  </m:r>
                                </m:den>
                              </m:f>
                            </m:sup>
                          </m:sSup>
                        </m:oMath>
                      </m:oMathPara>
                    </a14:m>
                    <a:endParaRPr lang="zh-CN" altLang="en-US" sz="1400"/>
                  </a:p>
                </p:txBody>
              </p:sp>
            </mc:Choice>
            <mc:Fallback>
              <p:sp>
                <p:nvSpPr>
                  <p:cNvPr id="59" name="文本框 58"/>
                  <p:cNvSpPr txBox="1">
                    <a:spLocks noRot="1" noChangeAspect="1" noMove="1" noResize="1" noEditPoints="1" noAdjustHandles="1" noChangeArrowheads="1" noChangeShapeType="1" noTextEdit="1"/>
                  </p:cNvSpPr>
                  <p:nvPr/>
                </p:nvSpPr>
                <p:spPr>
                  <a:xfrm>
                    <a:off x="13344" y="4475"/>
                    <a:ext cx="4275" cy="1524"/>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0" name="文本框 59"/>
                  <p:cNvSpPr txBox="1"/>
                  <p:nvPr/>
                </p:nvSpPr>
                <p:spPr>
                  <a:xfrm>
                    <a:off x="13103" y="4117"/>
                    <a:ext cx="4373" cy="675"/>
                  </a:xfrm>
                  <a:prstGeom prst="rect">
                    <a:avLst/>
                  </a:prstGeom>
                  <a:noFill/>
                </p:spPr>
                <p:txBody>
                  <a:bodyPr wrap="none" rtlCol="0" anchor="t">
                    <a:spAutoFit/>
                  </a:bodyPr>
                  <a:lstStyle/>
                  <a:p>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𝑑</m:t>
                              </m:r>
                            </m:e>
                            <m:sub>
                              <m:r>
                                <a:rPr lang="en-US" altLang="zh-CN" sz="1400" i="1">
                                  <a:latin typeface="Cambria Math" panose="02040503050406030204" pitchFamily="18" charset="0"/>
                                  <a:ea typeface="微软雅黑" panose="020B0503020204020204" pitchFamily="34" charset="-122"/>
                                </a:rPr>
                                <m:t>𝑚𝑖𝑛</m:t>
                              </m:r>
                            </m:sub>
                          </m:sSub>
                          <m:d>
                            <m:dPr>
                              <m:ctrlPr>
                                <a:rPr lang="en-US" altLang="zh-CN" sz="1400" i="1">
                                  <a:latin typeface="Cambria Math" panose="02040503050406030204" pitchFamily="18" charset="0"/>
                                  <a:ea typeface="微软雅黑" panose="020B0503020204020204" pitchFamily="34" charset="-122"/>
                                </a:rPr>
                              </m:ctrlPr>
                            </m:dPr>
                            <m:e>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𝐶</m:t>
                                  </m:r>
                                </m:e>
                                <m:sub>
                                  <m:r>
                                    <a:rPr lang="en-US" altLang="zh-CN" sz="1400" i="1">
                                      <a:latin typeface="Cambria Math" panose="02040503050406030204" pitchFamily="18" charset="0"/>
                                      <a:ea typeface="微软雅黑" panose="020B0503020204020204" pitchFamily="34" charset="-122"/>
                                    </a:rPr>
                                    <m:t>𝑖</m:t>
                                  </m:r>
                                </m:sub>
                              </m:sSub>
                              <m:r>
                                <a:rPr lang="en-US" altLang="zh-CN" sz="1400" i="1">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𝐶</m:t>
                                  </m:r>
                                </m:e>
                                <m:sub>
                                  <m:r>
                                    <a:rPr lang="en-US" altLang="zh-CN" sz="1400" i="1">
                                      <a:latin typeface="Cambria Math" panose="02040503050406030204" pitchFamily="18" charset="0"/>
                                      <a:ea typeface="微软雅黑" panose="020B0503020204020204" pitchFamily="34" charset="-122"/>
                                    </a:rPr>
                                    <m:t>𝑗</m:t>
                                  </m:r>
                                </m:sub>
                              </m:sSub>
                            </m:e>
                          </m:d>
                          <m:r>
                            <a:rPr lang="en-US" altLang="zh-CN" sz="1400" i="1">
                              <a:latin typeface="Cambria Math" panose="02040503050406030204" pitchFamily="18" charset="0"/>
                              <a:ea typeface="微软雅黑" panose="020B0503020204020204" pitchFamily="34" charset="-122"/>
                            </a:rPr>
                            <m:t>=</m:t>
                          </m:r>
                          <m:func>
                            <m:funcPr>
                              <m:ctrlPr>
                                <a:rPr lang="en-US" altLang="zh-CN" sz="1400" i="1">
                                  <a:latin typeface="Cambria Math" panose="02040503050406030204" pitchFamily="18" charset="0"/>
                                  <a:ea typeface="微软雅黑" panose="020B0503020204020204" pitchFamily="34" charset="-122"/>
                                </a:rPr>
                              </m:ctrlPr>
                            </m:funcPr>
                            <m:fName>
                              <m:limLow>
                                <m:limLowPr>
                                  <m:ctrlPr>
                                    <a:rPr lang="en-US" altLang="zh-CN" sz="1400" i="1">
                                      <a:latin typeface="Cambria Math" panose="02040503050406030204" pitchFamily="18" charset="0"/>
                                      <a:ea typeface="微软雅黑" panose="020B0503020204020204" pitchFamily="34" charset="-122"/>
                                    </a:rPr>
                                  </m:ctrlPr>
                                </m:limLowPr>
                                <m:e>
                                  <m:r>
                                    <m:rPr>
                                      <m:sty m:val="p"/>
                                    </m:rPr>
                                    <a:rPr lang="en-US" altLang="zh-CN" sz="1400">
                                      <a:latin typeface="Cambria Math" panose="02040503050406030204" pitchFamily="18" charset="0"/>
                                      <a:ea typeface="微软雅黑" panose="020B0503020204020204" pitchFamily="34" charset="-122"/>
                                    </a:rPr>
                                    <m:t>min</m:t>
                                  </m:r>
                                </m:e>
                                <m:lim>
                                  <m:r>
                                    <a:rPr lang="en-US" altLang="zh-CN" sz="1400" i="1">
                                      <a:latin typeface="Cambria Math" panose="02040503050406030204" pitchFamily="18" charset="0"/>
                                      <a:ea typeface="微软雅黑" panose="020B0503020204020204" pitchFamily="34" charset="-122"/>
                                    </a:rPr>
                                    <m:t>𝑥</m:t>
                                  </m:r>
                                  <m:r>
                                    <a:rPr lang="en-US" altLang="zh-CN" sz="1400" i="1">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𝐶</m:t>
                                      </m:r>
                                    </m:e>
                                    <m:sub>
                                      <m:r>
                                        <a:rPr lang="en-US" altLang="zh-CN" sz="1400" i="1">
                                          <a:latin typeface="Cambria Math" panose="02040503050406030204" pitchFamily="18" charset="0"/>
                                          <a:ea typeface="Cambria Math" panose="02040503050406030204" pitchFamily="18" charset="0"/>
                                        </a:rPr>
                                        <m:t>𝑖</m:t>
                                      </m:r>
                                    </m:sub>
                                  </m:sSub>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𝑧</m:t>
                                  </m:r>
                                  <m:r>
                                    <a:rPr lang="en-US" altLang="zh-CN" sz="1400" i="1">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𝐶</m:t>
                                      </m:r>
                                    </m:e>
                                    <m:sub>
                                      <m:r>
                                        <a:rPr lang="en-US" altLang="zh-CN" sz="1400" i="1">
                                          <a:latin typeface="Cambria Math" panose="02040503050406030204" pitchFamily="18" charset="0"/>
                                          <a:ea typeface="Cambria Math" panose="02040503050406030204" pitchFamily="18" charset="0"/>
                                        </a:rPr>
                                        <m:t>𝑗</m:t>
                                      </m:r>
                                    </m:sub>
                                  </m:sSub>
                                </m:lim>
                              </m:limLow>
                            </m:fName>
                            <m:e>
                              <m:r>
                                <a:rPr lang="en-US" altLang="zh-CN" sz="1400" i="1">
                                  <a:latin typeface="Cambria Math" panose="02040503050406030204" pitchFamily="18" charset="0"/>
                                  <a:ea typeface="微软雅黑" panose="020B0503020204020204" pitchFamily="34" charset="-122"/>
                                </a:rPr>
                                <m:t>𝑑𝑖𝑠𝑡</m:t>
                              </m:r>
                              <m:r>
                                <a:rPr lang="en-US" altLang="zh-CN" sz="1400" i="1">
                                  <a:latin typeface="Cambria Math" panose="02040503050406030204" pitchFamily="18" charset="0"/>
                                  <a:ea typeface="微软雅黑" panose="020B0503020204020204" pitchFamily="34" charset="-122"/>
                                </a:rPr>
                                <m:t>(</m:t>
                              </m:r>
                              <m:r>
                                <a:rPr lang="en-US" altLang="zh-CN" sz="1400" i="1">
                                  <a:latin typeface="Cambria Math" panose="02040503050406030204" pitchFamily="18" charset="0"/>
                                  <a:ea typeface="微软雅黑" panose="020B0503020204020204" pitchFamily="34" charset="-122"/>
                                </a:rPr>
                                <m:t>𝑥</m:t>
                              </m:r>
                              <m:r>
                                <a:rPr lang="en-US" altLang="zh-CN" sz="1400" i="1">
                                  <a:latin typeface="Cambria Math" panose="02040503050406030204" pitchFamily="18" charset="0"/>
                                  <a:ea typeface="微软雅黑" panose="020B0503020204020204" pitchFamily="34" charset="-122"/>
                                </a:rPr>
                                <m:t>,</m:t>
                              </m:r>
                              <m:r>
                                <a:rPr lang="en-US" altLang="zh-CN" sz="1400" i="1">
                                  <a:latin typeface="Cambria Math" panose="02040503050406030204" pitchFamily="18" charset="0"/>
                                  <a:ea typeface="微软雅黑" panose="020B0503020204020204" pitchFamily="34" charset="-122"/>
                                </a:rPr>
                                <m:t>𝑧</m:t>
                              </m:r>
                              <m:r>
                                <a:rPr lang="en-US" altLang="zh-CN" sz="1400" i="1">
                                  <a:latin typeface="Cambria Math" panose="02040503050406030204" pitchFamily="18" charset="0"/>
                                  <a:ea typeface="微软雅黑" panose="020B0503020204020204" pitchFamily="34" charset="-122"/>
                                </a:rPr>
                                <m:t>)</m:t>
                              </m:r>
                            </m:e>
                          </m:func>
                        </m:oMath>
                      </m:oMathPara>
                    </a14:m>
                    <a:endParaRPr lang="zh-CN" altLang="en-US" sz="1400"/>
                  </a:p>
                </p:txBody>
              </p:sp>
            </mc:Choice>
            <mc:Fallback>
              <p:sp>
                <p:nvSpPr>
                  <p:cNvPr id="60" name="文本框 59"/>
                  <p:cNvSpPr txBox="1">
                    <a:spLocks noRot="1" noChangeAspect="1" noMove="1" noResize="1" noEditPoints="1" noAdjustHandles="1" noChangeArrowheads="1" noChangeShapeType="1" noTextEdit="1"/>
                  </p:cNvSpPr>
                  <p:nvPr/>
                </p:nvSpPr>
                <p:spPr>
                  <a:xfrm>
                    <a:off x="13103" y="4117"/>
                    <a:ext cx="4373" cy="675"/>
                  </a:xfrm>
                  <a:prstGeom prst="rect">
                    <a:avLst/>
                  </a:prstGeom>
                  <a:blipFill rotWithShape="1">
                    <a:blip r:embed="rId8"/>
                  </a:blipFill>
                </p:spPr>
                <p:txBody>
                  <a:bodyPr/>
                  <a:lstStyle/>
                  <a:p>
                    <a:r>
                      <a:rPr lang="zh-CN" altLang="en-US">
                        <a:noFill/>
                      </a:rPr>
                      <a:t> </a:t>
                    </a:r>
                  </a:p>
                </p:txBody>
              </p:sp>
            </mc:Fallback>
          </mc:AlternateContent>
          <p:sp>
            <p:nvSpPr>
              <p:cNvPr id="61" name="文本框 60"/>
              <p:cNvSpPr txBox="1"/>
              <p:nvPr/>
            </p:nvSpPr>
            <p:spPr>
              <a:xfrm>
                <a:off x="12065" y="3704"/>
                <a:ext cx="4859" cy="483"/>
              </a:xfrm>
              <a:prstGeom prst="rect">
                <a:avLst/>
              </a:prstGeom>
              <a:noFill/>
            </p:spPr>
            <p:txBody>
              <a:bodyPr wrap="square" rtlCol="0">
                <a:spAutoFit/>
              </a:bodyPr>
              <a:lstStyle/>
              <a:p>
                <a:r>
                  <a:rPr lang="zh-CN" altLang="en-US" sz="1400">
                    <a:latin typeface="楷体" panose="02010609060101010101" pitchFamily="49" charset="-122"/>
                    <a:ea typeface="楷体" panose="02010609060101010101" pitchFamily="49" charset="-122"/>
                  </a:rPr>
                  <a:t>簇之间的距离度量：采用最小距离</a:t>
                </a:r>
                <a:endParaRPr lang="zh-CN" altLang="en-US" sz="1400">
                  <a:latin typeface="楷体" panose="02010609060101010101" pitchFamily="49" charset="-122"/>
                  <a:ea typeface="楷体" panose="02010609060101010101" pitchFamily="49" charset="-122"/>
                </a:endParaRPr>
              </a:p>
            </p:txBody>
          </p:sp>
        </p:grpSp>
        <p:sp>
          <p:nvSpPr>
            <p:cNvPr id="62" name="圆角矩形 61"/>
            <p:cNvSpPr/>
            <p:nvPr/>
          </p:nvSpPr>
          <p:spPr>
            <a:xfrm>
              <a:off x="11743" y="2100"/>
              <a:ext cx="6135" cy="2614"/>
            </a:xfrm>
            <a:prstGeom prst="roundRect">
              <a:avLst/>
            </a:prstGeom>
            <a:noFill/>
            <a:ln>
              <a:solidFill>
                <a:srgbClr val="D8422A"/>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8404225" y="3870960"/>
            <a:ext cx="2612390" cy="2091690"/>
            <a:chOff x="13235" y="6096"/>
            <a:chExt cx="4114" cy="3294"/>
          </a:xfrm>
        </p:grpSpPr>
        <p:grpSp>
          <p:nvGrpSpPr>
            <p:cNvPr id="50" name="组合 49"/>
            <p:cNvGrpSpPr/>
            <p:nvPr/>
          </p:nvGrpSpPr>
          <p:grpSpPr>
            <a:xfrm>
              <a:off x="13235" y="9032"/>
              <a:ext cx="4114" cy="358"/>
              <a:chOff x="13191" y="9045"/>
              <a:chExt cx="4114" cy="358"/>
            </a:xfrm>
          </p:grpSpPr>
          <p:sp>
            <p:nvSpPr>
              <p:cNvPr id="28" name="矩形 27"/>
              <p:cNvSpPr/>
              <p:nvPr/>
            </p:nvSpPr>
            <p:spPr>
              <a:xfrm>
                <a:off x="13191"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1</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37" name="矩形 36"/>
              <p:cNvSpPr/>
              <p:nvPr/>
            </p:nvSpPr>
            <p:spPr>
              <a:xfrm>
                <a:off x="13664"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2</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38" name="矩形 37"/>
              <p:cNvSpPr/>
              <p:nvPr/>
            </p:nvSpPr>
            <p:spPr>
              <a:xfrm>
                <a:off x="14137"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3</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39" name="矩形 38"/>
              <p:cNvSpPr/>
              <p:nvPr/>
            </p:nvSpPr>
            <p:spPr>
              <a:xfrm>
                <a:off x="14610"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4</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40" name="矩形 39"/>
              <p:cNvSpPr/>
              <p:nvPr/>
            </p:nvSpPr>
            <p:spPr>
              <a:xfrm>
                <a:off x="15083"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5</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41" name="矩形 40"/>
              <p:cNvSpPr/>
              <p:nvPr/>
            </p:nvSpPr>
            <p:spPr>
              <a:xfrm>
                <a:off x="15556"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6</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42" name="矩形 41"/>
              <p:cNvSpPr/>
              <p:nvPr/>
            </p:nvSpPr>
            <p:spPr>
              <a:xfrm>
                <a:off x="16029"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7</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43" name="矩形 42"/>
              <p:cNvSpPr/>
              <p:nvPr/>
            </p:nvSpPr>
            <p:spPr>
              <a:xfrm>
                <a:off x="16502"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8</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44" name="矩形 43"/>
              <p:cNvSpPr/>
              <p:nvPr/>
            </p:nvSpPr>
            <p:spPr>
              <a:xfrm>
                <a:off x="16975"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9</a:t>
                </a:r>
                <a:endParaRPr lang="en-US" altLang="zh-CN" sz="1200">
                  <a:solidFill>
                    <a:schemeClr val="tx1"/>
                  </a:solidFill>
                  <a:latin typeface="Times New Roman" panose="02020603050405020304" pitchFamily="18" charset="0"/>
                  <a:cs typeface="Times New Roman" panose="02020603050405020304" pitchFamily="18" charset="0"/>
                </a:endParaRPr>
              </a:p>
            </p:txBody>
          </p:sp>
          <p:cxnSp>
            <p:nvCxnSpPr>
              <p:cNvPr id="47" name="肘形连接符 46"/>
              <p:cNvCxnSpPr>
                <a:stCxn id="37" idx="0"/>
                <a:endCxn id="28" idx="0"/>
              </p:cNvCxnSpPr>
              <p:nvPr/>
            </p:nvCxnSpPr>
            <p:spPr>
              <a:xfrm rot="16200000" flipV="1">
                <a:off x="13592" y="8811"/>
                <a:ext cx="5" cy="473"/>
              </a:xfrm>
              <a:prstGeom prst="bentConnector3">
                <a:avLst>
                  <a:gd name="adj1" fmla="val 10360000"/>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48" name="肘形连接符 47"/>
              <p:cNvCxnSpPr/>
              <p:nvPr/>
            </p:nvCxnSpPr>
            <p:spPr>
              <a:xfrm rot="16200000">
                <a:off x="15482" y="8811"/>
                <a:ext cx="5" cy="473"/>
              </a:xfrm>
              <a:prstGeom prst="bentConnector3">
                <a:avLst>
                  <a:gd name="adj1" fmla="val 10360000"/>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49" name="肘形连接符 48"/>
              <p:cNvCxnSpPr>
                <a:stCxn id="43" idx="0"/>
                <a:endCxn id="44" idx="0"/>
              </p:cNvCxnSpPr>
              <p:nvPr/>
            </p:nvCxnSpPr>
            <p:spPr>
              <a:xfrm rot="16200000">
                <a:off x="16903" y="8811"/>
                <a:ext cx="5" cy="473"/>
              </a:xfrm>
              <a:prstGeom prst="bentConnector3">
                <a:avLst>
                  <a:gd name="adj1" fmla="val 10480000"/>
                </a:avLst>
              </a:prstGeom>
              <a:ln>
                <a:solidFill>
                  <a:srgbClr val="D8422A"/>
                </a:solidFill>
              </a:ln>
            </p:spPr>
            <p:style>
              <a:lnRef idx="1">
                <a:schemeClr val="accent1"/>
              </a:lnRef>
              <a:fillRef idx="0">
                <a:schemeClr val="accent1"/>
              </a:fillRef>
              <a:effectRef idx="0">
                <a:schemeClr val="accent1"/>
              </a:effectRef>
              <a:fontRef idx="minor">
                <a:schemeClr val="tx1"/>
              </a:fontRef>
            </p:style>
          </p:cxnSp>
        </p:grpSp>
        <p:cxnSp>
          <p:nvCxnSpPr>
            <p:cNvPr id="52" name="肘形连接符 51"/>
            <p:cNvCxnSpPr>
              <a:endCxn id="38" idx="0"/>
            </p:cNvCxnSpPr>
            <p:nvPr/>
          </p:nvCxnSpPr>
          <p:spPr>
            <a:xfrm rot="5400000" flipV="1">
              <a:off x="13591" y="8279"/>
              <a:ext cx="1138" cy="372"/>
            </a:xfrm>
            <a:prstGeom prst="bentConnector3">
              <a:avLst>
                <a:gd name="adj1" fmla="val -87"/>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3" name="肘形连接符 52"/>
            <p:cNvCxnSpPr/>
            <p:nvPr/>
          </p:nvCxnSpPr>
          <p:spPr>
            <a:xfrm rot="16200000">
              <a:off x="13495" y="8026"/>
              <a:ext cx="608" cy="349"/>
            </a:xfrm>
            <a:prstGeom prst="bentConnector3">
              <a:avLst>
                <a:gd name="adj1" fmla="val 99753"/>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4" name="肘形连接符 53"/>
            <p:cNvCxnSpPr>
              <a:stCxn id="39" idx="0"/>
            </p:cNvCxnSpPr>
            <p:nvPr/>
          </p:nvCxnSpPr>
          <p:spPr>
            <a:xfrm rot="16200000">
              <a:off x="14413" y="8280"/>
              <a:ext cx="1160" cy="348"/>
            </a:xfrm>
            <a:prstGeom prst="bentConnector3">
              <a:avLst>
                <a:gd name="adj1" fmla="val 98965"/>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5" name="肘形连接符 54"/>
            <p:cNvCxnSpPr/>
            <p:nvPr/>
          </p:nvCxnSpPr>
          <p:spPr>
            <a:xfrm rot="16200000" flipV="1">
              <a:off x="15034" y="8015"/>
              <a:ext cx="644" cy="348"/>
            </a:xfrm>
            <a:prstGeom prst="bentConnector3">
              <a:avLst>
                <a:gd name="adj1" fmla="val 97204"/>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63" name="肘形连接符 62"/>
            <p:cNvCxnSpPr>
              <a:stCxn id="42" idx="0"/>
            </p:cNvCxnSpPr>
            <p:nvPr/>
          </p:nvCxnSpPr>
          <p:spPr>
            <a:xfrm rot="16200000">
              <a:off x="15830" y="8266"/>
              <a:ext cx="1175" cy="360"/>
            </a:xfrm>
            <a:prstGeom prst="bentConnector3">
              <a:avLst>
                <a:gd name="adj1" fmla="val 99191"/>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64" name="肘形连接符 63"/>
            <p:cNvCxnSpPr/>
            <p:nvPr/>
          </p:nvCxnSpPr>
          <p:spPr>
            <a:xfrm rot="16200000" flipV="1">
              <a:off x="16438" y="8011"/>
              <a:ext cx="652" cy="348"/>
            </a:xfrm>
            <a:prstGeom prst="bentConnector3">
              <a:avLst>
                <a:gd name="adj1" fmla="val 98773"/>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 name="肘形连接符 4"/>
            <p:cNvCxnSpPr/>
            <p:nvPr/>
          </p:nvCxnSpPr>
          <p:spPr>
            <a:xfrm rot="16200000">
              <a:off x="15129" y="7089"/>
              <a:ext cx="838" cy="719"/>
            </a:xfrm>
            <a:prstGeom prst="bentConnector3">
              <a:avLst>
                <a:gd name="adj1" fmla="val 99224"/>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11" name="肘形连接符 10"/>
            <p:cNvCxnSpPr/>
            <p:nvPr/>
          </p:nvCxnSpPr>
          <p:spPr>
            <a:xfrm rot="16200000" flipV="1">
              <a:off x="15834" y="7088"/>
              <a:ext cx="837" cy="704"/>
            </a:xfrm>
            <a:prstGeom prst="bentConnector3">
              <a:avLst>
                <a:gd name="adj1" fmla="val 97670"/>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p:nvCxnSpPr>
          <p:spPr>
            <a:xfrm rot="10800000">
              <a:off x="14803" y="6096"/>
              <a:ext cx="1097" cy="920"/>
            </a:xfrm>
            <a:prstGeom prst="bentConnector3">
              <a:avLst>
                <a:gd name="adj1" fmla="val 0"/>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16" name="肘形连接符 15"/>
            <p:cNvCxnSpPr/>
            <p:nvPr/>
          </p:nvCxnSpPr>
          <p:spPr>
            <a:xfrm rot="16200000">
              <a:off x="13500" y="6577"/>
              <a:ext cx="1793" cy="830"/>
            </a:xfrm>
            <a:prstGeom prst="bentConnector3">
              <a:avLst>
                <a:gd name="adj1" fmla="val 99972"/>
              </a:avLst>
            </a:prstGeom>
            <a:ln>
              <a:solidFill>
                <a:srgbClr val="D8422A"/>
              </a:solidFill>
            </a:ln>
          </p:spPr>
          <p:style>
            <a:lnRef idx="1">
              <a:schemeClr val="accent1"/>
            </a:lnRef>
            <a:fillRef idx="0">
              <a:schemeClr val="accent1"/>
            </a:fillRef>
            <a:effectRef idx="0">
              <a:schemeClr val="accent1"/>
            </a:effectRef>
            <a:fontRef idx="minor">
              <a:schemeClr val="tx1"/>
            </a:fontRef>
          </p:style>
        </p:cxnSp>
      </p:grpSp>
      <p:sp>
        <p:nvSpPr>
          <p:cNvPr id="72" name="文本框 71"/>
          <p:cNvSpPr txBox="1"/>
          <p:nvPr/>
        </p:nvSpPr>
        <p:spPr>
          <a:xfrm>
            <a:off x="1165225" y="5664200"/>
            <a:ext cx="723836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rPr>
              <a:t>经过计算，将上一步得到的簇合并为</a:t>
            </a:r>
            <a:r>
              <a:rPr lang="en-US" altLang="zh-CN">
                <a:latin typeface="微软雅黑" panose="020B0503020204020204" pitchFamily="34" charset="-122"/>
                <a:ea typeface="微软雅黑" panose="020B0503020204020204" pitchFamily="34" charset="-122"/>
                <a:cs typeface="微软雅黑" panose="020B0503020204020204" pitchFamily="34" charset="-122"/>
              </a:rPr>
              <a:t>1</a:t>
            </a:r>
            <a:r>
              <a:rPr lang="zh-CN" altLang="en-US">
                <a:latin typeface="微软雅黑" panose="020B0503020204020204" pitchFamily="34" charset="-122"/>
                <a:ea typeface="微软雅黑" panose="020B0503020204020204" pitchFamily="34" charset="-122"/>
                <a:cs typeface="微软雅黑" panose="020B0503020204020204" pitchFamily="34" charset="-122"/>
              </a:rPr>
              <a:t>个簇：</a:t>
            </a:r>
            <a:r>
              <a:rPr lang="en-US" altLang="zh-CN">
                <a:latin typeface="微软雅黑" panose="020B0503020204020204" pitchFamily="34" charset="-122"/>
                <a:ea typeface="微软雅黑" panose="020B0503020204020204" pitchFamily="34" charset="-122"/>
                <a:cs typeface="微软雅黑" panose="020B0503020204020204" pitchFamily="34" charset="-122"/>
              </a:rPr>
              <a:t>{1, 2, 3, 4, 5, 6, 7, 8, 9}</a:t>
            </a:r>
            <a:r>
              <a:rPr lang="zh-CN" altLang="zh-CN">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4810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02080" cy="46037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层次聚类</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25672" y="987190"/>
            <a:ext cx="4505280"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使用</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AGNES</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算法对数据集进行聚类</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1025756" y="1443762"/>
            <a:ext cx="10816128" cy="506730"/>
          </a:xfrm>
          <a:prstGeom prst="rect">
            <a:avLst/>
          </a:prstGeom>
        </p:spPr>
        <p:txBody>
          <a:bodyPr wrap="square">
            <a:spAutoFit/>
          </a:bodyPr>
          <a:lstStyle/>
          <a:p>
            <a:pPr marL="342900" marR="0" lvl="1" indent="-342900" algn="just" defTabSz="914400" rtl="0" fontAlgn="auto">
              <a:lnSpc>
                <a:spcPct val="150000"/>
              </a:lnSpc>
              <a:spcBef>
                <a:spcPts val="0"/>
              </a:spcBef>
              <a:spcAft>
                <a:spcPts val="0"/>
              </a:spcAft>
              <a:buClrTx/>
              <a:buSzTx/>
              <a:buFont typeface="+mj-ea"/>
              <a:buAutoNum type="circleNumDbPlain" startAt="9"/>
              <a:defRPr/>
            </a:pPr>
            <a:r>
              <a:rPr kumimoji="0" lang="zh-CN"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根据要求的聚类簇数</a:t>
            </a:r>
            <a:r>
              <a:rPr kumimoji="0" lang="en-US"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k=3</a:t>
            </a:r>
            <a:r>
              <a:rPr kumimoji="0" lang="zh-CN"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rPr>
              <a:t>，对树状图进行分割，确定最终聚类结果。</a:t>
            </a:r>
            <a:endParaRPr kumimoji="0" lang="zh-CN" sz="1800" u="none" strike="noStrike" kern="1200" cap="none" spc="0" normalizeH="0" baseline="0" noProof="0" dirty="0">
              <a:ln>
                <a:noFill/>
              </a:ln>
              <a:solidFill>
                <a:prstClr val="black"/>
              </a:solidFill>
              <a:effectLst/>
              <a:uLnTx/>
              <a:uFillTx/>
              <a:latin typeface="Cambria Math" panose="02040503050406030204" pitchFamily="18" charset="0"/>
              <a:ea typeface="微软雅黑" panose="020B0503020204020204" pitchFamily="34" charset="-122"/>
              <a:cs typeface="+mn-cs"/>
            </a:endParaRPr>
          </a:p>
        </p:txBody>
      </p:sp>
      <p:grpSp>
        <p:nvGrpSpPr>
          <p:cNvPr id="17" name="组合 16"/>
          <p:cNvGrpSpPr/>
          <p:nvPr/>
        </p:nvGrpSpPr>
        <p:grpSpPr>
          <a:xfrm>
            <a:off x="2630805" y="2577465"/>
            <a:ext cx="3176270" cy="2411730"/>
            <a:chOff x="13235" y="6096"/>
            <a:chExt cx="4114" cy="3294"/>
          </a:xfrm>
        </p:grpSpPr>
        <p:grpSp>
          <p:nvGrpSpPr>
            <p:cNvPr id="50" name="组合 49"/>
            <p:cNvGrpSpPr/>
            <p:nvPr/>
          </p:nvGrpSpPr>
          <p:grpSpPr>
            <a:xfrm>
              <a:off x="13235" y="9032"/>
              <a:ext cx="4114" cy="358"/>
              <a:chOff x="13191" y="9045"/>
              <a:chExt cx="4114" cy="358"/>
            </a:xfrm>
          </p:grpSpPr>
          <p:sp>
            <p:nvSpPr>
              <p:cNvPr id="28" name="矩形 27"/>
              <p:cNvSpPr/>
              <p:nvPr/>
            </p:nvSpPr>
            <p:spPr>
              <a:xfrm>
                <a:off x="13191"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1</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37" name="矩形 36"/>
              <p:cNvSpPr/>
              <p:nvPr/>
            </p:nvSpPr>
            <p:spPr>
              <a:xfrm>
                <a:off x="13664"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2</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38" name="矩形 37"/>
              <p:cNvSpPr/>
              <p:nvPr/>
            </p:nvSpPr>
            <p:spPr>
              <a:xfrm>
                <a:off x="14137"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3</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39" name="矩形 38"/>
              <p:cNvSpPr/>
              <p:nvPr/>
            </p:nvSpPr>
            <p:spPr>
              <a:xfrm>
                <a:off x="14610"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4</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40" name="矩形 39"/>
              <p:cNvSpPr/>
              <p:nvPr/>
            </p:nvSpPr>
            <p:spPr>
              <a:xfrm>
                <a:off x="15083"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5</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41" name="矩形 40"/>
              <p:cNvSpPr/>
              <p:nvPr/>
            </p:nvSpPr>
            <p:spPr>
              <a:xfrm>
                <a:off x="15556"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6</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42" name="矩形 41"/>
              <p:cNvSpPr/>
              <p:nvPr/>
            </p:nvSpPr>
            <p:spPr>
              <a:xfrm>
                <a:off x="16029"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7</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43" name="矩形 42"/>
              <p:cNvSpPr/>
              <p:nvPr/>
            </p:nvSpPr>
            <p:spPr>
              <a:xfrm>
                <a:off x="16502"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8</a:t>
                </a:r>
                <a:endParaRPr lang="en-US" altLang="zh-CN" sz="1200">
                  <a:solidFill>
                    <a:schemeClr val="tx1"/>
                  </a:solidFill>
                  <a:latin typeface="Times New Roman" panose="02020603050405020304" pitchFamily="18" charset="0"/>
                  <a:cs typeface="Times New Roman" panose="02020603050405020304" pitchFamily="18" charset="0"/>
                </a:endParaRPr>
              </a:p>
            </p:txBody>
          </p:sp>
          <p:sp>
            <p:nvSpPr>
              <p:cNvPr id="44" name="矩形 43"/>
              <p:cNvSpPr/>
              <p:nvPr/>
            </p:nvSpPr>
            <p:spPr>
              <a:xfrm>
                <a:off x="16975" y="9047"/>
                <a:ext cx="330" cy="356"/>
              </a:xfrm>
              <a:prstGeom prst="rect">
                <a:avLst/>
              </a:prstGeom>
              <a:noFill/>
              <a:ln>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latin typeface="Times New Roman" panose="02020603050405020304" pitchFamily="18" charset="0"/>
                    <a:cs typeface="Times New Roman" panose="02020603050405020304" pitchFamily="18" charset="0"/>
                  </a:rPr>
                  <a:t>9</a:t>
                </a:r>
                <a:endParaRPr lang="en-US" altLang="zh-CN" sz="1200">
                  <a:solidFill>
                    <a:schemeClr val="tx1"/>
                  </a:solidFill>
                  <a:latin typeface="Times New Roman" panose="02020603050405020304" pitchFamily="18" charset="0"/>
                  <a:cs typeface="Times New Roman" panose="02020603050405020304" pitchFamily="18" charset="0"/>
                </a:endParaRPr>
              </a:p>
            </p:txBody>
          </p:sp>
          <p:cxnSp>
            <p:nvCxnSpPr>
              <p:cNvPr id="47" name="肘形连接符 46"/>
              <p:cNvCxnSpPr>
                <a:stCxn id="37" idx="0"/>
                <a:endCxn id="28" idx="0"/>
              </p:cNvCxnSpPr>
              <p:nvPr/>
            </p:nvCxnSpPr>
            <p:spPr>
              <a:xfrm rot="16200000" flipV="1">
                <a:off x="13592" y="8811"/>
                <a:ext cx="5" cy="473"/>
              </a:xfrm>
              <a:prstGeom prst="bentConnector3">
                <a:avLst>
                  <a:gd name="adj1" fmla="val 10360000"/>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48" name="肘形连接符 47"/>
              <p:cNvCxnSpPr/>
              <p:nvPr/>
            </p:nvCxnSpPr>
            <p:spPr>
              <a:xfrm rot="16200000">
                <a:off x="15482" y="8811"/>
                <a:ext cx="5" cy="473"/>
              </a:xfrm>
              <a:prstGeom prst="bentConnector3">
                <a:avLst>
                  <a:gd name="adj1" fmla="val 10360000"/>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49" name="肘形连接符 48"/>
              <p:cNvCxnSpPr>
                <a:stCxn id="43" idx="0"/>
                <a:endCxn id="44" idx="0"/>
              </p:cNvCxnSpPr>
              <p:nvPr/>
            </p:nvCxnSpPr>
            <p:spPr>
              <a:xfrm rot="16200000">
                <a:off x="16903" y="8811"/>
                <a:ext cx="5" cy="473"/>
              </a:xfrm>
              <a:prstGeom prst="bentConnector3">
                <a:avLst>
                  <a:gd name="adj1" fmla="val 10480000"/>
                </a:avLst>
              </a:prstGeom>
              <a:ln>
                <a:solidFill>
                  <a:srgbClr val="D8422A"/>
                </a:solidFill>
              </a:ln>
            </p:spPr>
            <p:style>
              <a:lnRef idx="1">
                <a:schemeClr val="accent1"/>
              </a:lnRef>
              <a:fillRef idx="0">
                <a:schemeClr val="accent1"/>
              </a:fillRef>
              <a:effectRef idx="0">
                <a:schemeClr val="accent1"/>
              </a:effectRef>
              <a:fontRef idx="minor">
                <a:schemeClr val="tx1"/>
              </a:fontRef>
            </p:style>
          </p:cxnSp>
        </p:grpSp>
        <p:cxnSp>
          <p:nvCxnSpPr>
            <p:cNvPr id="52" name="肘形连接符 51"/>
            <p:cNvCxnSpPr>
              <a:endCxn id="38" idx="0"/>
            </p:cNvCxnSpPr>
            <p:nvPr/>
          </p:nvCxnSpPr>
          <p:spPr>
            <a:xfrm rot="5400000" flipV="1">
              <a:off x="13591" y="8279"/>
              <a:ext cx="1138" cy="372"/>
            </a:xfrm>
            <a:prstGeom prst="bentConnector3">
              <a:avLst>
                <a:gd name="adj1" fmla="val -87"/>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3" name="肘形连接符 52"/>
            <p:cNvCxnSpPr/>
            <p:nvPr/>
          </p:nvCxnSpPr>
          <p:spPr>
            <a:xfrm rot="16200000">
              <a:off x="13495" y="8026"/>
              <a:ext cx="608" cy="349"/>
            </a:xfrm>
            <a:prstGeom prst="bentConnector3">
              <a:avLst>
                <a:gd name="adj1" fmla="val 99753"/>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4" name="肘形连接符 53"/>
            <p:cNvCxnSpPr>
              <a:stCxn id="39" idx="0"/>
            </p:cNvCxnSpPr>
            <p:nvPr/>
          </p:nvCxnSpPr>
          <p:spPr>
            <a:xfrm rot="16200000">
              <a:off x="14413" y="8280"/>
              <a:ext cx="1160" cy="348"/>
            </a:xfrm>
            <a:prstGeom prst="bentConnector3">
              <a:avLst>
                <a:gd name="adj1" fmla="val 98965"/>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5" name="肘形连接符 54"/>
            <p:cNvCxnSpPr/>
            <p:nvPr/>
          </p:nvCxnSpPr>
          <p:spPr>
            <a:xfrm rot="16200000" flipV="1">
              <a:off x="15034" y="8015"/>
              <a:ext cx="644" cy="348"/>
            </a:xfrm>
            <a:prstGeom prst="bentConnector3">
              <a:avLst>
                <a:gd name="adj1" fmla="val 97204"/>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63" name="肘形连接符 62"/>
            <p:cNvCxnSpPr>
              <a:stCxn id="42" idx="0"/>
            </p:cNvCxnSpPr>
            <p:nvPr/>
          </p:nvCxnSpPr>
          <p:spPr>
            <a:xfrm rot="16200000">
              <a:off x="15830" y="8266"/>
              <a:ext cx="1175" cy="360"/>
            </a:xfrm>
            <a:prstGeom prst="bentConnector3">
              <a:avLst>
                <a:gd name="adj1" fmla="val 99191"/>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64" name="肘形连接符 63"/>
            <p:cNvCxnSpPr/>
            <p:nvPr/>
          </p:nvCxnSpPr>
          <p:spPr>
            <a:xfrm rot="16200000" flipV="1">
              <a:off x="16438" y="8011"/>
              <a:ext cx="652" cy="348"/>
            </a:xfrm>
            <a:prstGeom prst="bentConnector3">
              <a:avLst>
                <a:gd name="adj1" fmla="val 98773"/>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5" name="肘形连接符 4"/>
            <p:cNvCxnSpPr/>
            <p:nvPr/>
          </p:nvCxnSpPr>
          <p:spPr>
            <a:xfrm rot="16200000">
              <a:off x="15129" y="7089"/>
              <a:ext cx="838" cy="719"/>
            </a:xfrm>
            <a:prstGeom prst="bentConnector3">
              <a:avLst>
                <a:gd name="adj1" fmla="val 99224"/>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11" name="肘形连接符 10"/>
            <p:cNvCxnSpPr/>
            <p:nvPr/>
          </p:nvCxnSpPr>
          <p:spPr>
            <a:xfrm rot="16200000" flipV="1">
              <a:off x="15834" y="7088"/>
              <a:ext cx="837" cy="704"/>
            </a:xfrm>
            <a:prstGeom prst="bentConnector3">
              <a:avLst>
                <a:gd name="adj1" fmla="val 97670"/>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p:nvCxnSpPr>
          <p:spPr>
            <a:xfrm rot="10800000">
              <a:off x="14803" y="6096"/>
              <a:ext cx="1097" cy="920"/>
            </a:xfrm>
            <a:prstGeom prst="bentConnector3">
              <a:avLst>
                <a:gd name="adj1" fmla="val 0"/>
              </a:avLst>
            </a:prstGeom>
            <a:ln>
              <a:solidFill>
                <a:srgbClr val="D8422A"/>
              </a:solidFill>
            </a:ln>
          </p:spPr>
          <p:style>
            <a:lnRef idx="1">
              <a:schemeClr val="accent1"/>
            </a:lnRef>
            <a:fillRef idx="0">
              <a:schemeClr val="accent1"/>
            </a:fillRef>
            <a:effectRef idx="0">
              <a:schemeClr val="accent1"/>
            </a:effectRef>
            <a:fontRef idx="minor">
              <a:schemeClr val="tx1"/>
            </a:fontRef>
          </p:style>
        </p:cxnSp>
        <p:cxnSp>
          <p:nvCxnSpPr>
            <p:cNvPr id="16" name="肘形连接符 15"/>
            <p:cNvCxnSpPr/>
            <p:nvPr/>
          </p:nvCxnSpPr>
          <p:spPr>
            <a:xfrm rot="16200000">
              <a:off x="13500" y="6577"/>
              <a:ext cx="1793" cy="830"/>
            </a:xfrm>
            <a:prstGeom prst="bentConnector3">
              <a:avLst>
                <a:gd name="adj1" fmla="val 99972"/>
              </a:avLst>
            </a:prstGeom>
            <a:ln>
              <a:solidFill>
                <a:srgbClr val="D8422A"/>
              </a:solidFill>
            </a:ln>
          </p:spPr>
          <p:style>
            <a:lnRef idx="1">
              <a:schemeClr val="accent1"/>
            </a:lnRef>
            <a:fillRef idx="0">
              <a:schemeClr val="accent1"/>
            </a:fillRef>
            <a:effectRef idx="0">
              <a:schemeClr val="accent1"/>
            </a:effectRef>
            <a:fontRef idx="minor">
              <a:schemeClr val="tx1"/>
            </a:fontRef>
          </p:style>
        </p:cxnSp>
      </p:grpSp>
      <p:sp>
        <p:nvSpPr>
          <p:cNvPr id="18" name="文本框 17"/>
          <p:cNvSpPr txBox="1"/>
          <p:nvPr/>
        </p:nvSpPr>
        <p:spPr>
          <a:xfrm>
            <a:off x="1165225" y="5664200"/>
            <a:ext cx="723836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rPr>
              <a:t>最终得到对原始数据集的聚类结果：</a:t>
            </a:r>
            <a:r>
              <a:rPr lang="en-US" altLang="zh-CN">
                <a:latin typeface="微软雅黑" panose="020B0503020204020204" pitchFamily="34" charset="-122"/>
                <a:ea typeface="微软雅黑" panose="020B0503020204020204" pitchFamily="34" charset="-122"/>
                <a:cs typeface="微软雅黑" panose="020B0503020204020204" pitchFamily="34" charset="-122"/>
              </a:rPr>
              <a:t>{1, 2, 3}</a:t>
            </a:r>
            <a:r>
              <a:rPr lang="zh-CN" altLang="zh-CN">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{4, 5, 6}</a:t>
            </a:r>
            <a:r>
              <a:rPr lang="zh-CN" altLang="zh-CN">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{7, 8, 9}</a:t>
            </a:r>
            <a:r>
              <a:rPr lang="zh-CN" altLang="zh-CN">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2" name="直接连接符 21"/>
          <p:cNvCxnSpPr>
            <a:stCxn id="14" idx="1"/>
          </p:cNvCxnSpPr>
          <p:nvPr/>
        </p:nvCxnSpPr>
        <p:spPr>
          <a:xfrm>
            <a:off x="1737995" y="3611245"/>
            <a:ext cx="5554345" cy="635"/>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02080" cy="460375"/>
          </a:xfrm>
          <a:prstGeom prst="rect">
            <a:avLst/>
          </a:prstGeom>
          <a:noFill/>
        </p:spPr>
        <p:txBody>
          <a:bodyPr wrap="none" rtlCol="0">
            <a:spAutoFit/>
          </a:bodyPr>
          <a:lstStyle/>
          <a:p>
            <a:pPr algn="l"/>
            <a:r>
              <a:rPr lang="zh-CN" altLang="en-US" sz="2400" dirty="0">
                <a:solidFill>
                  <a:srgbClr val="D8422A"/>
                </a:solidFill>
                <a:latin typeface="微软雅黑" panose="020B0503020204020204" pitchFamily="34" charset="-122"/>
                <a:ea typeface="微软雅黑" panose="020B0503020204020204" pitchFamily="34" charset="-122"/>
              </a:rPr>
              <a:t>代码实践</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25672" y="987190"/>
            <a:ext cx="4505280"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层次聚类算法实践</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7" name="组合 16"/>
          <p:cNvGrpSpPr/>
          <p:nvPr/>
        </p:nvGrpSpPr>
        <p:grpSpPr>
          <a:xfrm>
            <a:off x="1407160" y="1528445"/>
            <a:ext cx="10411460" cy="1322558"/>
            <a:chOff x="2216" y="2407"/>
            <a:chExt cx="16179" cy="1499"/>
          </a:xfrm>
        </p:grpSpPr>
        <p:sp>
          <p:nvSpPr>
            <p:cNvPr id="12" name="对角圆角矩形 11"/>
            <p:cNvSpPr/>
            <p:nvPr/>
          </p:nvSpPr>
          <p:spPr>
            <a:xfrm>
              <a:off x="2216" y="2407"/>
              <a:ext cx="15735" cy="1308"/>
            </a:xfrm>
            <a:prstGeom prst="round2Diag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334" y="2408"/>
              <a:ext cx="16061" cy="1498"/>
            </a:xfrm>
            <a:prstGeom prst="rect">
              <a:avLst/>
            </a:prstGeom>
            <a:noFill/>
          </p:spPr>
          <p:txBody>
            <a:bodyPr wrap="square" rtlCol="0">
              <a:spAutoFit/>
            </a:bodyPr>
            <a:lstStyle/>
            <a:p>
              <a:r>
                <a:rPr lang="en-US" altLang="zh-CN" sz="1600">
                  <a:latin typeface="Times New Roman" panose="02020603050405020304" pitchFamily="18" charset="0"/>
                  <a:cs typeface="Times New Roman" panose="02020603050405020304" pitchFamily="18" charset="0"/>
                </a:rPr>
                <a:t>        </a:t>
              </a:r>
              <a:r>
                <a:rPr lang="zh-CN" altLang="en-US" sz="1600">
                  <a:latin typeface="楷体" panose="02010609060101010101" pitchFamily="49" charset="-122"/>
                  <a:ea typeface="楷体" panose="02010609060101010101" pitchFamily="49" charset="-122"/>
                  <a:cs typeface="Times New Roman" panose="02020603050405020304" pitchFamily="18" charset="0"/>
                </a:rPr>
                <a:t>模型</a:t>
              </a:r>
              <a:r>
                <a:rPr lang="zh-CN" altLang="zh-CN" sz="1600">
                  <a:latin typeface="楷体" panose="02010609060101010101" pitchFamily="49" charset="-122"/>
                  <a:ea typeface="楷体" panose="02010609060101010101" pitchFamily="49" charset="-122"/>
                  <a:cs typeface="Times New Roman" panose="02020603050405020304" pitchFamily="18" charset="0"/>
                </a:rPr>
                <a:t>名称：</a:t>
              </a:r>
              <a:r>
                <a:rPr lang="en-US" altLang="zh-CN" sz="1600">
                  <a:latin typeface="Times New Roman" panose="02020603050405020304" pitchFamily="18" charset="0"/>
                  <a:cs typeface="Times New Roman" panose="02020603050405020304" pitchFamily="18" charset="0"/>
                </a:rPr>
                <a:t>sklearn.cluster.</a:t>
              </a:r>
              <a:r>
                <a:rPr lang="en-US" altLang="zh-CN" sz="1600">
                  <a:solidFill>
                    <a:srgbClr val="FF0000"/>
                  </a:solidFill>
                  <a:latin typeface="Times New Roman" panose="02020603050405020304" pitchFamily="18" charset="0"/>
                  <a:cs typeface="Times New Roman" panose="02020603050405020304" pitchFamily="18" charset="0"/>
                </a:rPr>
                <a:t>AgglomerativeClustering</a:t>
              </a:r>
              <a:endParaRPr lang="en-US" altLang="zh-CN" sz="1600">
                <a:latin typeface="Times New Roman" panose="02020603050405020304" pitchFamily="18" charset="0"/>
                <a:cs typeface="Times New Roman" panose="02020603050405020304" pitchFamily="18" charset="0"/>
              </a:endParaRPr>
            </a:p>
            <a:p>
              <a:r>
                <a:rPr lang="en-US" altLang="zh-CN" sz="1600">
                  <a:latin typeface="楷体" panose="02010609060101010101" pitchFamily="49" charset="-122"/>
                  <a:ea typeface="楷体" panose="02010609060101010101" pitchFamily="49" charset="-122"/>
                  <a:cs typeface="楷体" panose="02010609060101010101" pitchFamily="49" charset="-122"/>
                </a:rPr>
                <a:t> </a:t>
              </a:r>
              <a:r>
                <a:rPr lang="en-US" altLang="zh-CN" sz="160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a:latin typeface="Times New Roman" panose="02020603050405020304" pitchFamily="18" charset="0"/>
                  <a:ea typeface="楷体" panose="02010609060101010101" pitchFamily="49" charset="-122"/>
                  <a:cs typeface="Times New Roman" panose="02020603050405020304" pitchFamily="18" charset="0"/>
                </a:rPr>
                <a:t>模型功能：聚合层次聚类的模型实现，用于自底向上对样本进行聚类。</a:t>
              </a:r>
              <a:endParaRPr lang="en-US" altLang="zh-CN" sz="160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60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a:latin typeface="Times New Roman" panose="02020603050405020304" pitchFamily="18" charset="0"/>
                  <a:ea typeface="楷体" panose="02010609060101010101" pitchFamily="49" charset="-122"/>
                  <a:cs typeface="Times New Roman" panose="02020603050405020304" pitchFamily="18" charset="0"/>
                </a:rPr>
                <a:t>模型参数：</a:t>
              </a:r>
              <a:r>
                <a:rPr lang="en-US" altLang="zh-CN" sz="1600">
                  <a:latin typeface="Times New Roman" panose="02020603050405020304" pitchFamily="18" charset="0"/>
                  <a:ea typeface="楷体" panose="02010609060101010101" pitchFamily="49" charset="-122"/>
                  <a:cs typeface="Times New Roman" panose="02020603050405020304" pitchFamily="18" charset="0"/>
                </a:rPr>
                <a:t>n_clusters</a:t>
              </a:r>
              <a:r>
                <a:rPr lang="en-US" altLang="zh-CN" sz="1600">
                  <a:latin typeface="Times New Roman" panose="02020603050405020304" pitchFamily="18" charset="0"/>
                  <a:cs typeface="Times New Roman" panose="02020603050405020304" pitchFamily="18" charset="0"/>
                </a:rPr>
                <a:t>: </a:t>
              </a:r>
              <a:r>
                <a:rPr lang="zh-CN" altLang="zh-CN" sz="1600">
                  <a:latin typeface="楷体" panose="02010609060101010101" pitchFamily="49" charset="-122"/>
                  <a:ea typeface="楷体" panose="02010609060101010101" pitchFamily="49" charset="-122"/>
                  <a:cs typeface="Times New Roman" panose="02020603050405020304" pitchFamily="18" charset="0"/>
                </a:rPr>
                <a:t>聚类簇数</a:t>
              </a:r>
              <a:r>
                <a:rPr lang="zh-CN" altLang="zh-CN" sz="1600">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600">
                <a:latin typeface="Times New Roman" panose="02020603050405020304" pitchFamily="18" charset="0"/>
                <a:ea typeface="楷体" panose="02010609060101010101" pitchFamily="49" charset="-122"/>
                <a:cs typeface="Times New Roman" panose="02020603050405020304" pitchFamily="18" charset="0"/>
              </a:endParaRPr>
            </a:p>
            <a:p>
              <a:r>
                <a:rPr lang="zh-CN" altLang="zh-CN" sz="160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a:latin typeface="Times New Roman" panose="02020603050405020304" pitchFamily="18" charset="0"/>
                  <a:ea typeface="楷体" panose="02010609060101010101" pitchFamily="49" charset="-122"/>
                  <a:cs typeface="Times New Roman" panose="02020603050405020304" pitchFamily="18" charset="0"/>
                </a:rPr>
                <a:t>                           linkage:</a:t>
              </a:r>
              <a:r>
                <a:rPr lang="zh-CN" altLang="zh-CN" sz="1600">
                  <a:latin typeface="Times New Roman" panose="02020603050405020304" pitchFamily="18" charset="0"/>
                  <a:ea typeface="楷体" panose="02010609060101010101" pitchFamily="49" charset="-122"/>
                  <a:cs typeface="Times New Roman" panose="02020603050405020304" pitchFamily="18" charset="0"/>
                </a:rPr>
                <a:t>指定簇之间距离的度量方式：</a:t>
              </a:r>
              <a:r>
                <a:rPr lang="en-US" altLang="zh-CN" sz="1600">
                  <a:latin typeface="Times New Roman" panose="02020603050405020304" pitchFamily="18" charset="0"/>
                  <a:ea typeface="楷体" panose="02010609060101010101" pitchFamily="49" charset="-122"/>
                  <a:cs typeface="Times New Roman" panose="02020603050405020304" pitchFamily="18" charset="0"/>
                </a:rPr>
                <a:t>single(</a:t>
              </a:r>
              <a:r>
                <a:rPr lang="zh-CN" altLang="en-US" sz="1600">
                  <a:latin typeface="Times New Roman" panose="02020603050405020304" pitchFamily="18" charset="0"/>
                  <a:ea typeface="楷体" panose="02010609060101010101" pitchFamily="49" charset="-122"/>
                  <a:cs typeface="Times New Roman" panose="02020603050405020304" pitchFamily="18" charset="0"/>
                </a:rPr>
                <a:t>最小距离</a:t>
              </a:r>
              <a:r>
                <a:rPr lang="en-US" altLang="zh-CN" sz="1600">
                  <a:latin typeface="Times New Roman" panose="02020603050405020304" pitchFamily="18" charset="0"/>
                  <a:ea typeface="楷体" panose="02010609060101010101" pitchFamily="49" charset="-122"/>
                  <a:cs typeface="Times New Roman" panose="02020603050405020304" pitchFamily="18" charset="0"/>
                </a:rPr>
                <a:t>)</a:t>
              </a:r>
              <a:r>
                <a:rPr lang="zh-CN" altLang="zh-CN" sz="160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a:latin typeface="Times New Roman" panose="02020603050405020304" pitchFamily="18" charset="0"/>
                  <a:ea typeface="楷体" panose="02010609060101010101" pitchFamily="49" charset="-122"/>
                  <a:cs typeface="Times New Roman" panose="02020603050405020304" pitchFamily="18" charset="0"/>
                </a:rPr>
                <a:t>complete(</a:t>
              </a:r>
              <a:r>
                <a:rPr lang="zh-CN" altLang="en-US" sz="1600">
                  <a:latin typeface="Times New Roman" panose="02020603050405020304" pitchFamily="18" charset="0"/>
                  <a:ea typeface="楷体" panose="02010609060101010101" pitchFamily="49" charset="-122"/>
                  <a:cs typeface="Times New Roman" panose="02020603050405020304" pitchFamily="18" charset="0"/>
                </a:rPr>
                <a:t>最大距离</a:t>
              </a:r>
              <a:r>
                <a:rPr lang="en-US" altLang="zh-CN" sz="160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a:latin typeface="Times New Roman" panose="02020603050405020304" pitchFamily="18" charset="0"/>
                  <a:ea typeface="楷体" panose="02010609060101010101" pitchFamily="49" charset="-122"/>
                  <a:cs typeface="Times New Roman" panose="02020603050405020304" pitchFamily="18" charset="0"/>
                </a:rPr>
                <a:t>average(</a:t>
              </a:r>
              <a:r>
                <a:rPr lang="zh-CN" altLang="zh-CN" sz="1600">
                  <a:latin typeface="Times New Roman" panose="02020603050405020304" pitchFamily="18" charset="0"/>
                  <a:ea typeface="楷体" panose="02010609060101010101" pitchFamily="49" charset="-122"/>
                  <a:cs typeface="Times New Roman" panose="02020603050405020304" pitchFamily="18" charset="0"/>
                </a:rPr>
                <a:t>平均距离</a:t>
              </a:r>
              <a:r>
                <a:rPr lang="en-US" altLang="zh-CN" sz="1600">
                  <a:latin typeface="Times New Roman" panose="02020603050405020304" pitchFamily="18" charset="0"/>
                  <a:ea typeface="楷体" panose="02010609060101010101" pitchFamily="49" charset="-122"/>
                  <a:cs typeface="Times New Roman" panose="02020603050405020304" pitchFamily="18" charset="0"/>
                </a:rPr>
                <a:t>)</a:t>
              </a:r>
              <a:r>
                <a:rPr lang="zh-CN" altLang="zh-CN" sz="1600">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60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sz="160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6" name="文本框 15"/>
            <p:cNvSpPr txBox="1"/>
            <p:nvPr/>
          </p:nvSpPr>
          <p:spPr>
            <a:xfrm>
              <a:off x="16007" y="2408"/>
              <a:ext cx="1944" cy="417"/>
            </a:xfrm>
            <a:prstGeom prst="rect">
              <a:avLst/>
            </a:prstGeom>
            <a:noFill/>
          </p:spPr>
          <p:txBody>
            <a:bodyPr wrap="square" rtlCol="0">
              <a:spAutoFit/>
            </a:bodyPr>
            <a:lstStyle/>
            <a:p>
              <a:r>
                <a:rPr lang="en-US" altLang="en-US">
                  <a:latin typeface="Times New Roman" panose="02020603050405020304" pitchFamily="18" charset="0"/>
                  <a:ea typeface="楷体" panose="02010609060101010101" pitchFamily="49" charset="-122"/>
                  <a:cs typeface="Times New Roman" panose="02020603050405020304" pitchFamily="18" charset="0"/>
                </a:rPr>
                <a:t>API</a:t>
              </a:r>
              <a:r>
                <a:rPr lang="zh-CN" altLang="en-US">
                  <a:latin typeface="Times New Roman" panose="02020603050405020304" pitchFamily="18" charset="0"/>
                  <a:ea typeface="楷体" panose="02010609060101010101" pitchFamily="49" charset="-122"/>
                  <a:cs typeface="Times New Roman" panose="02020603050405020304" pitchFamily="18" charset="0"/>
                </a:rPr>
                <a:t>详解</a:t>
              </a:r>
              <a:endParaRPr lang="zh-CN" altLang="en-US">
                <a:latin typeface="Times New Roman" panose="02020603050405020304" pitchFamily="18" charset="0"/>
                <a:ea typeface="楷体" panose="02010609060101010101" pitchFamily="49" charset="-122"/>
                <a:cs typeface="Times New Roman" panose="02020603050405020304" pitchFamily="18" charset="0"/>
              </a:endParaRPr>
            </a:p>
          </p:txBody>
        </p:sp>
      </p:grpSp>
      <p:pic>
        <p:nvPicPr>
          <p:cNvPr id="18" name="图片 17"/>
          <p:cNvPicPr>
            <a:picLocks noChangeAspect="1"/>
          </p:cNvPicPr>
          <p:nvPr/>
        </p:nvPicPr>
        <p:blipFill>
          <a:blip r:embed="rId6"/>
          <a:stretch>
            <a:fillRect/>
          </a:stretch>
        </p:blipFill>
        <p:spPr>
          <a:xfrm>
            <a:off x="1407160" y="2813050"/>
            <a:ext cx="8498840" cy="3016885"/>
          </a:xfrm>
          <a:prstGeom prst="rect">
            <a:avLst/>
          </a:prstGeom>
        </p:spPr>
      </p:pic>
      <p:pic>
        <p:nvPicPr>
          <p:cNvPr id="22" name="图片 21"/>
          <p:cNvPicPr>
            <a:picLocks noChangeAspect="1"/>
          </p:cNvPicPr>
          <p:nvPr/>
        </p:nvPicPr>
        <p:blipFill>
          <a:blip r:embed="rId7"/>
          <a:stretch>
            <a:fillRect/>
          </a:stretch>
        </p:blipFill>
        <p:spPr>
          <a:xfrm>
            <a:off x="1685290" y="5829935"/>
            <a:ext cx="4969510" cy="37973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8422A"/>
        </a:solidFill>
        <a:effectLst/>
      </p:bgPr>
    </p:bg>
    <p:spTree>
      <p:nvGrpSpPr>
        <p:cNvPr id="1" name=""/>
        <p:cNvGrpSpPr/>
        <p:nvPr/>
      </p:nvGrpSpPr>
      <p:grpSpPr>
        <a:xfrm>
          <a:off x="0" y="0"/>
          <a:ext cx="0" cy="0"/>
          <a:chOff x="0" y="0"/>
          <a:chExt cx="0" cy="0"/>
        </a:xfrm>
      </p:grpSpPr>
      <p:grpSp>
        <p:nvGrpSpPr>
          <p:cNvPr id="13" name="组合 12"/>
          <p:cNvGrpSpPr/>
          <p:nvPr/>
        </p:nvGrpSpPr>
        <p:grpSpPr>
          <a:xfrm>
            <a:off x="-1872053" y="475735"/>
            <a:ext cx="15005692" cy="5066095"/>
            <a:chOff x="-1872053" y="-19051"/>
            <a:chExt cx="15005692" cy="5066095"/>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5786" r="12156" b="37144"/>
            <a:stretch>
              <a:fillRect/>
            </a:stretch>
          </p:blipFill>
          <p:spPr>
            <a:xfrm>
              <a:off x="-169407" y="2118213"/>
              <a:ext cx="13303046" cy="2928831"/>
            </a:xfrm>
            <a:prstGeom prst="rect">
              <a:avLst/>
            </a:prstGeom>
          </p:spPr>
        </p:pic>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t="32634" r="37155"/>
            <a:stretch>
              <a:fillRect/>
            </a:stretch>
          </p:blipFill>
          <p:spPr>
            <a:xfrm>
              <a:off x="9325200" y="-19051"/>
              <a:ext cx="2885850" cy="2852239"/>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492328">
              <a:off x="-1872053" y="1199221"/>
              <a:ext cx="3744106" cy="3452158"/>
            </a:xfrm>
            <a:prstGeom prst="rect">
              <a:avLst/>
            </a:prstGeom>
          </p:spPr>
        </p:pic>
      </p:grpSp>
      <p:sp>
        <p:nvSpPr>
          <p:cNvPr id="8" name="文本框 7"/>
          <p:cNvSpPr txBox="1"/>
          <p:nvPr/>
        </p:nvSpPr>
        <p:spPr>
          <a:xfrm>
            <a:off x="4464784" y="2259446"/>
            <a:ext cx="3262432"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noProof="0" dirty="0">
                <a:ln>
                  <a:noFill/>
                </a:ln>
                <a:solidFill>
                  <a:srgbClr val="EEC88F"/>
                </a:solidFill>
                <a:effectLst/>
                <a:uLnTx/>
                <a:uFillTx/>
                <a:latin typeface="微软雅黑" panose="020B0503020204020204" pitchFamily="34" charset="-122"/>
                <a:ea typeface="微软雅黑" panose="020B0503020204020204" pitchFamily="34" charset="-122"/>
                <a:cs typeface="+mn-cs"/>
              </a:rPr>
              <a:t>谢谢观看</a:t>
            </a:r>
            <a:endParaRPr kumimoji="0" lang="zh-CN" altLang="en-US" sz="6000" b="1" i="0" u="none" strike="noStrike" kern="1200" cap="none" spc="0" normalizeH="0" baseline="0" noProof="0" dirty="0">
              <a:ln>
                <a:noFill/>
              </a:ln>
              <a:solidFill>
                <a:srgbClr val="EEC88F"/>
              </a:solidFill>
              <a:effectLst/>
              <a:uLnTx/>
              <a:uFillTx/>
              <a:latin typeface="微软雅黑" panose="020B0503020204020204" pitchFamily="34" charset="-122"/>
              <a:ea typeface="微软雅黑" panose="020B0503020204020204" pitchFamily="34" charset="-122"/>
              <a:cs typeface="+mn-cs"/>
            </a:endParaRPr>
          </a:p>
        </p:txBody>
      </p:sp>
      <p:grpSp>
        <p:nvGrpSpPr>
          <p:cNvPr id="16" name="组合 15"/>
          <p:cNvGrpSpPr/>
          <p:nvPr/>
        </p:nvGrpSpPr>
        <p:grpSpPr>
          <a:xfrm>
            <a:off x="4772168" y="328527"/>
            <a:ext cx="2660725" cy="1126008"/>
            <a:chOff x="4772168" y="328527"/>
            <a:chExt cx="2660725" cy="1126008"/>
          </a:xfrm>
        </p:grpSpPr>
        <p:pic>
          <p:nvPicPr>
            <p:cNvPr id="10" name="图片 9"/>
            <p:cNvPicPr>
              <a:picLocks noChangeAspect="1"/>
            </p:cNvPicPr>
            <p:nvPr/>
          </p:nvPicPr>
          <p:blipFill>
            <a:blip r:embed="rId4" cstate="print">
              <a:extLst>
                <a:ext uri="{BEBA8EAE-BF5A-486C-A8C5-ECC9F3942E4B}">
                  <a14:imgProps xmlns:a14="http://schemas.microsoft.com/office/drawing/2010/main">
                    <a14:imgLayer r:embed="rId5">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4772168" y="390460"/>
              <a:ext cx="999643" cy="1002142"/>
            </a:xfrm>
            <a:prstGeom prst="rect">
              <a:avLst/>
            </a:prstGeom>
          </p:spPr>
        </p:pic>
        <p:pic>
          <p:nvPicPr>
            <p:cNvPr id="14" name="图片 13"/>
            <p:cNvPicPr>
              <a:picLocks noChangeAspect="1"/>
            </p:cNvPicPr>
            <p:nvPr/>
          </p:nvPicPr>
          <p:blipFill>
            <a:blip r:embed="rId6" cstate="print">
              <a:extLst>
                <a:ext uri="{BEBA8EAE-BF5A-486C-A8C5-ECC9F3942E4B}">
                  <a14:imgProps xmlns:a14="http://schemas.microsoft.com/office/drawing/2010/main">
                    <a14:imgLayer r:embed="rId7">
                      <a14:imgEffect>
                        <a14:artisticPhotocopy trans="30000" detail="2"/>
                      </a14:imgEffect>
                    </a14:imgLayer>
                  </a14:imgProps>
                </a:ext>
                <a:ext uri="{28A0092B-C50C-407E-A947-70E740481C1C}">
                  <a14:useLocalDpi xmlns:a14="http://schemas.microsoft.com/office/drawing/2010/main" val="0"/>
                </a:ext>
              </a:extLst>
            </a:blip>
            <a:stretch>
              <a:fillRect/>
            </a:stretch>
          </p:blipFill>
          <p:spPr>
            <a:xfrm>
              <a:off x="5771811" y="328527"/>
              <a:ext cx="1661082" cy="1126008"/>
            </a:xfrm>
            <a:prstGeom prst="rect">
              <a:avLst/>
            </a:prstGeom>
          </p:spPr>
        </p:pic>
      </p:grpSp>
      <p:pic>
        <p:nvPicPr>
          <p:cNvPr id="17" name="图片 16"/>
          <p:cNvPicPr>
            <a:picLocks noChangeAspect="1"/>
          </p:cNvPicPr>
          <p:nvPr/>
        </p:nvPicPr>
        <p:blipFill>
          <a:blip r:embed="rId8">
            <a:extLst>
              <a:ext uri="{BEBA8EAE-BF5A-486C-A8C5-ECC9F3942E4B}">
                <a14:imgProps xmlns:a14="http://schemas.microsoft.com/office/drawing/2010/main">
                  <a14:imgLayer r:embed="rId9">
                    <a14:imgEffect>
                      <a14:artisticFilmGrain/>
                    </a14:imgEffect>
                  </a14:imgLayer>
                </a14:imgProps>
              </a:ext>
              <a:ext uri="{28A0092B-C50C-407E-A947-70E740481C1C}">
                <a14:useLocalDpi xmlns:a14="http://schemas.microsoft.com/office/drawing/2010/main" val="0"/>
              </a:ext>
            </a:extLst>
          </a:blip>
          <a:stretch>
            <a:fillRect/>
          </a:stretch>
        </p:blipFill>
        <p:spPr>
          <a:xfrm>
            <a:off x="0" y="5465136"/>
            <a:ext cx="12182168" cy="142966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02080" cy="460375"/>
          </a:xfrm>
          <a:prstGeom prst="rect">
            <a:avLst/>
          </a:prstGeom>
          <a:noFill/>
        </p:spPr>
        <p:txBody>
          <a:bodyPr wrap="none" rtlCol="0">
            <a:spAutoFit/>
          </a:bodyPr>
          <a:lstStyle/>
          <a:p>
            <a:r>
              <a:rPr lang="zh-CN" altLang="zh-CN" sz="2400" dirty="0">
                <a:solidFill>
                  <a:srgbClr val="D8422A"/>
                </a:solidFill>
                <a:latin typeface="微软雅黑" panose="020B0503020204020204" pitchFamily="34" charset="-122"/>
                <a:ea typeface="微软雅黑" panose="020B0503020204020204" pitchFamily="34" charset="-122"/>
              </a:rPr>
              <a:t>聚类算法</a:t>
            </a:r>
            <a:endParaRPr lang="zh-CN" altLang="zh-CN" sz="2400" dirty="0">
              <a:solidFill>
                <a:srgbClr val="D8422A"/>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825672" y="987190"/>
            <a:ext cx="4505280"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聚类算法</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2" name="矩形 1"/>
              <p:cNvSpPr/>
              <p:nvPr/>
            </p:nvSpPr>
            <p:spPr>
              <a:xfrm>
                <a:off x="669929" y="1405809"/>
                <a:ext cx="10816128" cy="1193981"/>
              </a:xfrm>
              <a:prstGeom prst="rect">
                <a:avLst/>
              </a:prstGeom>
            </p:spPr>
            <p:txBody>
              <a:bodyPr wrap="square">
                <a:spAutoFit/>
              </a:bodyPr>
              <a:lstStyle/>
              <a:p>
                <a:pPr marL="0" marR="0" lvl="0" indent="457200" algn="just" defTabSz="914400" rtl="0" eaLnBrk="1" fontAlgn="auto" latinLnBrk="0" hangingPunct="1">
                  <a:lnSpc>
                    <a:spcPct val="125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给定包含</a:t>
                </a: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𝑁</m:t>
                    </m:r>
                  </m:oMath>
                </a14:m>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个样本的训练数据集</a:t>
                </a: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𝑋</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𝑥</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1</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 </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𝑥</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2</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 …, </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𝑥</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𝑁</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微软雅黑" panose="020B0503020204020204" pitchFamily="34" charset="-122"/>
                        <a:cs typeface="+mn-cs"/>
                      </a:rPr>
                      <m:t>}</m:t>
                    </m:r>
                  </m:oMath>
                </a14:m>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lang="zh-CN" altLang="en-US" dirty="0">
                    <a:solidFill>
                      <a:prstClr val="black"/>
                    </a:solidFill>
                    <a:latin typeface="微软雅黑" panose="020B0503020204020204" pitchFamily="34" charset="-122"/>
                    <a:ea typeface="微软雅黑" panose="020B0503020204020204" pitchFamily="34" charset="-122"/>
                  </a:rPr>
                  <a:t>每个样本包含</a:t>
                </a:r>
                <a14:m>
                  <m:oMath xmlns:m="http://schemas.openxmlformats.org/officeDocument/2006/math">
                    <m:r>
                      <a:rPr lang="en-US" altLang="zh-CN" b="0" i="1" smtClean="0">
                        <a:solidFill>
                          <a:prstClr val="black"/>
                        </a:solidFill>
                        <a:latin typeface="Cambria Math" panose="02040503050406030204" pitchFamily="18" charset="0"/>
                        <a:ea typeface="微软雅黑" panose="020B0503020204020204" pitchFamily="34" charset="-122"/>
                      </a:rPr>
                      <m:t>𝐷</m:t>
                    </m:r>
                  </m:oMath>
                </a14:m>
                <a:r>
                  <a:rPr lang="zh-CN" altLang="en-US" dirty="0">
                    <a:solidFill>
                      <a:prstClr val="black"/>
                    </a:solidFill>
                    <a:latin typeface="微软雅黑" panose="020B0503020204020204" pitchFamily="34" charset="-122"/>
                    <a:ea typeface="微软雅黑" panose="020B0503020204020204" pitchFamily="34" charset="-122"/>
                  </a:rPr>
                  <a:t>个特征，即</a:t>
                </a:r>
                <a14:m>
                  <m:oMath xmlns:m="http://schemas.openxmlformats.org/officeDocument/2006/math">
                    <m:sSub>
                      <m:sSubPr>
                        <m:ctrlPr>
                          <a:rPr lang="en-US" altLang="zh-CN" b="0" i="1" smtClean="0">
                            <a:solidFill>
                              <a:prstClr val="black"/>
                            </a:solidFill>
                            <a:latin typeface="Cambria Math" panose="02040503050406030204" pitchFamily="18" charset="0"/>
                            <a:ea typeface="微软雅黑" panose="020B0503020204020204" pitchFamily="34" charset="-122"/>
                          </a:rPr>
                        </m:ctrlPr>
                      </m:sSubPr>
                      <m:e>
                        <m:r>
                          <a:rPr lang="en-US" altLang="zh-CN" b="0" i="1" smtClean="0">
                            <a:solidFill>
                              <a:prstClr val="black"/>
                            </a:solidFill>
                            <a:latin typeface="Cambria Math" panose="02040503050406030204" pitchFamily="18" charset="0"/>
                            <a:ea typeface="微软雅黑" panose="020B0503020204020204" pitchFamily="34" charset="-122"/>
                          </a:rPr>
                          <m:t>𝑥</m:t>
                        </m:r>
                      </m:e>
                      <m:sub>
                        <m:r>
                          <a:rPr lang="en-US" altLang="zh-CN" b="0" i="1" smtClean="0">
                            <a:solidFill>
                              <a:prstClr val="black"/>
                            </a:solidFill>
                            <a:latin typeface="Cambria Math" panose="02040503050406030204" pitchFamily="18" charset="0"/>
                            <a:ea typeface="微软雅黑" panose="020B0503020204020204" pitchFamily="34" charset="-122"/>
                          </a:rPr>
                          <m:t>𝑖</m:t>
                        </m:r>
                      </m:sub>
                    </m:sSub>
                    <m:r>
                      <a:rPr lang="en-US" altLang="zh-CN" b="0" i="1" smtClean="0">
                        <a:solidFill>
                          <a:prstClr val="black"/>
                        </a:solidFill>
                        <a:latin typeface="Cambria Math" panose="02040503050406030204" pitchFamily="18" charset="0"/>
                        <a:ea typeface="微软雅黑" panose="020B0503020204020204" pitchFamily="34" charset="-122"/>
                      </a:rPr>
                      <m:t>=(</m:t>
                    </m:r>
                    <m:sSubSup>
                      <m:sSubSupPr>
                        <m:ctrlPr>
                          <a:rPr lang="en-US" altLang="zh-CN" b="0" i="1" smtClean="0">
                            <a:solidFill>
                              <a:prstClr val="black"/>
                            </a:solidFill>
                            <a:latin typeface="Cambria Math" panose="02040503050406030204" pitchFamily="18" charset="0"/>
                            <a:ea typeface="微软雅黑" panose="020B0503020204020204" pitchFamily="34" charset="-122"/>
                          </a:rPr>
                        </m:ctrlPr>
                      </m:sSubSupPr>
                      <m:e>
                        <m:r>
                          <a:rPr lang="en-US" altLang="zh-CN" b="0" i="1" smtClean="0">
                            <a:solidFill>
                              <a:prstClr val="black"/>
                            </a:solidFill>
                            <a:latin typeface="Cambria Math" panose="02040503050406030204" pitchFamily="18" charset="0"/>
                            <a:ea typeface="微软雅黑" panose="020B0503020204020204" pitchFamily="34" charset="-122"/>
                          </a:rPr>
                          <m:t>𝑥</m:t>
                        </m:r>
                      </m:e>
                      <m:sub>
                        <m:r>
                          <a:rPr lang="en-US" altLang="zh-CN" b="0" i="1" smtClean="0">
                            <a:solidFill>
                              <a:prstClr val="black"/>
                            </a:solidFill>
                            <a:latin typeface="Cambria Math" panose="02040503050406030204" pitchFamily="18" charset="0"/>
                            <a:ea typeface="微软雅黑" panose="020B0503020204020204" pitchFamily="34" charset="-122"/>
                          </a:rPr>
                          <m:t>𝑖</m:t>
                        </m:r>
                      </m:sub>
                      <m:sup>
                        <m:d>
                          <m:dPr>
                            <m:ctrlPr>
                              <a:rPr lang="en-US" altLang="zh-CN" b="0" i="1" smtClean="0">
                                <a:solidFill>
                                  <a:prstClr val="black"/>
                                </a:solidFill>
                                <a:latin typeface="Cambria Math" panose="02040503050406030204" pitchFamily="18" charset="0"/>
                                <a:ea typeface="微软雅黑" panose="020B0503020204020204" pitchFamily="34" charset="-122"/>
                              </a:rPr>
                            </m:ctrlPr>
                          </m:dPr>
                          <m:e>
                            <m:r>
                              <a:rPr lang="en-US" altLang="zh-CN" b="0" i="1" smtClean="0">
                                <a:solidFill>
                                  <a:prstClr val="black"/>
                                </a:solidFill>
                                <a:latin typeface="Cambria Math" panose="02040503050406030204" pitchFamily="18" charset="0"/>
                                <a:ea typeface="微软雅黑" panose="020B0503020204020204" pitchFamily="34" charset="-122"/>
                              </a:rPr>
                              <m:t>1</m:t>
                            </m:r>
                          </m:e>
                        </m:d>
                      </m:sup>
                    </m:sSubSup>
                    <m:r>
                      <a:rPr lang="en-US" altLang="zh-CN" b="0" i="1" smtClean="0">
                        <a:solidFill>
                          <a:prstClr val="black"/>
                        </a:solidFill>
                        <a:latin typeface="Cambria Math" panose="02040503050406030204" pitchFamily="18" charset="0"/>
                        <a:ea typeface="微软雅黑" panose="020B0503020204020204" pitchFamily="34" charset="-122"/>
                      </a:rPr>
                      <m:t>;</m:t>
                    </m:r>
                    <m:sSubSup>
                      <m:sSubSupPr>
                        <m:ctrlPr>
                          <a:rPr lang="en-US" altLang="zh-CN" b="0" i="1" smtClean="0">
                            <a:solidFill>
                              <a:prstClr val="black"/>
                            </a:solidFill>
                            <a:latin typeface="Cambria Math" panose="02040503050406030204" pitchFamily="18" charset="0"/>
                            <a:ea typeface="微软雅黑" panose="020B0503020204020204" pitchFamily="34" charset="-122"/>
                          </a:rPr>
                        </m:ctrlPr>
                      </m:sSubSupPr>
                      <m:e>
                        <m:r>
                          <a:rPr lang="en-US" altLang="zh-CN" b="0" i="1" smtClean="0">
                            <a:solidFill>
                              <a:prstClr val="black"/>
                            </a:solidFill>
                            <a:latin typeface="Cambria Math" panose="02040503050406030204" pitchFamily="18" charset="0"/>
                            <a:ea typeface="微软雅黑" panose="020B0503020204020204" pitchFamily="34" charset="-122"/>
                          </a:rPr>
                          <m:t>𝑥</m:t>
                        </m:r>
                      </m:e>
                      <m:sub>
                        <m:r>
                          <a:rPr lang="en-US" altLang="zh-CN" b="0" i="1" smtClean="0">
                            <a:solidFill>
                              <a:prstClr val="black"/>
                            </a:solidFill>
                            <a:latin typeface="Cambria Math" panose="02040503050406030204" pitchFamily="18" charset="0"/>
                            <a:ea typeface="微软雅黑" panose="020B0503020204020204" pitchFamily="34" charset="-122"/>
                          </a:rPr>
                          <m:t>𝑖</m:t>
                        </m:r>
                      </m:sub>
                      <m:sup>
                        <m:d>
                          <m:dPr>
                            <m:ctrlPr>
                              <a:rPr lang="en-US" altLang="zh-CN" b="0" i="1" smtClean="0">
                                <a:solidFill>
                                  <a:prstClr val="black"/>
                                </a:solidFill>
                                <a:latin typeface="Cambria Math" panose="02040503050406030204" pitchFamily="18" charset="0"/>
                                <a:ea typeface="微软雅黑" panose="020B0503020204020204" pitchFamily="34" charset="-122"/>
                              </a:rPr>
                            </m:ctrlPr>
                          </m:dPr>
                          <m:e>
                            <m:r>
                              <a:rPr lang="en-US" altLang="zh-CN" b="0" i="1" smtClean="0">
                                <a:solidFill>
                                  <a:prstClr val="black"/>
                                </a:solidFill>
                                <a:latin typeface="Cambria Math" panose="02040503050406030204" pitchFamily="18" charset="0"/>
                                <a:ea typeface="微软雅黑" panose="020B0503020204020204" pitchFamily="34" charset="-122"/>
                              </a:rPr>
                              <m:t>2</m:t>
                            </m:r>
                          </m:e>
                        </m:d>
                      </m:sup>
                    </m:sSubSup>
                    <m:r>
                      <a:rPr lang="en-US" altLang="zh-CN" b="0" i="1" smtClean="0">
                        <a:solidFill>
                          <a:prstClr val="black"/>
                        </a:solidFill>
                        <a:latin typeface="Cambria Math" panose="02040503050406030204" pitchFamily="18" charset="0"/>
                        <a:ea typeface="微软雅黑" panose="020B0503020204020204" pitchFamily="34" charset="-122"/>
                      </a:rPr>
                      <m:t>;…;</m:t>
                    </m:r>
                    <m:sSubSup>
                      <m:sSubSupPr>
                        <m:ctrlPr>
                          <a:rPr lang="en-US" altLang="zh-CN" b="0" i="1" smtClean="0">
                            <a:solidFill>
                              <a:prstClr val="black"/>
                            </a:solidFill>
                            <a:latin typeface="Cambria Math" panose="02040503050406030204" pitchFamily="18" charset="0"/>
                            <a:ea typeface="微软雅黑" panose="020B0503020204020204" pitchFamily="34" charset="-122"/>
                          </a:rPr>
                        </m:ctrlPr>
                      </m:sSubSupPr>
                      <m:e>
                        <m:r>
                          <a:rPr lang="en-US" altLang="zh-CN" b="0" i="1" smtClean="0">
                            <a:solidFill>
                              <a:prstClr val="black"/>
                            </a:solidFill>
                            <a:latin typeface="Cambria Math" panose="02040503050406030204" pitchFamily="18" charset="0"/>
                            <a:ea typeface="微软雅黑" panose="020B0503020204020204" pitchFamily="34" charset="-122"/>
                          </a:rPr>
                          <m:t>𝑥</m:t>
                        </m:r>
                      </m:e>
                      <m:sub>
                        <m:r>
                          <a:rPr lang="en-US" altLang="zh-CN" b="0" i="1" smtClean="0">
                            <a:solidFill>
                              <a:prstClr val="black"/>
                            </a:solidFill>
                            <a:latin typeface="Cambria Math" panose="02040503050406030204" pitchFamily="18" charset="0"/>
                            <a:ea typeface="微软雅黑" panose="020B0503020204020204" pitchFamily="34" charset="-122"/>
                          </a:rPr>
                          <m:t>𝑖</m:t>
                        </m:r>
                      </m:sub>
                      <m:sup>
                        <m:r>
                          <a:rPr lang="en-US" altLang="zh-CN" b="0" i="1" smtClean="0">
                            <a:solidFill>
                              <a:prstClr val="black"/>
                            </a:solidFill>
                            <a:latin typeface="Cambria Math" panose="02040503050406030204" pitchFamily="18" charset="0"/>
                            <a:ea typeface="微软雅黑" panose="020B0503020204020204" pitchFamily="34" charset="-122"/>
                          </a:rPr>
                          <m:t>(</m:t>
                        </m:r>
                        <m:r>
                          <a:rPr lang="en-US" altLang="zh-CN" b="0" i="1" smtClean="0">
                            <a:solidFill>
                              <a:prstClr val="black"/>
                            </a:solidFill>
                            <a:latin typeface="Cambria Math" panose="02040503050406030204" pitchFamily="18" charset="0"/>
                            <a:ea typeface="微软雅黑" panose="020B0503020204020204" pitchFamily="34" charset="-122"/>
                          </a:rPr>
                          <m:t>𝐷</m:t>
                        </m:r>
                        <m:r>
                          <a:rPr lang="en-US" altLang="zh-CN" b="0" i="1" smtClean="0">
                            <a:solidFill>
                              <a:prstClr val="black"/>
                            </a:solidFill>
                            <a:latin typeface="Cambria Math" panose="02040503050406030204" pitchFamily="18" charset="0"/>
                            <a:ea typeface="微软雅黑" panose="020B0503020204020204" pitchFamily="34" charset="-122"/>
                          </a:rPr>
                          <m:t>)</m:t>
                        </m:r>
                      </m:sup>
                    </m:sSubSup>
                    <m:r>
                      <a:rPr lang="en-US" altLang="zh-CN" b="0" i="1" smtClean="0">
                        <a:solidFill>
                          <a:prstClr val="black"/>
                        </a:solidFill>
                        <a:latin typeface="Cambria Math" panose="02040503050406030204" pitchFamily="18" charset="0"/>
                        <a:ea typeface="微软雅黑" panose="020B0503020204020204" pitchFamily="34" charset="-122"/>
                      </a:rPr>
                      <m:t>)</m:t>
                    </m:r>
                  </m:oMath>
                </a14:m>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。聚类是将给定的样本，依据它们特征的</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相似度</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或</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距离</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，将样本集合中相似的样本分配到相同的类，不相似的样本分配到不同的类。</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Choice>
        <mc:Fallback>
          <p:sp>
            <p:nvSpPr>
              <p:cNvPr id="2" name="矩形 1"/>
              <p:cNvSpPr>
                <a:spLocks noRot="1" noChangeAspect="1" noMove="1" noResize="1" noEditPoints="1" noAdjustHandles="1" noChangeArrowheads="1" noChangeShapeType="1" noTextEdit="1"/>
              </p:cNvSpPr>
              <p:nvPr/>
            </p:nvSpPr>
            <p:spPr>
              <a:xfrm>
                <a:off x="669929" y="1405809"/>
                <a:ext cx="10816128" cy="1193981"/>
              </a:xfrm>
              <a:prstGeom prst="rect">
                <a:avLst/>
              </a:prstGeom>
              <a:blipFill rotWithShape="1">
                <a:blip r:embed="rId6"/>
                <a:stretch>
                  <a:fillRect t="-46" r="2" b="-470"/>
                </a:stretch>
              </a:blipFill>
            </p:spPr>
            <p:txBody>
              <a:bodyPr/>
              <a:lstStyle/>
              <a:p>
                <a:r>
                  <a:rPr lang="zh-CN" altLang="en-US">
                    <a:noFill/>
                  </a:rPr>
                  <a:t> </a:t>
                </a:r>
              </a:p>
            </p:txBody>
          </p:sp>
        </mc:Fallback>
      </mc:AlternateContent>
      <p:sp>
        <p:nvSpPr>
          <p:cNvPr id="9" name="文本框 8"/>
          <p:cNvSpPr txBox="1"/>
          <p:nvPr/>
        </p:nvSpPr>
        <p:spPr>
          <a:xfrm>
            <a:off x="825672" y="2798210"/>
            <a:ext cx="4505280"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聚类指标</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669929" y="3225084"/>
            <a:ext cx="10816128" cy="1476375"/>
          </a:xfrm>
          <a:prstGeom prst="rect">
            <a:avLst/>
          </a:prstGeom>
        </p:spPr>
        <p:txBody>
          <a:bodyPr wrap="square">
            <a:spAutoFit/>
          </a:bodyPr>
          <a:lstStyle/>
          <a:p>
            <a:pPr marL="0" marR="0" lvl="0" indent="457200" algn="just" defTabSz="914400" rtl="0" fontAlgn="auto">
              <a:lnSpc>
                <a:spcPct val="125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直观来讲，我们希望“物以类聚”，即同一簇的样本尽可能彼此相似，不同簇的样本尽可能不同。换言之，聚类结果的“簇内相似度”（intra-cluster similarity）高，且“簇间相似度”（inter-cluster similarity）低，这样的聚类效果较好。</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457200" algn="just" defTabSz="914400" rtl="0" fontAlgn="auto">
              <a:lnSpc>
                <a:spcPct val="125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p:nvSpPr>
        <p:spPr>
          <a:xfrm>
            <a:off x="924560" y="4729480"/>
            <a:ext cx="9783445" cy="1337945"/>
          </a:xfrm>
          <a:prstGeom prst="rect">
            <a:avLst/>
          </a:prstGeom>
          <a:noFill/>
        </p:spPr>
        <p:txBody>
          <a:bodyPr wrap="square" rtlCol="0" anchor="t">
            <a:spAutoFit/>
          </a:bodyPr>
          <a:p>
            <a:pPr marL="284480" lvl="1" indent="-285750" algn="just">
              <a:lnSpc>
                <a:spcPct val="150000"/>
              </a:lnSpc>
              <a:buFont typeface="Wingdings" panose="05000000000000000000" pitchFamily="2" charset="2"/>
              <a:buChar char="p"/>
              <a:defRPr/>
            </a:pPr>
            <a:r>
              <a:rPr lang="zh-CN" altLang="en-US" dirty="0">
                <a:latin typeface="微软雅黑" panose="020B0503020204020204" pitchFamily="34" charset="-122"/>
                <a:ea typeface="微软雅黑" panose="020B0503020204020204" pitchFamily="34" charset="-122"/>
                <a:sym typeface="+mn-ea"/>
              </a:rPr>
              <a:t>聚类性能度量：</a:t>
            </a:r>
            <a:endParaRPr lang="en-US" altLang="zh-CN" dirty="0">
              <a:latin typeface="微软雅黑" panose="020B0503020204020204" pitchFamily="34" charset="-122"/>
              <a:ea typeface="微软雅黑" panose="020B0503020204020204" pitchFamily="34" charset="-122"/>
            </a:endParaRPr>
          </a:p>
          <a:p>
            <a:pPr marL="741680" lvl="2" indent="-285750" algn="just">
              <a:lnSpc>
                <a:spcPct val="150000"/>
              </a:lnSpc>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sym typeface="+mn-ea"/>
              </a:rPr>
              <a:t>外部指标：将聚类结果与某个“参考模型” 进行比较。</a:t>
            </a:r>
            <a:endParaRPr lang="en-US" altLang="zh-CN" dirty="0">
              <a:latin typeface="微软雅黑" panose="020B0503020204020204" pitchFamily="34" charset="-122"/>
              <a:ea typeface="微软雅黑" panose="020B0503020204020204" pitchFamily="34" charset="-122"/>
            </a:endParaRPr>
          </a:p>
          <a:p>
            <a:pPr marL="741680" lvl="2" indent="-285750" algn="just">
              <a:lnSpc>
                <a:spcPct val="150000"/>
              </a:lnSpc>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sym typeface="+mn-ea"/>
              </a:rPr>
              <a:t>内部指标：直接考察聚类结果而不使用任何参考模型。</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02080" cy="460375"/>
          </a:xfrm>
          <a:prstGeom prst="rect">
            <a:avLst/>
          </a:prstGeom>
          <a:noFill/>
        </p:spPr>
        <p:txBody>
          <a:bodyPr wrap="none" rtlCol="0">
            <a:spAutoFit/>
          </a:bodyPr>
          <a:lstStyle/>
          <a:p>
            <a:r>
              <a:rPr lang="zh-CN" altLang="zh-CN" sz="2400" dirty="0">
                <a:solidFill>
                  <a:srgbClr val="D8422A"/>
                </a:solidFill>
                <a:latin typeface="微软雅黑" panose="020B0503020204020204" pitchFamily="34" charset="-122"/>
                <a:ea typeface="微软雅黑" panose="020B0503020204020204" pitchFamily="34" charset="-122"/>
              </a:rPr>
              <a:t>聚类指标</a:t>
            </a:r>
            <a:endParaRPr lang="zh-CN" altLang="zh-CN" sz="2400" dirty="0">
              <a:solidFill>
                <a:srgbClr val="D8422A"/>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606425" y="907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2" name="文本框 11"/>
          <p:cNvSpPr txBox="1"/>
          <p:nvPr/>
        </p:nvSpPr>
        <p:spPr>
          <a:xfrm>
            <a:off x="479425" y="951861"/>
            <a:ext cx="2556383" cy="400110"/>
          </a:xfrm>
          <a:prstGeom prst="rect">
            <a:avLst/>
          </a:prstGeom>
          <a:noFill/>
        </p:spPr>
        <p:txBody>
          <a:bodyPr wrap="square" rtlCol="0">
            <a:spAutoFit/>
          </a:bodyPr>
          <a:p>
            <a:pPr algn="just"/>
            <a:r>
              <a:rPr lang="zh-CN" altLang="en-US" sz="2000" b="1" dirty="0">
                <a:latin typeface="微软雅黑" panose="020B0503020204020204" pitchFamily="34" charset="-122"/>
                <a:ea typeface="微软雅黑" panose="020B0503020204020204" pitchFamily="34" charset="-122"/>
              </a:rPr>
              <a:t>聚类指标</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外部指标</a:t>
            </a:r>
            <a:endParaRPr lang="zh-CN" altLang="en-US" sz="20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2" name="矩形 31"/>
              <p:cNvSpPr/>
              <p:nvPr/>
            </p:nvSpPr>
            <p:spPr>
              <a:xfrm>
                <a:off x="752434" y="1413453"/>
                <a:ext cx="10725350" cy="4374515"/>
              </a:xfrm>
              <a:prstGeom prst="rect">
                <a:avLst/>
              </a:prstGeom>
            </p:spPr>
            <p:txBody>
              <a:bodyPr wrap="square">
                <a:spAutoFit/>
              </a:bodyPr>
              <a:p>
                <a:pPr marL="285750" lvl="0" indent="-285750" algn="just">
                  <a:lnSpc>
                    <a:spcPct val="150000"/>
                  </a:lnSpc>
                  <a:buFont typeface="Wingdings" panose="05000000000000000000" pitchFamily="2" charset="2"/>
                  <a:buChar char="p"/>
                  <a:defRPr/>
                </a:pPr>
                <a:r>
                  <a:rPr lang="zh-CN" altLang="en-US" dirty="0">
                    <a:latin typeface="微软雅黑" panose="020B0503020204020204" pitchFamily="34" charset="-122"/>
                    <a:ea typeface="微软雅黑" panose="020B0503020204020204" pitchFamily="34" charset="-122"/>
                  </a:rPr>
                  <a:t>对数据集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𝐷</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2</m:t>
                        </m:r>
                      </m:sub>
                    </m:sSub>
                    <m:r>
                      <a:rPr lang="en-US" altLang="zh-CN" i="1">
                        <a:latin typeface="Cambria Math" panose="02040503050406030204" pitchFamily="18" charset="0"/>
                        <a:ea typeface="微软雅黑" panose="020B0503020204020204" pitchFamily="34" charset="-122"/>
                      </a:rPr>
                      <m:t>,</m:t>
                    </m:r>
                    <m:r>
                      <a:rPr lang="en-US" altLang="zh-CN"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𝑚</m:t>
                        </m:r>
                      </m:sub>
                    </m:sSub>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，假定通过聚类得到的簇划分为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𝐶</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𝐶</m:t>
                        </m:r>
                      </m:e>
                      <m:sub>
                        <m:r>
                          <a:rPr lang="en-US" altLang="zh-CN" i="1">
                            <a:latin typeface="Cambria Math" panose="02040503050406030204" pitchFamily="18" charset="0"/>
                            <a:ea typeface="微软雅黑" panose="020B0503020204020204" pitchFamily="34" charset="-122"/>
                          </a:rPr>
                          <m:t>1</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𝐶</m:t>
                        </m:r>
                      </m:e>
                      <m:sub>
                        <m:r>
                          <a:rPr lang="en-US" altLang="zh-CN" b="0" i="1" smtClean="0">
                            <a:latin typeface="Cambria Math" panose="02040503050406030204" pitchFamily="18" charset="0"/>
                            <a:ea typeface="微软雅黑" panose="020B0503020204020204" pitchFamily="34" charset="-122"/>
                          </a:rPr>
                          <m:t>2</m:t>
                        </m:r>
                      </m:sub>
                    </m:sSub>
                    <m:r>
                      <a:rPr lang="en-US" altLang="zh-CN" i="1">
                        <a:latin typeface="Cambria Math" panose="02040503050406030204" pitchFamily="18" charset="0"/>
                        <a:ea typeface="微软雅黑" panose="020B0503020204020204" pitchFamily="34" charset="-122"/>
                      </a:rPr>
                      <m:t>,</m:t>
                    </m:r>
                    <m:r>
                      <a:rPr lang="en-US" altLang="zh-CN"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𝐶</m:t>
                        </m:r>
                      </m:e>
                      <m:sub>
                        <m:r>
                          <a:rPr lang="en-US" altLang="zh-CN" b="0" i="1" smtClean="0">
                            <a:latin typeface="Cambria Math" panose="02040503050406030204" pitchFamily="18" charset="0"/>
                            <a:ea typeface="微软雅黑" panose="020B0503020204020204" pitchFamily="34" charset="-122"/>
                          </a:rPr>
                          <m:t>𝑘</m:t>
                        </m:r>
                      </m:sub>
                    </m:sSub>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，参考模型给出的簇划分为 </a:t>
                </a:r>
                <a14:m>
                  <m:oMath xmlns:m="http://schemas.openxmlformats.org/officeDocument/2006/math">
                    <m:sSup>
                      <m:sSupPr>
                        <m:ctrlPr>
                          <a:rPr lang="en-US" altLang="zh-CN"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𝐶</m:t>
                        </m:r>
                      </m:e>
                      <m:sup>
                        <m:r>
                          <a:rPr lang="en-US" altLang="zh-CN" b="0" i="1" smtClean="0">
                            <a:latin typeface="Cambria Math" panose="02040503050406030204" pitchFamily="18" charset="0"/>
                            <a:ea typeface="微软雅黑" panose="020B0503020204020204" pitchFamily="34" charset="-122"/>
                          </a:rPr>
                          <m:t>∗</m:t>
                        </m:r>
                      </m:sup>
                    </m:sSup>
                    <m:r>
                      <a:rPr lang="en-US" altLang="zh-CN" b="0" i="1" smtClean="0">
                        <a:latin typeface="Cambria Math" panose="02040503050406030204" pitchFamily="18" charset="0"/>
                        <a:ea typeface="微软雅黑" panose="020B0503020204020204" pitchFamily="34" charset="-122"/>
                      </a:rPr>
                      <m:t>={</m:t>
                    </m:r>
                    <m:sSubSup>
                      <m:sSubSupPr>
                        <m:ctrlPr>
                          <a:rPr lang="en-US" altLang="zh-CN" b="0" i="1" smtClean="0">
                            <a:latin typeface="Cambria Math" panose="02040503050406030204" pitchFamily="18" charset="0"/>
                            <a:ea typeface="微软雅黑" panose="020B0503020204020204" pitchFamily="34" charset="-122"/>
                          </a:rPr>
                        </m:ctrlPr>
                      </m:sSubSupPr>
                      <m:e>
                        <m:r>
                          <a:rPr lang="en-US" altLang="zh-CN" b="0" i="1" smtClean="0">
                            <a:latin typeface="Cambria Math" panose="02040503050406030204" pitchFamily="18" charset="0"/>
                            <a:ea typeface="微软雅黑" panose="020B0503020204020204" pitchFamily="34" charset="-122"/>
                          </a:rPr>
                          <m:t>𝐶</m:t>
                        </m:r>
                      </m:e>
                      <m:sub>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m:t>
                        </m:r>
                      </m:sup>
                    </m:sSubSup>
                    <m:r>
                      <a:rPr lang="en-US" altLang="zh-CN" b="0" i="1" smtClean="0">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微软雅黑" panose="020B0503020204020204" pitchFamily="34" charset="-122"/>
                          </a:rPr>
                          <m:t>𝐶</m:t>
                        </m:r>
                      </m:e>
                      <m:sub>
                        <m:r>
                          <a:rPr lang="en-US" altLang="zh-CN" b="0" i="1" smtClean="0">
                            <a:latin typeface="Cambria Math" panose="02040503050406030204" pitchFamily="18" charset="0"/>
                            <a:ea typeface="微软雅黑" panose="020B0503020204020204" pitchFamily="34" charset="-122"/>
                          </a:rPr>
                          <m:t>2</m:t>
                        </m:r>
                      </m:sub>
                      <m:sup>
                        <m:r>
                          <a:rPr lang="en-US" altLang="zh-CN" i="1">
                            <a:latin typeface="Cambria Math" panose="02040503050406030204" pitchFamily="18" charset="0"/>
                            <a:ea typeface="微软雅黑" panose="020B0503020204020204" pitchFamily="34" charset="-122"/>
                          </a:rPr>
                          <m:t>∗</m:t>
                        </m:r>
                      </m:sup>
                    </m:sSubSup>
                    <m:r>
                      <a:rPr lang="en-US" altLang="zh-CN" b="0" i="1" smtClean="0">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en-US" altLang="zh-CN" i="1">
                            <a:latin typeface="Cambria Math" panose="02040503050406030204" pitchFamily="18" charset="0"/>
                            <a:ea typeface="微软雅黑" panose="020B0503020204020204" pitchFamily="34" charset="-122"/>
                          </a:rPr>
                          <m:t>𝐶</m:t>
                        </m:r>
                      </m:e>
                      <m:sub>
                        <m:r>
                          <a:rPr lang="en-US" altLang="zh-CN" b="0" i="1" smtClean="0">
                            <a:latin typeface="Cambria Math" panose="02040503050406030204" pitchFamily="18" charset="0"/>
                            <a:ea typeface="微软雅黑" panose="020B0503020204020204" pitchFamily="34" charset="-122"/>
                          </a:rPr>
                          <m:t>𝑠</m:t>
                        </m:r>
                      </m:sub>
                      <m:sup>
                        <m:r>
                          <a:rPr lang="en-US" altLang="zh-CN" i="1">
                            <a:latin typeface="Cambria Math" panose="02040503050406030204" pitchFamily="18" charset="0"/>
                            <a:ea typeface="微软雅黑" panose="020B0503020204020204" pitchFamily="34" charset="-122"/>
                          </a:rPr>
                          <m:t>∗</m:t>
                        </m:r>
                      </m:sup>
                    </m:sSubSup>
                    <m:r>
                      <a:rPr lang="en-US" altLang="zh-CN" b="0" i="1" smtClean="0">
                        <a:latin typeface="Cambria Math" panose="02040503050406030204" pitchFamily="18" charset="0"/>
                        <a:ea typeface="微软雅黑" panose="020B0503020204020204" pitchFamily="34" charset="-122"/>
                      </a:rPr>
                      <m:t>}</m:t>
                    </m:r>
                  </m:oMath>
                </a14:m>
                <a:r>
                  <a:rPr lang="zh-CN" altLang="en-US" dirty="0">
                    <a:latin typeface="微软雅黑" panose="020B0503020204020204" pitchFamily="34" charset="-122"/>
                    <a:ea typeface="微软雅黑" panose="020B0503020204020204" pitchFamily="34" charset="-122"/>
                  </a:rPr>
                  <a:t>。相应地，令 </a:t>
                </a:r>
                <a14:m>
                  <m:oMath xmlns:m="http://schemas.openxmlformats.org/officeDocument/2006/math">
                    <m:r>
                      <a:rPr lang="zh-CN" altLang="en-US" i="1" smtClean="0">
                        <a:latin typeface="Cambria Math" panose="02040503050406030204" pitchFamily="18" charset="0"/>
                        <a:ea typeface="微软雅黑" panose="020B0503020204020204" pitchFamily="34" charset="-122"/>
                      </a:rPr>
                      <m:t>𝜆</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与 </a:t>
                </a:r>
                <a14:m>
                  <m:oMath xmlns:m="http://schemas.openxmlformats.org/officeDocument/2006/math">
                    <m:sSup>
                      <m:sSupPr>
                        <m:ctrlPr>
                          <a:rPr lang="en-US" altLang="zh-CN" i="1" smtClean="0">
                            <a:latin typeface="Cambria Math" panose="02040503050406030204" pitchFamily="18" charset="0"/>
                            <a:ea typeface="微软雅黑" panose="020B0503020204020204" pitchFamily="34" charset="-122"/>
                          </a:rPr>
                        </m:ctrlPr>
                      </m:sSupPr>
                      <m:e>
                        <m:r>
                          <a:rPr lang="zh-CN" altLang="en-US" i="1" smtClean="0">
                            <a:latin typeface="Cambria Math" panose="02040503050406030204" pitchFamily="18" charset="0"/>
                            <a:ea typeface="微软雅黑" panose="020B0503020204020204" pitchFamily="34" charset="-122"/>
                          </a:rPr>
                          <m:t>𝜆</m:t>
                        </m:r>
                      </m:e>
                      <m:sup>
                        <m:r>
                          <a:rPr lang="en-US" altLang="zh-CN" b="0" i="1" smtClean="0">
                            <a:latin typeface="Cambria Math" panose="02040503050406030204" pitchFamily="18" charset="0"/>
                            <a:ea typeface="微软雅黑" panose="020B0503020204020204" pitchFamily="34" charset="-122"/>
                          </a:rPr>
                          <m:t>∗</m:t>
                        </m:r>
                      </m:sup>
                    </m:sSup>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分别表示与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𝐶</m:t>
                    </m:r>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和 </a:t>
                </a:r>
                <a14:m>
                  <m:oMath xmlns:m="http://schemas.openxmlformats.org/officeDocument/2006/math">
                    <m:sSup>
                      <m:sSupPr>
                        <m:ctrlPr>
                          <a:rPr lang="en-US" altLang="zh-CN" i="1" smtClean="0">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𝐶</m:t>
                        </m:r>
                      </m:e>
                      <m:sup>
                        <m:r>
                          <a:rPr lang="en-US" altLang="zh-CN" b="0" i="1" smtClean="0">
                            <a:latin typeface="Cambria Math" panose="02040503050406030204" pitchFamily="18" charset="0"/>
                            <a:ea typeface="微软雅黑" panose="020B0503020204020204" pitchFamily="34" charset="-122"/>
                          </a:rPr>
                          <m:t>∗</m:t>
                        </m:r>
                      </m:sup>
                    </m:sSup>
                  </m:oMath>
                </a14:m>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对应的簇标记向量。</a:t>
                </a:r>
                <a:endParaRPr lang="en-US" altLang="zh-CN" dirty="0">
                  <a:latin typeface="微软雅黑" panose="020B0503020204020204" pitchFamily="34" charset="-122"/>
                  <a:ea typeface="微软雅黑" panose="020B0503020204020204" pitchFamily="34" charset="-122"/>
                </a:endParaRPr>
              </a:p>
              <a:p>
                <a:pPr marL="285750" lvl="0" indent="-285750" algn="just">
                  <a:lnSpc>
                    <a:spcPct val="150000"/>
                  </a:lnSpc>
                  <a:buFont typeface="Wingdings" panose="05000000000000000000" pitchFamily="2" charset="2"/>
                  <a:buChar char="p"/>
                  <a:defRPr/>
                </a:pPr>
                <a:endParaRPr lang="en-US" altLang="zh-CN" dirty="0">
                  <a:latin typeface="微软雅黑" panose="020B0503020204020204" pitchFamily="34" charset="-122"/>
                  <a:ea typeface="微软雅黑" panose="020B0503020204020204" pitchFamily="34" charset="-122"/>
                </a:endParaRPr>
              </a:p>
              <a:p>
                <a:pPr marL="285750" lvl="0" indent="-285750" algn="just">
                  <a:lnSpc>
                    <a:spcPct val="150000"/>
                  </a:lnSpc>
                  <a:buFont typeface="Wingdings" panose="05000000000000000000" pitchFamily="2" charset="2"/>
                  <a:buChar char="p"/>
                  <a:defRPr/>
                </a:pPr>
                <a:r>
                  <a:rPr lang="zh-CN" altLang="en-US" dirty="0">
                    <a:latin typeface="微软雅黑" panose="020B0503020204020204" pitchFamily="34" charset="-122"/>
                    <a:ea typeface="微软雅黑" panose="020B0503020204020204" pitchFamily="34" charset="-122"/>
                  </a:rPr>
                  <a:t>将样本两两配对考虑，定义如下：</a:t>
                </a:r>
                <a:endParaRPr lang="en-US" altLang="zh-CN" dirty="0">
                  <a:latin typeface="微软雅黑" panose="020B0503020204020204" pitchFamily="34" charset="-122"/>
                  <a:ea typeface="微软雅黑" panose="020B0503020204020204" pitchFamily="34" charset="-122"/>
                </a:endParaRPr>
              </a:p>
              <a:p>
                <a:pPr lvl="0" algn="just">
                  <a:lnSpc>
                    <a:spcPct val="150000"/>
                  </a:lnSpc>
                  <a:defRPr/>
                </a:pPr>
                <a:endParaRPr kumimoji="0" lang="en-US" altLang="zh-CN"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lvl="0" algn="just">
                  <a:lnSpc>
                    <a:spcPct val="150000"/>
                  </a:lnSpc>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𝑎</m:t>
                      </m:r>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m:t>
                      </m:r>
                      <m:d>
                        <m:dPr>
                          <m:begChr m:val="|"/>
                          <m:endChr m:val="|"/>
                          <m:ctrlP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ctrlPr>
                        </m:dPr>
                        <m:e>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𝑆𝑆</m:t>
                          </m:r>
                        </m:e>
                      </m:d>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m:t>
                      </m:r>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𝑆𝑆</m:t>
                      </m:r>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m:t>
                      </m:r>
                      <m:d>
                        <m:dPr>
                          <m:begChr m:val="{"/>
                          <m:endChr m:val="}"/>
                          <m:ctrlP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ctrlPr>
                        </m:dPr>
                        <m:e>
                          <m:d>
                            <m:dPr>
                              <m:ctrlP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ctrlPr>
                            </m:dPr>
                            <m:e>
                              <m:sSub>
                                <m:sSubPr>
                                  <m:ctrlP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ctrlPr>
                                </m:sSubPr>
                                <m:e>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𝑥</m:t>
                                  </m:r>
                                </m:e>
                                <m:sub>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𝑖</m:t>
                                  </m:r>
                                </m:sub>
                              </m:sSub>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m:t>
                              </m:r>
                              <m:sSub>
                                <m:sSubPr>
                                  <m:ctrlP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ctrlPr>
                                </m:sSubPr>
                                <m:e>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𝑥</m:t>
                                  </m:r>
                                </m:e>
                                <m:sub>
                                  <m:r>
                                    <a:rPr kumimoji="0" lang="en-US" altLang="zh-CN" sz="1800" b="0" i="1" u="none" strike="noStrike" kern="1200" cap="none" spc="0" normalizeH="0" baseline="0" noProof="0" smtClean="0">
                                      <a:ln>
                                        <a:noFill/>
                                      </a:ln>
                                      <a:effectLst/>
                                      <a:uLnTx/>
                                      <a:uFillTx/>
                                      <a:latin typeface="Cambria Math" panose="02040503050406030204" pitchFamily="18" charset="0"/>
                                      <a:ea typeface="微软雅黑" panose="020B0503020204020204" pitchFamily="34" charset="-122"/>
                                      <a:cs typeface="+mn-cs"/>
                                    </a:rPr>
                                    <m:t>𝑗</m:t>
                                  </m:r>
                                </m:sub>
                              </m:sSub>
                            </m:e>
                          </m:d>
                        </m:e>
                        <m:e>
                          <m:sSub>
                            <m:sSubPr>
                              <m:ctrlPr>
                                <a:rPr lang="en-US" altLang="zh-CN" i="1">
                                  <a:latin typeface="Cambria Math" panose="02040503050406030204" pitchFamily="18" charset="0"/>
                                  <a:ea typeface="微软雅黑" panose="020B0503020204020204" pitchFamily="34" charset="-122"/>
                                </a:rPr>
                              </m:ctrlPr>
                            </m:sSubPr>
                            <m:e>
                              <m:r>
                                <a:rPr lang="zh-CN" altLang="en-US" i="1">
                                  <a:latin typeface="Cambria Math" panose="02040503050406030204" pitchFamily="18" charset="0"/>
                                  <a:ea typeface="微软雅黑" panose="020B0503020204020204" pitchFamily="34" charset="-122"/>
                                </a:rPr>
                                <m:t>𝜆</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zh-CN" altLang="en-US" i="1">
                                  <a:latin typeface="Cambria Math" panose="02040503050406030204" pitchFamily="18" charset="0"/>
                                  <a:ea typeface="微软雅黑" panose="020B0503020204020204" pitchFamily="34" charset="-122"/>
                                </a:rPr>
                                <m:t>𝜆</m:t>
                              </m:r>
                            </m:e>
                            <m:sub>
                              <m:r>
                                <a:rPr lang="en-US" altLang="zh-CN" i="1">
                                  <a:latin typeface="Cambria Math" panose="02040503050406030204" pitchFamily="18" charset="0"/>
                                  <a:ea typeface="微软雅黑" panose="020B0503020204020204" pitchFamily="34" charset="-122"/>
                                </a:rPr>
                                <m:t>𝑗</m:t>
                              </m:r>
                            </m:sub>
                          </m:sSub>
                          <m:r>
                            <a:rPr lang="en-US" altLang="zh-CN" b="0" i="1" smtClean="0">
                              <a:latin typeface="Cambria Math" panose="02040503050406030204" pitchFamily="18" charset="0"/>
                              <a:ea typeface="微软雅黑" panose="020B0503020204020204" pitchFamily="34" charset="-122"/>
                            </a:rPr>
                            <m:t>,</m:t>
                          </m:r>
                          <m:sSubSup>
                            <m:sSubSupPr>
                              <m:ctrlPr>
                                <a:rPr lang="en-US" altLang="zh-CN" b="0" i="1" smtClean="0">
                                  <a:latin typeface="Cambria Math" panose="02040503050406030204" pitchFamily="18" charset="0"/>
                                  <a:ea typeface="微软雅黑" panose="020B0503020204020204" pitchFamily="34" charset="-122"/>
                                </a:rPr>
                              </m:ctrlPr>
                            </m:sSubSupPr>
                            <m:e>
                              <m:r>
                                <a:rPr lang="zh-CN" altLang="en-US" b="0" i="1" smtClean="0">
                                  <a:latin typeface="Cambria Math" panose="02040503050406030204" pitchFamily="18" charset="0"/>
                                  <a:ea typeface="微软雅黑" panose="020B0503020204020204" pitchFamily="34" charset="-122"/>
                                </a:rPr>
                                <m:t>𝜆</m:t>
                              </m:r>
                            </m:e>
                            <m:sub>
                              <m:r>
                                <a:rPr lang="en-US" altLang="zh-CN" b="0" i="1" smtClean="0">
                                  <a:latin typeface="Cambria Math" panose="02040503050406030204" pitchFamily="18" charset="0"/>
                                  <a:ea typeface="微软雅黑" panose="020B0503020204020204" pitchFamily="34" charset="-122"/>
                                </a:rPr>
                                <m:t>𝑖</m:t>
                              </m:r>
                            </m:sub>
                            <m:sup>
                              <m:r>
                                <a:rPr lang="en-US" altLang="zh-CN" b="0" i="1" smtClean="0">
                                  <a:latin typeface="Cambria Math" panose="02040503050406030204" pitchFamily="18" charset="0"/>
                                  <a:ea typeface="微软雅黑" panose="020B0503020204020204" pitchFamily="34" charset="-122"/>
                                </a:rPr>
                                <m:t>∗</m:t>
                              </m:r>
                            </m:sup>
                          </m:sSubSup>
                          <m:r>
                            <a:rPr lang="en-US" altLang="zh-CN" b="0" i="1" smtClean="0">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zh-CN" altLang="en-US" i="1">
                                  <a:latin typeface="Cambria Math" panose="02040503050406030204" pitchFamily="18" charset="0"/>
                                  <a:ea typeface="微软雅黑" panose="020B0503020204020204" pitchFamily="34" charset="-122"/>
                                </a:rPr>
                                <m:t>𝜆</m:t>
                              </m:r>
                            </m:e>
                            <m:sub>
                              <m:r>
                                <a:rPr lang="en-US" altLang="zh-CN" b="0" i="1" smtClean="0">
                                  <a:latin typeface="Cambria Math" panose="02040503050406030204" pitchFamily="18" charset="0"/>
                                  <a:ea typeface="微软雅黑" panose="020B0503020204020204" pitchFamily="34" charset="-122"/>
                                </a:rPr>
                                <m:t>𝑗</m:t>
                              </m:r>
                            </m:sub>
                            <m:sup>
                              <m:r>
                                <a:rPr lang="en-US" altLang="zh-CN" i="1">
                                  <a:latin typeface="Cambria Math" panose="02040503050406030204" pitchFamily="18" charset="0"/>
                                  <a:ea typeface="微软雅黑" panose="020B0503020204020204" pitchFamily="34" charset="-122"/>
                                </a:rPr>
                                <m:t>∗</m:t>
                              </m:r>
                            </m:sup>
                          </m:sSubSup>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&lt;</m:t>
                          </m:r>
                          <m:r>
                            <a:rPr lang="en-US" altLang="zh-CN" b="0" i="1" smtClean="0">
                              <a:latin typeface="Cambria Math" panose="02040503050406030204" pitchFamily="18" charset="0"/>
                              <a:ea typeface="微软雅黑" panose="020B0503020204020204" pitchFamily="34" charset="-122"/>
                            </a:rPr>
                            <m:t>𝑗</m:t>
                          </m:r>
                        </m:e>
                      </m:d>
                    </m:oMath>
                  </m:oMathPara>
                </a14:m>
                <a:endParaRPr kumimoji="0" lang="en-US" altLang="zh-CN" sz="1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a:p>
                <a:pPr algn="just">
                  <a:lnSpc>
                    <a:spcPct val="150000"/>
                  </a:lnSpc>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𝑏</m:t>
                      </m:r>
                      <m:r>
                        <a:rPr lang="en-US" altLang="zh-CN" i="1">
                          <a:latin typeface="Cambria Math" panose="02040503050406030204" pitchFamily="18" charset="0"/>
                          <a:ea typeface="微软雅黑" panose="020B0503020204020204" pitchFamily="34" charset="-122"/>
                        </a:rPr>
                        <m:t>=</m:t>
                      </m:r>
                      <m:d>
                        <m:dPr>
                          <m:begChr m:val="|"/>
                          <m:endChr m:val="|"/>
                          <m:ctrlPr>
                            <a:rPr lang="en-US" altLang="zh-CN" i="1">
                              <a:latin typeface="Cambria Math" panose="02040503050406030204" pitchFamily="18" charset="0"/>
                              <a:ea typeface="微软雅黑" panose="020B0503020204020204" pitchFamily="34" charset="-122"/>
                            </a:rPr>
                          </m:ctrlPr>
                        </m:dPr>
                        <m:e>
                          <m:r>
                            <a:rPr lang="en-US" altLang="zh-CN" i="1">
                              <a:latin typeface="Cambria Math" panose="02040503050406030204" pitchFamily="18" charset="0"/>
                              <a:ea typeface="微软雅黑" panose="020B0503020204020204" pitchFamily="34" charset="-122"/>
                            </a:rPr>
                            <m:t>𝑆</m:t>
                          </m:r>
                          <m:r>
                            <a:rPr lang="en-US" altLang="zh-CN" b="0" i="1" smtClean="0">
                              <a:latin typeface="Cambria Math" panose="02040503050406030204" pitchFamily="18" charset="0"/>
                              <a:ea typeface="微软雅黑" panose="020B0503020204020204" pitchFamily="34" charset="-122"/>
                            </a:rPr>
                            <m:t>𝐷</m:t>
                          </m:r>
                        </m:e>
                      </m:d>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𝑆𝐷</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𝑖</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𝑗</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zh-CN" altLang="en-US" i="1">
                              <a:latin typeface="Cambria Math" panose="02040503050406030204" pitchFamily="18" charset="0"/>
                              <a:ea typeface="微软雅黑" panose="020B0503020204020204" pitchFamily="34" charset="-122"/>
                            </a:rPr>
                            <m:t>𝜆</m:t>
                          </m:r>
                        </m:e>
                        <m:sub>
                          <m:r>
                            <a:rPr lang="en-US" altLang="zh-CN" i="1">
                              <a:latin typeface="Cambria Math" panose="02040503050406030204" pitchFamily="18" charset="0"/>
                              <a:ea typeface="微软雅黑" panose="020B0503020204020204" pitchFamily="34" charset="-122"/>
                            </a:rPr>
                            <m:t>𝑖</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zh-CN" altLang="en-US" i="1">
                              <a:latin typeface="Cambria Math" panose="02040503050406030204" pitchFamily="18" charset="0"/>
                              <a:ea typeface="微软雅黑" panose="020B0503020204020204" pitchFamily="34" charset="-122"/>
                            </a:rPr>
                            <m:t>𝜆</m:t>
                          </m:r>
                        </m:e>
                        <m:sub>
                          <m:r>
                            <a:rPr lang="en-US" altLang="zh-CN" i="1">
                              <a:latin typeface="Cambria Math" panose="02040503050406030204" pitchFamily="18" charset="0"/>
                              <a:ea typeface="微软雅黑" panose="020B0503020204020204" pitchFamily="34" charset="-122"/>
                            </a:rPr>
                            <m:t>𝑗</m:t>
                          </m:r>
                        </m:sub>
                      </m:sSub>
                      <m:r>
                        <a:rPr lang="en-US" altLang="zh-CN" i="1">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zh-CN" altLang="en-US" i="1">
                              <a:latin typeface="Cambria Math" panose="02040503050406030204" pitchFamily="18" charset="0"/>
                              <a:ea typeface="微软雅黑" panose="020B0503020204020204" pitchFamily="34" charset="-122"/>
                            </a:rPr>
                            <m:t>𝜆</m:t>
                          </m:r>
                        </m:e>
                        <m:sub>
                          <m:r>
                            <a:rPr lang="en-US" altLang="zh-CN" i="1">
                              <a:latin typeface="Cambria Math" panose="02040503050406030204" pitchFamily="18" charset="0"/>
                              <a:ea typeface="微软雅黑" panose="020B0503020204020204" pitchFamily="34" charset="-122"/>
                            </a:rPr>
                            <m:t>𝑖</m:t>
                          </m:r>
                        </m:sub>
                        <m:sup>
                          <m:r>
                            <a:rPr lang="en-US" altLang="zh-CN" i="1">
                              <a:latin typeface="Cambria Math" panose="02040503050406030204" pitchFamily="18" charset="0"/>
                              <a:ea typeface="微软雅黑" panose="020B0503020204020204" pitchFamily="34" charset="-122"/>
                            </a:rPr>
                            <m:t>∗</m:t>
                          </m:r>
                        </m:sup>
                      </m:sSubSup>
                      <m:r>
                        <a:rPr lang="en-US" altLang="zh-CN" i="1" smtClean="0">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zh-CN" altLang="en-US" i="1">
                              <a:latin typeface="Cambria Math" panose="02040503050406030204" pitchFamily="18" charset="0"/>
                              <a:ea typeface="微软雅黑" panose="020B0503020204020204" pitchFamily="34" charset="-122"/>
                            </a:rPr>
                            <m:t>𝜆</m:t>
                          </m:r>
                        </m:e>
                        <m:sub>
                          <m:r>
                            <a:rPr lang="en-US" altLang="zh-CN" i="1">
                              <a:latin typeface="Cambria Math" panose="02040503050406030204" pitchFamily="18" charset="0"/>
                              <a:ea typeface="微软雅黑" panose="020B0503020204020204" pitchFamily="34" charset="-122"/>
                            </a:rPr>
                            <m:t>𝑗</m:t>
                          </m:r>
                        </m:sub>
                        <m:sup>
                          <m:r>
                            <a:rPr lang="en-US" altLang="zh-CN" i="1">
                              <a:latin typeface="Cambria Math" panose="02040503050406030204" pitchFamily="18" charset="0"/>
                              <a:ea typeface="微软雅黑" panose="020B0503020204020204" pitchFamily="34" charset="-122"/>
                            </a:rPr>
                            <m:t>∗</m:t>
                          </m:r>
                        </m:sup>
                      </m:sSubSup>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&lt;</m:t>
                      </m:r>
                      <m:r>
                        <a:rPr lang="en-US" altLang="zh-CN" i="1">
                          <a:latin typeface="Cambria Math" panose="02040503050406030204" pitchFamily="18" charset="0"/>
                          <a:ea typeface="微软雅黑" panose="020B0503020204020204" pitchFamily="34" charset="-122"/>
                        </a:rPr>
                        <m:t>𝑗</m:t>
                      </m:r>
                      <m:r>
                        <a:rPr lang="en-US" altLang="zh-CN" i="1">
                          <a:latin typeface="Cambria Math" panose="02040503050406030204" pitchFamily="18" charset="0"/>
                          <a:ea typeface="微软雅黑" panose="020B0503020204020204" pitchFamily="34" charset="-122"/>
                        </a:rPr>
                        <m:t>}</m:t>
                      </m:r>
                    </m:oMath>
                  </m:oMathPara>
                </a14:m>
                <a:endParaRPr lang="zh-CN" altLang="en-US" dirty="0">
                  <a:latin typeface="微软雅黑" panose="020B0503020204020204" pitchFamily="34" charset="-122"/>
                  <a:ea typeface="微软雅黑" panose="020B0503020204020204" pitchFamily="34" charset="-122"/>
                </a:endParaRPr>
              </a:p>
              <a:p>
                <a:pPr algn="just">
                  <a:lnSpc>
                    <a:spcPct val="150000"/>
                  </a:lnSpc>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𝑐</m:t>
                      </m:r>
                      <m:r>
                        <a:rPr lang="en-US" altLang="zh-CN" i="1">
                          <a:latin typeface="Cambria Math" panose="02040503050406030204" pitchFamily="18" charset="0"/>
                          <a:ea typeface="微软雅黑" panose="020B0503020204020204" pitchFamily="34" charset="-122"/>
                        </a:rPr>
                        <m:t>=</m:t>
                      </m:r>
                      <m:d>
                        <m:dPr>
                          <m:begChr m:val="|"/>
                          <m:endChr m:val="|"/>
                          <m:ctrlPr>
                            <a:rPr lang="en-US" altLang="zh-CN" i="1">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𝐷</m:t>
                          </m:r>
                          <m:r>
                            <a:rPr lang="en-US" altLang="zh-CN" i="1">
                              <a:latin typeface="Cambria Math" panose="02040503050406030204" pitchFamily="18" charset="0"/>
                              <a:ea typeface="微软雅黑" panose="020B0503020204020204" pitchFamily="34" charset="-122"/>
                            </a:rPr>
                            <m:t>𝑆</m:t>
                          </m:r>
                        </m:e>
                      </m:d>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𝐷𝑆</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𝑖</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𝑗</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zh-CN" altLang="en-US" i="1">
                              <a:latin typeface="Cambria Math" panose="02040503050406030204" pitchFamily="18" charset="0"/>
                              <a:ea typeface="微软雅黑" panose="020B0503020204020204" pitchFamily="34" charset="-122"/>
                            </a:rPr>
                            <m:t>𝜆</m:t>
                          </m:r>
                        </m:e>
                        <m:sub>
                          <m:r>
                            <a:rPr lang="en-US" altLang="zh-CN" i="1">
                              <a:latin typeface="Cambria Math" panose="02040503050406030204" pitchFamily="18" charset="0"/>
                              <a:ea typeface="微软雅黑" panose="020B0503020204020204" pitchFamily="34" charset="-122"/>
                            </a:rPr>
                            <m:t>𝑖</m:t>
                          </m:r>
                        </m:sub>
                      </m:sSub>
                      <m:r>
                        <a:rPr lang="en-US" altLang="zh-CN"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zh-CN" altLang="en-US" i="1">
                              <a:latin typeface="Cambria Math" panose="02040503050406030204" pitchFamily="18" charset="0"/>
                              <a:ea typeface="微软雅黑" panose="020B0503020204020204" pitchFamily="34" charset="-122"/>
                            </a:rPr>
                            <m:t>𝜆</m:t>
                          </m:r>
                        </m:e>
                        <m:sub>
                          <m:r>
                            <a:rPr lang="en-US" altLang="zh-CN" i="1">
                              <a:latin typeface="Cambria Math" panose="02040503050406030204" pitchFamily="18" charset="0"/>
                              <a:ea typeface="微软雅黑" panose="020B0503020204020204" pitchFamily="34" charset="-122"/>
                            </a:rPr>
                            <m:t>𝑗</m:t>
                          </m:r>
                        </m:sub>
                      </m:sSub>
                      <m:r>
                        <a:rPr lang="en-US" altLang="zh-CN" i="1">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zh-CN" altLang="en-US" i="1">
                              <a:latin typeface="Cambria Math" panose="02040503050406030204" pitchFamily="18" charset="0"/>
                              <a:ea typeface="微软雅黑" panose="020B0503020204020204" pitchFamily="34" charset="-122"/>
                            </a:rPr>
                            <m:t>𝜆</m:t>
                          </m:r>
                        </m:e>
                        <m:sub>
                          <m:r>
                            <a:rPr lang="en-US" altLang="zh-CN" i="1">
                              <a:latin typeface="Cambria Math" panose="02040503050406030204" pitchFamily="18" charset="0"/>
                              <a:ea typeface="微软雅黑" panose="020B0503020204020204" pitchFamily="34" charset="-122"/>
                            </a:rPr>
                            <m:t>𝑖</m:t>
                          </m:r>
                        </m:sub>
                        <m:sup>
                          <m:r>
                            <a:rPr lang="en-US" altLang="zh-CN" i="1">
                              <a:latin typeface="Cambria Math" panose="02040503050406030204" pitchFamily="18" charset="0"/>
                              <a:ea typeface="微软雅黑" panose="020B0503020204020204" pitchFamily="34" charset="-122"/>
                            </a:rPr>
                            <m:t>∗</m:t>
                          </m:r>
                        </m:sup>
                      </m:sSubSup>
                      <m:r>
                        <a:rPr lang="en-US" altLang="zh-CN" i="1">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zh-CN" altLang="en-US" i="1">
                              <a:latin typeface="Cambria Math" panose="02040503050406030204" pitchFamily="18" charset="0"/>
                              <a:ea typeface="微软雅黑" panose="020B0503020204020204" pitchFamily="34" charset="-122"/>
                            </a:rPr>
                            <m:t>𝜆</m:t>
                          </m:r>
                        </m:e>
                        <m:sub>
                          <m:r>
                            <a:rPr lang="en-US" altLang="zh-CN" i="1">
                              <a:latin typeface="Cambria Math" panose="02040503050406030204" pitchFamily="18" charset="0"/>
                              <a:ea typeface="微软雅黑" panose="020B0503020204020204" pitchFamily="34" charset="-122"/>
                            </a:rPr>
                            <m:t>𝑗</m:t>
                          </m:r>
                        </m:sub>
                        <m:sup>
                          <m:r>
                            <a:rPr lang="en-US" altLang="zh-CN" i="1">
                              <a:latin typeface="Cambria Math" panose="02040503050406030204" pitchFamily="18" charset="0"/>
                              <a:ea typeface="微软雅黑" panose="020B0503020204020204" pitchFamily="34" charset="-122"/>
                            </a:rPr>
                            <m:t>∗</m:t>
                          </m:r>
                        </m:sup>
                      </m:sSubSup>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&lt;</m:t>
                      </m:r>
                      <m:r>
                        <a:rPr lang="en-US" altLang="zh-CN" i="1">
                          <a:latin typeface="Cambria Math" panose="02040503050406030204" pitchFamily="18" charset="0"/>
                          <a:ea typeface="微软雅黑" panose="020B0503020204020204" pitchFamily="34" charset="-122"/>
                        </a:rPr>
                        <m:t>𝑗</m:t>
                      </m:r>
                      <m:r>
                        <a:rPr lang="en-US" altLang="zh-CN" i="1">
                          <a:latin typeface="Cambria Math" panose="02040503050406030204" pitchFamily="18" charset="0"/>
                          <a:ea typeface="微软雅黑" panose="020B0503020204020204" pitchFamily="34" charset="-122"/>
                        </a:rPr>
                        <m:t>}</m:t>
                      </m:r>
                    </m:oMath>
                  </m:oMathPara>
                </a14:m>
                <a:endParaRPr lang="zh-CN" altLang="en-US" dirty="0">
                  <a:latin typeface="微软雅黑" panose="020B0503020204020204" pitchFamily="34" charset="-122"/>
                  <a:ea typeface="微软雅黑" panose="020B0503020204020204" pitchFamily="34" charset="-122"/>
                </a:endParaRPr>
              </a:p>
              <a:p>
                <a:pPr algn="just">
                  <a:lnSpc>
                    <a:spcPct val="150000"/>
                  </a:lnSpc>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𝑑</m:t>
                      </m:r>
                      <m:r>
                        <a:rPr lang="en-US" altLang="zh-CN" i="1">
                          <a:latin typeface="Cambria Math" panose="02040503050406030204" pitchFamily="18" charset="0"/>
                          <a:ea typeface="微软雅黑" panose="020B0503020204020204" pitchFamily="34" charset="-122"/>
                        </a:rPr>
                        <m:t>=</m:t>
                      </m:r>
                      <m:d>
                        <m:dPr>
                          <m:begChr m:val="|"/>
                          <m:endChr m:val="|"/>
                          <m:ctrlPr>
                            <a:rPr lang="en-US" altLang="zh-CN" i="1">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𝐷𝐷</m:t>
                          </m:r>
                        </m:e>
                      </m:d>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𝐷𝐷</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𝑖</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𝑗</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zh-CN" altLang="en-US" i="1">
                              <a:latin typeface="Cambria Math" panose="02040503050406030204" pitchFamily="18" charset="0"/>
                              <a:ea typeface="微软雅黑" panose="020B0503020204020204" pitchFamily="34" charset="-122"/>
                            </a:rPr>
                            <m:t>𝜆</m:t>
                          </m:r>
                        </m:e>
                        <m:sub>
                          <m:r>
                            <a:rPr lang="en-US" altLang="zh-CN" i="1">
                              <a:latin typeface="Cambria Math" panose="02040503050406030204" pitchFamily="18" charset="0"/>
                              <a:ea typeface="微软雅黑" panose="020B0503020204020204" pitchFamily="34" charset="-122"/>
                            </a:rPr>
                            <m:t>𝑖</m:t>
                          </m:r>
                        </m:sub>
                      </m:sSub>
                      <m:r>
                        <a:rPr lang="en-US" altLang="zh-CN"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zh-CN" altLang="en-US" i="1">
                              <a:latin typeface="Cambria Math" panose="02040503050406030204" pitchFamily="18" charset="0"/>
                              <a:ea typeface="微软雅黑" panose="020B0503020204020204" pitchFamily="34" charset="-122"/>
                            </a:rPr>
                            <m:t>𝜆</m:t>
                          </m:r>
                        </m:e>
                        <m:sub>
                          <m:r>
                            <a:rPr lang="en-US" altLang="zh-CN" i="1">
                              <a:latin typeface="Cambria Math" panose="02040503050406030204" pitchFamily="18" charset="0"/>
                              <a:ea typeface="微软雅黑" panose="020B0503020204020204" pitchFamily="34" charset="-122"/>
                            </a:rPr>
                            <m:t>𝑗</m:t>
                          </m:r>
                        </m:sub>
                      </m:sSub>
                      <m:r>
                        <a:rPr lang="en-US" altLang="zh-CN" i="1">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zh-CN" altLang="en-US" i="1">
                              <a:latin typeface="Cambria Math" panose="02040503050406030204" pitchFamily="18" charset="0"/>
                              <a:ea typeface="微软雅黑" panose="020B0503020204020204" pitchFamily="34" charset="-122"/>
                            </a:rPr>
                            <m:t>𝜆</m:t>
                          </m:r>
                        </m:e>
                        <m:sub>
                          <m:r>
                            <a:rPr lang="en-US" altLang="zh-CN" i="1">
                              <a:latin typeface="Cambria Math" panose="02040503050406030204" pitchFamily="18" charset="0"/>
                              <a:ea typeface="微软雅黑" panose="020B0503020204020204" pitchFamily="34" charset="-122"/>
                            </a:rPr>
                            <m:t>𝑖</m:t>
                          </m:r>
                        </m:sub>
                        <m:sup>
                          <m:r>
                            <a:rPr lang="en-US" altLang="zh-CN" i="1">
                              <a:latin typeface="Cambria Math" panose="02040503050406030204" pitchFamily="18" charset="0"/>
                              <a:ea typeface="微软雅黑" panose="020B0503020204020204" pitchFamily="34" charset="-122"/>
                            </a:rPr>
                            <m:t>∗</m:t>
                          </m:r>
                        </m:sup>
                      </m:sSubSup>
                      <m:r>
                        <a:rPr lang="en-US" altLang="zh-CN" i="1" smtClean="0">
                          <a:latin typeface="Cambria Math" panose="02040503050406030204" pitchFamily="18" charset="0"/>
                          <a:ea typeface="微软雅黑" panose="020B0503020204020204" pitchFamily="34" charset="-122"/>
                        </a:rPr>
                        <m:t>≠</m:t>
                      </m:r>
                      <m:sSubSup>
                        <m:sSubSupPr>
                          <m:ctrlPr>
                            <a:rPr lang="en-US" altLang="zh-CN" i="1">
                              <a:latin typeface="Cambria Math" panose="02040503050406030204" pitchFamily="18" charset="0"/>
                              <a:ea typeface="微软雅黑" panose="020B0503020204020204" pitchFamily="34" charset="-122"/>
                            </a:rPr>
                          </m:ctrlPr>
                        </m:sSubSupPr>
                        <m:e>
                          <m:r>
                            <a:rPr lang="zh-CN" altLang="en-US" i="1">
                              <a:latin typeface="Cambria Math" panose="02040503050406030204" pitchFamily="18" charset="0"/>
                              <a:ea typeface="微软雅黑" panose="020B0503020204020204" pitchFamily="34" charset="-122"/>
                            </a:rPr>
                            <m:t>𝜆</m:t>
                          </m:r>
                        </m:e>
                        <m:sub>
                          <m:r>
                            <a:rPr lang="en-US" altLang="zh-CN" i="1">
                              <a:latin typeface="Cambria Math" panose="02040503050406030204" pitchFamily="18" charset="0"/>
                              <a:ea typeface="微软雅黑" panose="020B0503020204020204" pitchFamily="34" charset="-122"/>
                            </a:rPr>
                            <m:t>𝑗</m:t>
                          </m:r>
                        </m:sub>
                        <m:sup>
                          <m:r>
                            <a:rPr lang="en-US" altLang="zh-CN" i="1">
                              <a:latin typeface="Cambria Math" panose="02040503050406030204" pitchFamily="18" charset="0"/>
                              <a:ea typeface="微软雅黑" panose="020B0503020204020204" pitchFamily="34" charset="-122"/>
                            </a:rPr>
                            <m:t>∗</m:t>
                          </m:r>
                        </m:sup>
                      </m:sSubSup>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𝑖</m:t>
                      </m:r>
                      <m:r>
                        <a:rPr lang="en-US" altLang="zh-CN" i="1">
                          <a:latin typeface="Cambria Math" panose="02040503050406030204" pitchFamily="18" charset="0"/>
                          <a:ea typeface="微软雅黑" panose="020B0503020204020204" pitchFamily="34" charset="-122"/>
                        </a:rPr>
                        <m:t>&lt;</m:t>
                      </m:r>
                      <m:r>
                        <a:rPr lang="en-US" altLang="zh-CN" i="1">
                          <a:latin typeface="Cambria Math" panose="02040503050406030204" pitchFamily="18" charset="0"/>
                          <a:ea typeface="微软雅黑" panose="020B0503020204020204" pitchFamily="34" charset="-122"/>
                        </a:rPr>
                        <m:t>𝑗</m:t>
                      </m:r>
                      <m:r>
                        <a:rPr lang="en-US" altLang="zh-CN" i="1">
                          <a:latin typeface="Cambria Math" panose="02040503050406030204" pitchFamily="18" charset="0"/>
                          <a:ea typeface="微软雅黑" panose="020B0503020204020204" pitchFamily="34" charset="-122"/>
                        </a:rPr>
                        <m:t>}</m:t>
                      </m:r>
                    </m:oMath>
                  </m:oMathPara>
                </a14:m>
                <a:endParaRPr lang="zh-CN" altLang="en-US" dirty="0">
                  <a:latin typeface="微软雅黑" panose="020B0503020204020204" pitchFamily="34" charset="-122"/>
                  <a:ea typeface="微软雅黑" panose="020B0503020204020204" pitchFamily="34" charset="-122"/>
                </a:endParaRPr>
              </a:p>
              <a:p>
                <a:pPr lvl="0" algn="just">
                  <a:lnSpc>
                    <a:spcPct val="150000"/>
                  </a:lnSpc>
                  <a:defRPr/>
                </a:pPr>
                <a:endPar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mc:Choice>
        <mc:Fallback>
          <p:sp>
            <p:nvSpPr>
              <p:cNvPr id="32" name="矩形 31"/>
              <p:cNvSpPr>
                <a:spLocks noRot="1" noChangeAspect="1" noMove="1" noResize="1" noEditPoints="1" noAdjustHandles="1" noChangeArrowheads="1" noChangeShapeType="1" noTextEdit="1"/>
              </p:cNvSpPr>
              <p:nvPr/>
            </p:nvSpPr>
            <p:spPr>
              <a:xfrm>
                <a:off x="752434" y="1413453"/>
                <a:ext cx="10725350" cy="4374515"/>
              </a:xfrm>
              <a:prstGeom prst="rect">
                <a:avLst/>
              </a:prstGeom>
              <a:blipFill rotWithShape="1">
                <a:blip r:embed="rId6"/>
                <a:stretch>
                  <a:fillRect l="-6" t="-13" r="1" b="13"/>
                </a:stretch>
              </a:blipFill>
            </p:spPr>
            <p:txBody>
              <a:bodyPr/>
              <a:lstStyle/>
              <a:p>
                <a:r>
                  <a:rPr lang="zh-CN" alt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02080" cy="460375"/>
          </a:xfrm>
          <a:prstGeom prst="rect">
            <a:avLst/>
          </a:prstGeom>
          <a:noFill/>
        </p:spPr>
        <p:txBody>
          <a:bodyPr wrap="none" rtlCol="0">
            <a:spAutoFit/>
          </a:bodyPr>
          <a:lstStyle/>
          <a:p>
            <a:r>
              <a:rPr lang="zh-CN" altLang="zh-CN" sz="2400" dirty="0">
                <a:solidFill>
                  <a:srgbClr val="D8422A"/>
                </a:solidFill>
                <a:latin typeface="微软雅黑" panose="020B0503020204020204" pitchFamily="34" charset="-122"/>
                <a:ea typeface="微软雅黑" panose="020B0503020204020204" pitchFamily="34" charset="-122"/>
              </a:rPr>
              <a:t>聚类指标</a:t>
            </a:r>
            <a:endParaRPr lang="zh-CN" altLang="zh-CN" sz="2400" dirty="0">
              <a:solidFill>
                <a:srgbClr val="D8422A"/>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606425" y="907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12" name="文本框 11"/>
          <p:cNvSpPr txBox="1"/>
          <p:nvPr/>
        </p:nvSpPr>
        <p:spPr>
          <a:xfrm>
            <a:off x="479425" y="951861"/>
            <a:ext cx="2556383" cy="400110"/>
          </a:xfrm>
          <a:prstGeom prst="rect">
            <a:avLst/>
          </a:prstGeom>
          <a:noFill/>
        </p:spPr>
        <p:txBody>
          <a:bodyPr wrap="square" rtlCol="0">
            <a:spAutoFit/>
          </a:bodyPr>
          <a:p>
            <a:pPr algn="just"/>
            <a:r>
              <a:rPr lang="zh-CN" altLang="en-US" sz="2000" b="1" dirty="0">
                <a:latin typeface="微软雅黑" panose="020B0503020204020204" pitchFamily="34" charset="-122"/>
                <a:ea typeface="微软雅黑" panose="020B0503020204020204" pitchFamily="34" charset="-122"/>
              </a:rPr>
              <a:t>聚类指标</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外部指标</a:t>
            </a:r>
            <a:endParaRPr lang="zh-CN" altLang="en-US" sz="20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479425" y="951861"/>
            <a:ext cx="2580767" cy="400110"/>
          </a:xfrm>
          <a:prstGeom prst="rect">
            <a:avLst/>
          </a:prstGeom>
          <a:noFill/>
        </p:spPr>
        <p:txBody>
          <a:bodyPr wrap="square" rtlCol="0">
            <a:spAutoFit/>
          </a:bodyPr>
          <a:lstStyle/>
          <a:p>
            <a:pPr algn="just"/>
            <a:r>
              <a:rPr lang="zh-CN" altLang="en-US" sz="2000" b="1" dirty="0">
                <a:latin typeface="微软雅黑" panose="020B0503020204020204" pitchFamily="34" charset="-122"/>
                <a:ea typeface="微软雅黑" panose="020B0503020204020204" pitchFamily="34" charset="-122"/>
              </a:rPr>
              <a:t>聚类指标</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外部指标</a:t>
            </a:r>
            <a:endParaRPr lang="zh-CN" altLang="en-US" sz="2000" b="1"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矩形 4"/>
              <p:cNvSpPr/>
              <p:nvPr/>
            </p:nvSpPr>
            <p:spPr>
              <a:xfrm>
                <a:off x="752434" y="1413453"/>
                <a:ext cx="10725350" cy="4578985"/>
              </a:xfrm>
              <a:prstGeom prst="rect">
                <a:avLst/>
              </a:prstGeom>
            </p:spPr>
            <p:txBody>
              <a:bodyPr wrap="square">
                <a:spAutoFit/>
              </a:bodyPr>
              <a:lstStyle/>
              <a:p>
                <a:pPr marL="285750" lvl="0" indent="-285750" algn="just">
                  <a:lnSpc>
                    <a:spcPct val="150000"/>
                  </a:lnSpc>
                  <a:buFont typeface="Wingdings" panose="05000000000000000000" pitchFamily="2" charset="2"/>
                  <a:buChar char="p"/>
                  <a:defRPr/>
                </a:pPr>
                <a:r>
                  <a:rPr lang="en-US" altLang="zh-CN" dirty="0">
                    <a:latin typeface="微软雅黑" panose="020B0503020204020204" pitchFamily="34" charset="-122"/>
                    <a:ea typeface="微软雅黑" panose="020B0503020204020204" pitchFamily="34" charset="-122"/>
                  </a:rPr>
                  <a:t>Jaccard</a:t>
                </a:r>
                <a:r>
                  <a:rPr lang="zh-CN" altLang="en-US" dirty="0">
                    <a:latin typeface="微软雅黑" panose="020B0503020204020204" pitchFamily="34" charset="-122"/>
                    <a:ea typeface="微软雅黑" panose="020B0503020204020204" pitchFamily="34" charset="-122"/>
                  </a:rPr>
                  <a:t>系数（</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Jaccard</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Coefficient, JC</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0" algn="just">
                  <a:lnSpc>
                    <a:spcPct val="150000"/>
                  </a:lnSpc>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𝐽𝐶</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𝑎</m:t>
                          </m:r>
                        </m:num>
                        <m:den>
                          <m:r>
                            <a:rPr lang="en-US" altLang="zh-CN" b="0" i="1" smtClean="0">
                              <a:latin typeface="Cambria Math" panose="02040503050406030204" pitchFamily="18" charset="0"/>
                              <a:ea typeface="微软雅黑" panose="020B0503020204020204" pitchFamily="34" charset="-122"/>
                            </a:rPr>
                            <m:t>𝑎</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𝑏</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𝑐</m:t>
                          </m:r>
                        </m:den>
                      </m:f>
                    </m:oMath>
                  </m:oMathPara>
                </a14:m>
                <a:endParaRPr lang="zh-CN" altLang="en-US" dirty="0">
                  <a:latin typeface="微软雅黑" panose="020B0503020204020204" pitchFamily="34" charset="-122"/>
                  <a:ea typeface="微软雅黑" panose="020B0503020204020204" pitchFamily="34" charset="-122"/>
                </a:endParaRPr>
              </a:p>
              <a:p>
                <a:pPr marL="285750" lvl="0" indent="-285750" algn="just">
                  <a:lnSpc>
                    <a:spcPct val="150000"/>
                  </a:lnSpc>
                  <a:buFont typeface="Wingdings" panose="05000000000000000000" pitchFamily="2" charset="2"/>
                  <a:buChar char="p"/>
                  <a:defRPr/>
                </a:pPr>
                <a:endParaRPr lang="en-US" altLang="zh-CN" dirty="0">
                  <a:latin typeface="微软雅黑" panose="020B0503020204020204" pitchFamily="34" charset="-122"/>
                  <a:ea typeface="微软雅黑" panose="020B0503020204020204" pitchFamily="34" charset="-122"/>
                </a:endParaRPr>
              </a:p>
              <a:p>
                <a:pPr marL="285750" lvl="0" indent="-285750" algn="just">
                  <a:lnSpc>
                    <a:spcPct val="150000"/>
                  </a:lnSpc>
                  <a:buFont typeface="Wingdings" panose="05000000000000000000" pitchFamily="2" charset="2"/>
                  <a:buChar char="p"/>
                  <a:defRPr/>
                </a:pPr>
                <a:r>
                  <a:rPr lang="en-US" altLang="zh-CN" dirty="0">
                    <a:latin typeface="微软雅黑" panose="020B0503020204020204" pitchFamily="34" charset="-122"/>
                    <a:ea typeface="微软雅黑" panose="020B0503020204020204" pitchFamily="34" charset="-122"/>
                  </a:rPr>
                  <a:t>FM</a:t>
                </a:r>
                <a:r>
                  <a:rPr lang="zh-CN" altLang="en-US" dirty="0">
                    <a:latin typeface="微软雅黑" panose="020B0503020204020204" pitchFamily="34" charset="-122"/>
                    <a:ea typeface="微软雅黑" panose="020B0503020204020204" pitchFamily="34" charset="-122"/>
                  </a:rPr>
                  <a:t>指数（</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Fowlkes and Mallows Index, FMI</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pPr lvl="0" algn="just">
                  <a:lnSpc>
                    <a:spcPct val="150000"/>
                  </a:lnSpc>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𝐹𝑀𝐼</m:t>
                      </m:r>
                      <m:r>
                        <a:rPr lang="en-US" altLang="zh-CN" b="0" i="1" smtClean="0">
                          <a:latin typeface="Cambria Math" panose="02040503050406030204" pitchFamily="18" charset="0"/>
                          <a:ea typeface="微软雅黑" panose="020B0503020204020204" pitchFamily="34" charset="-122"/>
                        </a:rPr>
                        <m:t>=</m:t>
                      </m:r>
                      <m:rad>
                        <m:radPr>
                          <m:degHide m:val="on"/>
                          <m:ctrlPr>
                            <a:rPr lang="en-US" altLang="zh-CN" b="0" i="1" smtClean="0">
                              <a:latin typeface="Cambria Math" panose="02040503050406030204" pitchFamily="18" charset="0"/>
                              <a:ea typeface="微软雅黑" panose="020B0503020204020204" pitchFamily="34" charset="-122"/>
                            </a:rPr>
                          </m:ctrlPr>
                        </m:radPr>
                        <m:deg/>
                        <m:e>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𝑎</m:t>
                              </m:r>
                            </m:num>
                            <m:den>
                              <m:r>
                                <a:rPr lang="en-US" altLang="zh-CN" b="0" i="1" smtClean="0">
                                  <a:latin typeface="Cambria Math" panose="02040503050406030204" pitchFamily="18" charset="0"/>
                                  <a:ea typeface="微软雅黑" panose="020B0503020204020204" pitchFamily="34" charset="-122"/>
                                </a:rPr>
                                <m:t>𝑎</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𝑏</m:t>
                              </m:r>
                            </m:den>
                          </m:f>
                          <m:r>
                            <a:rPr lang="en-US" altLang="zh-CN" b="0"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微软雅黑" panose="020B0503020204020204" pitchFamily="34" charset="-122"/>
                                </a:rPr>
                              </m:ctrlPr>
                            </m:fPr>
                            <m:num>
                              <m:r>
                                <a:rPr lang="en-US" altLang="zh-CN" i="1">
                                  <a:latin typeface="Cambria Math" panose="02040503050406030204" pitchFamily="18" charset="0"/>
                                  <a:ea typeface="微软雅黑" panose="020B0503020204020204" pitchFamily="34" charset="-122"/>
                                </a:rPr>
                                <m:t>𝑎</m:t>
                              </m:r>
                            </m:num>
                            <m:den>
                              <m:r>
                                <a:rPr lang="en-US" altLang="zh-CN" i="1">
                                  <a:latin typeface="Cambria Math" panose="02040503050406030204" pitchFamily="18" charset="0"/>
                                  <a:ea typeface="微软雅黑" panose="020B0503020204020204" pitchFamily="34" charset="-122"/>
                                </a:rPr>
                                <m:t>𝑎</m:t>
                              </m:r>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𝑐</m:t>
                              </m:r>
                            </m:den>
                          </m:f>
                        </m:e>
                      </m:rad>
                    </m:oMath>
                  </m:oMathPara>
                </a14:m>
                <a:endParaRPr lang="en-US" altLang="zh-CN" dirty="0">
                  <a:latin typeface="微软雅黑" panose="020B0503020204020204" pitchFamily="34" charset="-122"/>
                  <a:ea typeface="微软雅黑" panose="020B0503020204020204" pitchFamily="34" charset="-122"/>
                </a:endParaRPr>
              </a:p>
              <a:p>
                <a:pPr marL="285750" lvl="0" indent="-285750" algn="just">
                  <a:lnSpc>
                    <a:spcPct val="150000"/>
                  </a:lnSpc>
                  <a:buFont typeface="Wingdings" panose="05000000000000000000" pitchFamily="2" charset="2"/>
                  <a:buChar char="p"/>
                  <a:defRPr/>
                </a:pPr>
                <a:endParaRPr lang="en-US" altLang="zh-CN" dirty="0">
                  <a:latin typeface="微软雅黑" panose="020B0503020204020204" pitchFamily="34" charset="-122"/>
                  <a:ea typeface="微软雅黑" panose="020B0503020204020204" pitchFamily="34" charset="-122"/>
                </a:endParaRPr>
              </a:p>
              <a:p>
                <a:pPr marL="285750" lvl="0" indent="-285750" algn="just">
                  <a:lnSpc>
                    <a:spcPct val="150000"/>
                  </a:lnSpc>
                  <a:buFont typeface="Wingdings" panose="05000000000000000000" pitchFamily="2" charset="2"/>
                  <a:buChar char="p"/>
                  <a:defRPr/>
                </a:pPr>
                <a:r>
                  <a:rPr lang="en-US" altLang="zh-CN" dirty="0">
                    <a:latin typeface="微软雅黑" panose="020B0503020204020204" pitchFamily="34" charset="-122"/>
                    <a:ea typeface="微软雅黑" panose="020B0503020204020204" pitchFamily="34" charset="-122"/>
                  </a:rPr>
                  <a:t>Rand</a:t>
                </a:r>
                <a:r>
                  <a:rPr lang="zh-CN" altLang="en-US" dirty="0">
                    <a:latin typeface="微软雅黑" panose="020B0503020204020204" pitchFamily="34" charset="-122"/>
                    <a:ea typeface="微软雅黑" panose="020B0503020204020204" pitchFamily="34" charset="-122"/>
                  </a:rPr>
                  <a:t>指数（</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Rand Index, RI</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pPr lvl="0" algn="just">
                  <a:lnSpc>
                    <a:spcPct val="150000"/>
                  </a:lnSpc>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微软雅黑" panose="020B0503020204020204" pitchFamily="34" charset="-122"/>
                        </a:rPr>
                        <m:t>𝑅𝐼</m:t>
                      </m:r>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2</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𝑎</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𝑑</m:t>
                          </m:r>
                          <m:r>
                            <a:rPr lang="en-US" altLang="zh-CN" b="0" i="1" smtClean="0">
                              <a:latin typeface="Cambria Math" panose="02040503050406030204" pitchFamily="18" charset="0"/>
                              <a:ea typeface="微软雅黑" panose="020B0503020204020204" pitchFamily="34" charset="-122"/>
                            </a:rPr>
                            <m:t>)</m:t>
                          </m:r>
                        </m:num>
                        <m:den>
                          <m:r>
                            <a:rPr lang="en-US" altLang="zh-CN" b="0" i="1" smtClean="0">
                              <a:latin typeface="Cambria Math" panose="02040503050406030204" pitchFamily="18" charset="0"/>
                              <a:ea typeface="微软雅黑" panose="020B0503020204020204" pitchFamily="34" charset="-122"/>
                            </a:rPr>
                            <m:t>𝑚</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𝑚</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den>
                      </m:f>
                    </m:oMath>
                  </m:oMathPara>
                </a14:m>
                <a:endParaRPr lang="en-US" altLang="zh-CN" dirty="0">
                  <a:latin typeface="微软雅黑" panose="020B0503020204020204" pitchFamily="34" charset="-122"/>
                  <a:ea typeface="微软雅黑" panose="020B0503020204020204" pitchFamily="34" charset="-122"/>
                </a:endParaRPr>
              </a:p>
            </p:txBody>
          </p:sp>
        </mc:Choice>
        <mc:Fallback>
          <p:sp>
            <p:nvSpPr>
              <p:cNvPr id="5" name="矩形 4"/>
              <p:cNvSpPr>
                <a:spLocks noRot="1" noChangeAspect="1" noMove="1" noResize="1" noEditPoints="1" noAdjustHandles="1" noChangeArrowheads="1" noChangeShapeType="1" noTextEdit="1"/>
              </p:cNvSpPr>
              <p:nvPr/>
            </p:nvSpPr>
            <p:spPr>
              <a:xfrm>
                <a:off x="752434" y="1413453"/>
                <a:ext cx="10725350" cy="4578985"/>
              </a:xfrm>
              <a:prstGeom prst="rect">
                <a:avLst/>
              </a:prstGeom>
              <a:blipFill rotWithShape="1">
                <a:blip r:embed="rId6"/>
                <a:stretch>
                  <a:fillRect l="-6" t="-13" r="1" b="13"/>
                </a:stretch>
              </a:blipFill>
            </p:spPr>
            <p:txBody>
              <a:bodyPr/>
              <a:lstStyle/>
              <a:p>
                <a:r>
                  <a:rPr lang="zh-CN" altLang="en-US">
                    <a:noFill/>
                  </a:rPr>
                  <a:t> </a:t>
                </a:r>
              </a:p>
            </p:txBody>
          </p:sp>
        </mc:Fallback>
      </mc:AlternateContent>
      <p:grpSp>
        <p:nvGrpSpPr>
          <p:cNvPr id="7" name="组合 6"/>
          <p:cNvGrpSpPr/>
          <p:nvPr/>
        </p:nvGrpSpPr>
        <p:grpSpPr>
          <a:xfrm>
            <a:off x="7656355" y="1872269"/>
            <a:ext cx="2247900" cy="4140200"/>
            <a:chOff x="6896100" y="1600200"/>
            <a:chExt cx="2247900" cy="4140200"/>
          </a:xfrm>
        </p:grpSpPr>
        <p:sp>
          <p:nvSpPr>
            <p:cNvPr id="15" name="右大括号 14"/>
            <p:cNvSpPr/>
            <p:nvPr/>
          </p:nvSpPr>
          <p:spPr>
            <a:xfrm>
              <a:off x="6896100" y="1600200"/>
              <a:ext cx="482600" cy="4140200"/>
            </a:xfrm>
            <a:prstGeom prst="rightBrace">
              <a:avLst>
                <a:gd name="adj1" fmla="val 66666"/>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TextBox 10"/>
            <p:cNvSpPr txBox="1"/>
            <p:nvPr/>
          </p:nvSpPr>
          <p:spPr>
            <a:xfrm>
              <a:off x="7477849" y="3316580"/>
              <a:ext cx="1666151" cy="646331"/>
            </a:xfrm>
            <a:prstGeom prst="rect">
              <a:avLst/>
            </a:prstGeom>
            <a:noFill/>
          </p:spPr>
          <p:txBody>
            <a:bodyPr wrap="square" rtlCol="0">
              <a:spAutoFit/>
            </a:bodyPr>
            <a:lstStyle/>
            <a:p>
              <a:r>
                <a:rPr lang="en-US" altLang="zh-CN" dirty="0">
                  <a:solidFill>
                    <a:srgbClr val="C00000"/>
                  </a:solidFill>
                </a:rPr>
                <a:t>[0,1]</a:t>
              </a:r>
              <a:r>
                <a:rPr lang="zh-CN" altLang="en-US" dirty="0">
                  <a:solidFill>
                    <a:srgbClr val="C00000"/>
                  </a:solidFill>
                </a:rPr>
                <a:t>区间内</a:t>
              </a:r>
              <a:r>
                <a:rPr lang="en-US" altLang="zh-CN" dirty="0">
                  <a:solidFill>
                    <a:srgbClr val="C00000"/>
                  </a:solidFill>
                </a:rPr>
                <a:t>,</a:t>
              </a:r>
              <a:endParaRPr lang="en-US" altLang="zh-CN" dirty="0">
                <a:solidFill>
                  <a:srgbClr val="C00000"/>
                </a:solidFill>
              </a:endParaRPr>
            </a:p>
            <a:p>
              <a:r>
                <a:rPr lang="zh-CN" altLang="en-US" dirty="0">
                  <a:solidFill>
                    <a:srgbClr val="C00000"/>
                  </a:solidFill>
                </a:rPr>
                <a:t>越大越好</a:t>
              </a:r>
              <a:r>
                <a:rPr lang="en-US" altLang="zh-CN" dirty="0">
                  <a:solidFill>
                    <a:srgbClr val="C00000"/>
                  </a:solidFill>
                </a:rPr>
                <a:t>.</a:t>
              </a:r>
              <a:endParaRPr lang="zh-CN" altLang="en-US" dirty="0">
                <a:solidFill>
                  <a:srgbClr val="C00000"/>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0583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1577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聚类指标</a:t>
            </a:r>
            <a:endParaRPr lang="zh-CN" altLang="en-US" sz="2400" dirty="0">
              <a:solidFill>
                <a:srgbClr val="D8422A"/>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825672" y="987190"/>
            <a:ext cx="4505280"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lang="zh-CN" altLang="en-US" sz="2000" b="1" dirty="0">
                <a:solidFill>
                  <a:prstClr val="black"/>
                </a:solidFill>
                <a:latin typeface="微软雅黑" panose="020B0503020204020204" pitchFamily="34" charset="-122"/>
                <a:ea typeface="微软雅黑" panose="020B0503020204020204" pitchFamily="34" charset="-122"/>
              </a:rPr>
              <a:t>相似度</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指标</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内部指标</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12" name="矩形 11"/>
              <p:cNvSpPr/>
              <p:nvPr/>
            </p:nvSpPr>
            <p:spPr>
              <a:xfrm>
                <a:off x="669929" y="1405809"/>
                <a:ext cx="10816128" cy="971550"/>
              </a:xfrm>
              <a:prstGeom prst="rect">
                <a:avLst/>
              </a:prstGeom>
            </p:spPr>
            <p:txBody>
              <a:bodyPr wrap="square">
                <a:spAutoFit/>
              </a:bodyPr>
              <a:lstStyle/>
              <a:p>
                <a:pPr indent="457200" algn="just" fontAlgn="auto">
                  <a:lnSpc>
                    <a:spcPct val="150000"/>
                  </a:lnSpc>
                  <a:defRPr/>
                </a:pPr>
                <a:r>
                  <a:rPr lang="zh-CN" altLang="en-US" b="1" dirty="0">
                    <a:solidFill>
                      <a:srgbClr val="D8422A"/>
                    </a:solidFill>
                    <a:latin typeface="Cambria Math" panose="02040503050406030204" pitchFamily="18" charset="0"/>
                    <a:ea typeface="微软雅黑" panose="020B0503020204020204" pitchFamily="34" charset="-122"/>
                  </a:rPr>
                  <a:t>夹角余弦</a:t>
                </a:r>
                <a:r>
                  <a:rPr lang="zh-CN" altLang="en-US" dirty="0">
                    <a:latin typeface="Cambria Math" panose="02040503050406030204" pitchFamily="18" charset="0"/>
                    <a:ea typeface="微软雅黑" panose="020B0503020204020204" pitchFamily="34" charset="-122"/>
                  </a:rPr>
                  <a:t>：样本之间相似度可以用夹角余弦来表示。夹角余弦越接近于</a:t>
                </a:r>
                <a:r>
                  <a:rPr lang="en-US" altLang="zh-CN" dirty="0">
                    <a:latin typeface="Cambria Math" panose="02040503050406030204" pitchFamily="18" charset="0"/>
                    <a:ea typeface="微软雅黑" panose="020B0503020204020204" pitchFamily="34" charset="-122"/>
                  </a:rPr>
                  <a:t>1</a:t>
                </a:r>
                <a:r>
                  <a:rPr lang="zh-CN" altLang="en-US" dirty="0">
                    <a:latin typeface="Cambria Math" panose="02040503050406030204" pitchFamily="18" charset="0"/>
                    <a:ea typeface="微软雅黑" panose="020B0503020204020204" pitchFamily="34" charset="-122"/>
                  </a:rPr>
                  <a:t>，表示样本越相似；越接近</a:t>
                </a:r>
                <a:r>
                  <a:rPr lang="en-US" altLang="zh-CN" dirty="0">
                    <a:latin typeface="Cambria Math" panose="02040503050406030204" pitchFamily="18" charset="0"/>
                    <a:ea typeface="微软雅黑" panose="020B0503020204020204" pitchFamily="34" charset="-122"/>
                  </a:rPr>
                  <a:t>0</a:t>
                </a:r>
                <a:r>
                  <a:rPr lang="zh-CN" altLang="en-US" dirty="0">
                    <a:latin typeface="Cambria Math" panose="02040503050406030204" pitchFamily="18" charset="0"/>
                    <a:ea typeface="微软雅黑" panose="020B0503020204020204" pitchFamily="34" charset="-122"/>
                  </a:rPr>
                  <a:t>，表示样本越不相似。样本</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𝑖</m:t>
                        </m:r>
                      </m:sub>
                    </m:sSub>
                  </m:oMath>
                </a14:m>
                <a:r>
                  <a:rPr lang="zh-CN" altLang="en-US" dirty="0">
                    <a:latin typeface="Cambria Math" panose="02040503050406030204" pitchFamily="18" charset="0"/>
                    <a:ea typeface="微软雅黑" panose="020B0503020204020204" pitchFamily="34" charset="-122"/>
                  </a:rPr>
                  <a:t>和样本</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𝑗</m:t>
                        </m:r>
                      </m:sub>
                    </m:sSub>
                  </m:oMath>
                </a14:m>
                <a:r>
                  <a:rPr lang="zh-CN" altLang="en-US" dirty="0">
                    <a:latin typeface="Cambria Math" panose="02040503050406030204" pitchFamily="18" charset="0"/>
                    <a:ea typeface="微软雅黑" panose="020B0503020204020204" pitchFamily="34" charset="-122"/>
                  </a:rPr>
                  <a:t>之间的夹角余弦定义为：</a:t>
                </a:r>
                <a:endParaRPr lang="en-US" altLang="zh-CN" dirty="0">
                  <a:latin typeface="Cambria Math" panose="02040503050406030204" pitchFamily="18" charset="0"/>
                  <a:ea typeface="微软雅黑" panose="020B0503020204020204" pitchFamily="34" charset="-122"/>
                </a:endParaRPr>
              </a:p>
            </p:txBody>
          </p:sp>
        </mc:Choice>
        <mc:Fallback>
          <p:sp>
            <p:nvSpPr>
              <p:cNvPr id="12" name="矩形 11"/>
              <p:cNvSpPr>
                <a:spLocks noRot="1" noChangeAspect="1" noMove="1" noResize="1" noEditPoints="1" noAdjustHandles="1" noChangeArrowheads="1" noChangeShapeType="1" noTextEdit="1"/>
              </p:cNvSpPr>
              <p:nvPr/>
            </p:nvSpPr>
            <p:spPr>
              <a:xfrm>
                <a:off x="669929" y="1405809"/>
                <a:ext cx="10816128" cy="971550"/>
              </a:xfrm>
              <a:prstGeom prst="rect">
                <a:avLst/>
              </a:prstGeom>
              <a:blipFill rotWithShape="1">
                <a:blip r:embed="rId6"/>
                <a:stretch>
                  <a:fillRect t="-57" r="-403" b="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4249251" y="2513884"/>
                <a:ext cx="2052870" cy="58227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e>
                          </m:d>
                        </m:e>
                      </m:fun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num>
                        <m:den>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e>
                          </m:d>
                        </m:den>
                      </m:f>
                    </m:oMath>
                  </m:oMathPara>
                </a14:m>
                <a:endParaRPr lang="zh-CN" altLang="en-US" dirty="0"/>
              </a:p>
            </p:txBody>
          </p:sp>
        </mc:Choice>
        <mc:Fallback>
          <p:sp>
            <p:nvSpPr>
              <p:cNvPr id="2" name="文本框 1"/>
              <p:cNvSpPr txBox="1">
                <a:spLocks noRot="1" noChangeAspect="1" noMove="1" noResize="1" noEditPoints="1" noAdjustHandles="1" noChangeArrowheads="1" noChangeShapeType="1" noTextEdit="1"/>
              </p:cNvSpPr>
              <p:nvPr/>
            </p:nvSpPr>
            <p:spPr>
              <a:xfrm>
                <a:off x="4249251" y="2513884"/>
                <a:ext cx="2052870" cy="582275"/>
              </a:xfrm>
              <a:prstGeom prst="rect">
                <a:avLst/>
              </a:prstGeom>
              <a:blipFill rotWithShape="1">
                <a:blip r:embed="rId7"/>
                <a:stretch>
                  <a:fillRect l="-23" t="-95" r="-4931" b="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669929" y="3273344"/>
                <a:ext cx="10816128" cy="971550"/>
              </a:xfrm>
              <a:prstGeom prst="rect">
                <a:avLst/>
              </a:prstGeom>
            </p:spPr>
            <p:txBody>
              <a:bodyPr wrap="square">
                <a:spAutoFit/>
              </a:bodyPr>
              <a:lstStyle/>
              <a:p>
                <a:pPr indent="457200" algn="just" fontAlgn="auto">
                  <a:lnSpc>
                    <a:spcPct val="150000"/>
                  </a:lnSpc>
                  <a:defRPr/>
                </a:pPr>
                <a:r>
                  <a:rPr lang="zh-CN" altLang="en-US" b="1" dirty="0">
                    <a:solidFill>
                      <a:srgbClr val="D8422A"/>
                    </a:solidFill>
                    <a:latin typeface="Cambria Math" panose="02040503050406030204" pitchFamily="18" charset="0"/>
                    <a:ea typeface="微软雅黑" panose="020B0503020204020204" pitchFamily="34" charset="-122"/>
                  </a:rPr>
                  <a:t>相关系数</a:t>
                </a:r>
                <a:r>
                  <a:rPr lang="zh-CN" altLang="en-US" dirty="0">
                    <a:latin typeface="Cambria Math" panose="02040503050406030204" pitchFamily="18" charset="0"/>
                    <a:ea typeface="微软雅黑" panose="020B0503020204020204" pitchFamily="34" charset="-122"/>
                  </a:rPr>
                  <a:t>：样本之间相似度也可以用相关系数来表示。相关系数的绝对值越接近于</a:t>
                </a:r>
                <a:r>
                  <a:rPr lang="en-US" altLang="zh-CN" dirty="0">
                    <a:latin typeface="Cambria Math" panose="02040503050406030204" pitchFamily="18" charset="0"/>
                    <a:ea typeface="微软雅黑" panose="020B0503020204020204" pitchFamily="34" charset="-122"/>
                  </a:rPr>
                  <a:t>1</a:t>
                </a:r>
                <a:r>
                  <a:rPr lang="zh-CN" altLang="en-US" dirty="0">
                    <a:latin typeface="Cambria Math" panose="02040503050406030204" pitchFamily="18" charset="0"/>
                    <a:ea typeface="微软雅黑" panose="020B0503020204020204" pitchFamily="34" charset="-122"/>
                  </a:rPr>
                  <a:t>，表示样本越相似；越接近于</a:t>
                </a:r>
                <a:r>
                  <a:rPr lang="en-US" altLang="zh-CN" dirty="0">
                    <a:latin typeface="Cambria Math" panose="02040503050406030204" pitchFamily="18" charset="0"/>
                    <a:ea typeface="微软雅黑" panose="020B0503020204020204" pitchFamily="34" charset="-122"/>
                  </a:rPr>
                  <a:t>0</a:t>
                </a:r>
                <a:r>
                  <a:rPr lang="zh-CN" altLang="en-US" dirty="0">
                    <a:latin typeface="Cambria Math" panose="02040503050406030204" pitchFamily="18" charset="0"/>
                    <a:ea typeface="微软雅黑" panose="020B0503020204020204" pitchFamily="34" charset="-122"/>
                  </a:rPr>
                  <a:t>，表示样本越不相似。样本</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𝑖</m:t>
                        </m:r>
                      </m:sub>
                    </m:sSub>
                  </m:oMath>
                </a14:m>
                <a:r>
                  <a:rPr lang="zh-CN" altLang="en-US" dirty="0">
                    <a:latin typeface="Cambria Math" panose="02040503050406030204" pitchFamily="18" charset="0"/>
                    <a:ea typeface="微软雅黑" panose="020B0503020204020204" pitchFamily="34" charset="-122"/>
                  </a:rPr>
                  <a:t>和样本</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𝑗</m:t>
                        </m:r>
                      </m:sub>
                    </m:sSub>
                  </m:oMath>
                </a14:m>
                <a:r>
                  <a:rPr lang="zh-CN" altLang="en-US" dirty="0">
                    <a:latin typeface="Cambria Math" panose="02040503050406030204" pitchFamily="18" charset="0"/>
                    <a:ea typeface="微软雅黑" panose="020B0503020204020204" pitchFamily="34" charset="-122"/>
                  </a:rPr>
                  <a:t>之间的相关系数定义为：</a:t>
                </a:r>
                <a:endParaRPr lang="en-US" altLang="zh-CN" dirty="0">
                  <a:latin typeface="Cambria Math" panose="02040503050406030204" pitchFamily="18" charset="0"/>
                  <a:ea typeface="微软雅黑" panose="020B0503020204020204" pitchFamily="34" charset="-122"/>
                </a:endParaRPr>
              </a:p>
            </p:txBody>
          </p:sp>
        </mc:Choice>
        <mc:Fallback>
          <p:sp>
            <p:nvSpPr>
              <p:cNvPr id="5" name="矩形 4"/>
              <p:cNvSpPr>
                <a:spLocks noRot="1" noChangeAspect="1" noMove="1" noResize="1" noEditPoints="1" noAdjustHandles="1" noChangeArrowheads="1" noChangeShapeType="1" noTextEdit="1"/>
              </p:cNvSpPr>
              <p:nvPr/>
            </p:nvSpPr>
            <p:spPr>
              <a:xfrm>
                <a:off x="669929" y="3273344"/>
                <a:ext cx="10816128" cy="971550"/>
              </a:xfrm>
              <a:prstGeom prst="rect">
                <a:avLst/>
              </a:prstGeom>
              <a:blipFill rotWithShape="1">
                <a:blip r:embed="rId8"/>
                <a:stretch>
                  <a:fillRect t="-57" r="2" b="5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4384030" y="4518537"/>
                <a:ext cx="1555298" cy="6888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𝐶𝑜𝑣</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e>
                          </m:d>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sub>
                          </m:sSub>
                        </m:den>
                      </m:f>
                    </m:oMath>
                  </m:oMathPara>
                </a14:m>
                <a:endParaRPr lang="zh-CN" altLang="en-US" dirty="0"/>
              </a:p>
            </p:txBody>
          </p:sp>
        </mc:Choice>
        <mc:Fallback>
          <p:sp>
            <p:nvSpPr>
              <p:cNvPr id="15" name="文本框 14"/>
              <p:cNvSpPr txBox="1">
                <a:spLocks noRot="1" noChangeAspect="1" noMove="1" noResize="1" noEditPoints="1" noAdjustHandles="1" noChangeArrowheads="1" noChangeShapeType="1" noTextEdit="1"/>
              </p:cNvSpPr>
              <p:nvPr/>
            </p:nvSpPr>
            <p:spPr>
              <a:xfrm>
                <a:off x="4384030" y="4518537"/>
                <a:ext cx="1555298" cy="688843"/>
              </a:xfrm>
              <a:prstGeom prst="rect">
                <a:avLst/>
              </a:prstGeom>
              <a:blipFill rotWithShape="1">
                <a:blip r:embed="rId9"/>
                <a:stretch>
                  <a:fillRect l="-40" t="-74" r="-4766" b="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1230630" y="5384800"/>
                <a:ext cx="8041640" cy="645160"/>
              </a:xfrm>
              <a:prstGeom prst="rect">
                <a:avLst/>
              </a:prstGeom>
              <a:noFill/>
            </p:spPr>
            <p:txBody>
              <a:bodyPr wrap="square" rtlCol="0">
                <a:spAutoFit/>
              </a:bodyPr>
              <a:lstStyle/>
              <a:p>
                <a:r>
                  <a:rPr lang="zh-CN" altLang="en-US">
                    <a:latin typeface="楷体" panose="02010609060101010101" pitchFamily="49" charset="-122"/>
                    <a:ea typeface="楷体" panose="02010609060101010101" pitchFamily="49" charset="-122"/>
                  </a:rPr>
                  <a:t>注意：</a:t>
                </a:r>
                <a:r>
                  <a:rPr lang="en-US" altLang="zh-CN">
                    <a:latin typeface="楷体" panose="02010609060101010101" pitchFamily="49" charset="-122"/>
                    <a:ea typeface="楷体" panose="02010609060101010101" pitchFamily="49" charset="-122"/>
                  </a:rPr>
                  <a:t>Cov</a:t>
                </a:r>
                <a:r>
                  <a:rPr lang="zh-CN" altLang="en-US">
                    <a:latin typeface="楷体" panose="02010609060101010101" pitchFamily="49" charset="-122"/>
                    <a:ea typeface="楷体" panose="02010609060101010101" pitchFamily="49" charset="-122"/>
                  </a:rPr>
                  <a:t>是协方差，</a:t>
                </a:r>
                <a14:m>
                  <m:oMath xmlns:m="http://schemas.openxmlformats.org/officeDocument/2006/math">
                    <m:r>
                      <a:rPr lang="zh-CN" altLang="en-US" b="0">
                        <a:latin typeface="楷体" panose="02010609060101010101" pitchFamily="49" charset="-122"/>
                        <a:ea typeface="楷体" panose="02010609060101010101" pitchFamily="49" charset="-122"/>
                      </a:rPr>
                      <m:t>𝜎</m:t>
                    </m:r>
                  </m:oMath>
                </a14:m>
                <a:r>
                  <a:rPr lang="zh-CN" altLang="en-US">
                    <a:latin typeface="楷体" panose="02010609060101010101" pitchFamily="49" charset="-122"/>
                    <a:ea typeface="楷体" panose="02010609060101010101" pitchFamily="49" charset="-122"/>
                  </a:rPr>
                  <a:t>是方差，使用相似度指标度量时，样本之间的相似度指标值越大，样本越相似。</a:t>
                </a:r>
                <a:endParaRPr lang="zh-CN" altLang="en-US">
                  <a:latin typeface="楷体" panose="02010609060101010101" pitchFamily="49" charset="-122"/>
                  <a:ea typeface="楷体" panose="02010609060101010101" pitchFamily="49"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1230630" y="5384800"/>
                <a:ext cx="8041640" cy="645160"/>
              </a:xfrm>
              <a:prstGeom prst="rect">
                <a:avLst/>
              </a:prstGeom>
              <a:blipFill rotWithShape="1">
                <a:blip r:embed="rId10"/>
                <a:stretch>
                  <a:fillRect/>
                </a:stretch>
              </a:blipFill>
            </p:spPr>
            <p:txBody>
              <a:bodyPr/>
              <a:lstStyle/>
              <a:p>
                <a:r>
                  <a:rPr lang="zh-CN" alt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4215" r="37155"/>
          <a:stretch>
            <a:fillRect/>
          </a:stretch>
        </p:blipFill>
        <p:spPr>
          <a:xfrm>
            <a:off x="9326159" y="1151916"/>
            <a:ext cx="2885850" cy="4055464"/>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9492328">
            <a:off x="-1872053" y="2580084"/>
            <a:ext cx="3744106" cy="3452158"/>
          </a:xfrm>
          <a:prstGeom prst="rect">
            <a:avLst/>
          </a:prstGeom>
        </p:spPr>
      </p:pic>
      <p:grpSp>
        <p:nvGrpSpPr>
          <p:cNvPr id="6" name="组合 5"/>
          <p:cNvGrpSpPr/>
          <p:nvPr/>
        </p:nvGrpSpPr>
        <p:grpSpPr>
          <a:xfrm>
            <a:off x="9904255" y="139352"/>
            <a:ext cx="1914816" cy="753261"/>
            <a:chOff x="7809785" y="139352"/>
            <a:chExt cx="1914816" cy="75326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9785" y="163901"/>
              <a:ext cx="702408" cy="704164"/>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3393" y="139352"/>
              <a:ext cx="1111208" cy="753261"/>
            </a:xfrm>
            <a:prstGeom prst="rect">
              <a:avLst/>
            </a:prstGeom>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25" y="242973"/>
            <a:ext cx="546018" cy="546018"/>
          </a:xfrm>
          <a:prstGeom prst="rect">
            <a:avLst/>
          </a:prstGeom>
        </p:spPr>
      </p:pic>
      <p:cxnSp>
        <p:nvCxnSpPr>
          <p:cNvPr id="20" name="直接连接符 19"/>
          <p:cNvCxnSpPr/>
          <p:nvPr/>
        </p:nvCxnSpPr>
        <p:spPr>
          <a:xfrm>
            <a:off x="479425" y="780717"/>
            <a:ext cx="2294255" cy="0"/>
          </a:xfrm>
          <a:prstGeom prst="line">
            <a:avLst/>
          </a:prstGeom>
          <a:ln>
            <a:solidFill>
              <a:srgbClr val="D8422A"/>
            </a:solidFill>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126643" y="281013"/>
            <a:ext cx="1415772" cy="461665"/>
          </a:xfrm>
          <a:prstGeom prst="rect">
            <a:avLst/>
          </a:prstGeom>
          <a:noFill/>
        </p:spPr>
        <p:txBody>
          <a:bodyPr wrap="none" rtlCol="0">
            <a:spAutoFit/>
          </a:bodyPr>
          <a:lstStyle/>
          <a:p>
            <a:r>
              <a:rPr lang="zh-CN" altLang="en-US" sz="2400" dirty="0">
                <a:solidFill>
                  <a:srgbClr val="D8422A"/>
                </a:solidFill>
                <a:latin typeface="微软雅黑" panose="020B0503020204020204" pitchFamily="34" charset="-122"/>
                <a:ea typeface="微软雅黑" panose="020B0503020204020204" pitchFamily="34" charset="-122"/>
              </a:rPr>
              <a:t>聚类指标</a:t>
            </a:r>
            <a:endParaRPr lang="zh-CN" altLang="en-US" sz="2400" dirty="0">
              <a:solidFill>
                <a:srgbClr val="D8422A"/>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32" name="矩形 31"/>
              <p:cNvSpPr/>
              <p:nvPr/>
            </p:nvSpPr>
            <p:spPr>
              <a:xfrm>
                <a:off x="1286846" y="4379870"/>
                <a:ext cx="9190350" cy="1140953"/>
              </a:xfrm>
              <a:prstGeom prst="rect">
                <a:avLst/>
              </a:prstGeom>
            </p:spPr>
            <p:txBody>
              <a:bodyPr wrap="square">
                <a:spAutoFit/>
              </a:bodyPr>
              <a:lstStyle/>
              <a:p>
                <a:pPr lvl="1" algn="just">
                  <a:lnSpc>
                    <a:spcPct val="150000"/>
                  </a:lnSpc>
                  <a:defRPr/>
                </a:pPr>
                <a:r>
                  <a:rPr lang="zh-CN" altLang="en-US" dirty="0">
                    <a:latin typeface="Cambria Math" panose="02040503050406030204" pitchFamily="18" charset="0"/>
                    <a:ea typeface="微软雅黑" panose="020B0503020204020204" pitchFamily="34" charset="-122"/>
                  </a:rPr>
                  <a:t>簇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𝐶</m:t>
                        </m:r>
                      </m:e>
                      <m:sub>
                        <m:r>
                          <a:rPr lang="en-US" altLang="zh-CN" b="0" i="1" smtClean="0">
                            <a:latin typeface="Cambria Math" panose="02040503050406030204" pitchFamily="18" charset="0"/>
                            <a:ea typeface="微软雅黑" panose="020B0503020204020204" pitchFamily="34" charset="-122"/>
                          </a:rPr>
                          <m:t>𝑖</m:t>
                        </m:r>
                      </m:sub>
                    </m:sSub>
                  </m:oMath>
                </a14:m>
                <a:r>
                  <a:rPr lang="en-US" altLang="zh-CN" dirty="0">
                    <a:latin typeface="Cambria Math" panose="02040503050406030204" pitchFamily="18" charset="0"/>
                    <a:ea typeface="微软雅黑" panose="020B0503020204020204" pitchFamily="34" charset="-122"/>
                  </a:rPr>
                  <a:t> </a:t>
                </a:r>
                <a:r>
                  <a:rPr lang="zh-CN" altLang="en-US" dirty="0">
                    <a:latin typeface="Cambria Math" panose="02040503050406030204" pitchFamily="18" charset="0"/>
                    <a:ea typeface="微软雅黑" panose="020B0503020204020204" pitchFamily="34" charset="-122"/>
                  </a:rPr>
                  <a:t>与簇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𝐶</m:t>
                        </m:r>
                      </m:e>
                      <m:sub>
                        <m:r>
                          <a:rPr lang="en-US" altLang="zh-CN" b="0" i="1" smtClean="0">
                            <a:latin typeface="Cambria Math" panose="02040503050406030204" pitchFamily="18" charset="0"/>
                            <a:ea typeface="微软雅黑" panose="020B0503020204020204" pitchFamily="34" charset="-122"/>
                          </a:rPr>
                          <m:t>𝑗</m:t>
                        </m:r>
                      </m:sub>
                    </m:sSub>
                  </m:oMath>
                </a14:m>
                <a:r>
                  <a:rPr lang="zh-CN" altLang="en-US" dirty="0">
                    <a:latin typeface="Cambria Math" panose="02040503050406030204" pitchFamily="18" charset="0"/>
                    <a:ea typeface="微软雅黑" panose="020B0503020204020204" pitchFamily="34" charset="-122"/>
                  </a:rPr>
                  <a:t> 内最近样本间的距离：</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𝑑</m:t>
                        </m:r>
                      </m:e>
                      <m:sub>
                        <m:r>
                          <a:rPr lang="en-US" altLang="zh-CN" b="0" i="1" smtClean="0">
                            <a:latin typeface="Cambria Math" panose="02040503050406030204" pitchFamily="18" charset="0"/>
                            <a:ea typeface="微软雅黑" panose="020B0503020204020204" pitchFamily="34" charset="-122"/>
                          </a:rPr>
                          <m:t>𝑚𝑖𝑛</m:t>
                        </m:r>
                      </m:sub>
                    </m:sSub>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𝐶</m:t>
                        </m:r>
                      </m:e>
                    </m:d>
                    <m:r>
                      <a:rPr lang="en-US" altLang="zh-CN" b="0" i="1" smtClean="0">
                        <a:latin typeface="Cambria Math" panose="02040503050406030204" pitchFamily="18" charset="0"/>
                        <a:ea typeface="微软雅黑" panose="020B0503020204020204" pitchFamily="34" charset="-122"/>
                      </a:rPr>
                      <m:t>=</m:t>
                    </m:r>
                    <m:func>
                      <m:funcPr>
                        <m:ctrlPr>
                          <a:rPr lang="en-US" altLang="zh-CN" b="0" i="1" smtClean="0">
                            <a:latin typeface="Cambria Math" panose="02040503050406030204" pitchFamily="18" charset="0"/>
                            <a:ea typeface="微软雅黑" panose="020B0503020204020204" pitchFamily="34" charset="-122"/>
                          </a:rPr>
                        </m:ctrlPr>
                      </m:funcPr>
                      <m:fName>
                        <m:limLow>
                          <m:limLowPr>
                            <m:ctrlPr>
                              <a:rPr lang="en-US" altLang="zh-CN" b="0" i="1" smtClean="0">
                                <a:latin typeface="Cambria Math" panose="02040503050406030204" pitchFamily="18" charset="0"/>
                                <a:ea typeface="微软雅黑" panose="020B0503020204020204" pitchFamily="34" charset="-122"/>
                              </a:rPr>
                            </m:ctrlPr>
                          </m:limLowPr>
                          <m:e>
                            <m:r>
                              <m:rPr>
                                <m:sty m:val="p"/>
                              </m:rPr>
                              <a:rPr lang="en-US" altLang="zh-CN" b="0" i="0" smtClean="0">
                                <a:latin typeface="Cambria Math" panose="02040503050406030204" pitchFamily="18" charset="0"/>
                                <a:ea typeface="微软雅黑" panose="020B0503020204020204" pitchFamily="34" charset="-122"/>
                              </a:rPr>
                              <m:t>min</m:t>
                            </m:r>
                          </m:e>
                          <m:lim>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𝑗</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𝑗</m:t>
                                </m:r>
                              </m:sub>
                            </m:sSub>
                          </m:lim>
                        </m:limLow>
                      </m:fName>
                      <m:e>
                        <m:r>
                          <a:rPr lang="en-US" altLang="zh-CN" b="0" i="1" smtClean="0">
                            <a:latin typeface="Cambria Math" panose="02040503050406030204" pitchFamily="18" charset="0"/>
                            <a:ea typeface="微软雅黑" panose="020B0503020204020204" pitchFamily="34" charset="-122"/>
                          </a:rPr>
                          <m:t>𝑑𝑖𝑠𝑡</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𝑖</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𝑗</m:t>
                            </m:r>
                          </m:sub>
                        </m:sSub>
                        <m:r>
                          <a:rPr lang="en-US" altLang="zh-CN" b="0" i="1" smtClean="0">
                            <a:latin typeface="Cambria Math" panose="02040503050406030204" pitchFamily="18" charset="0"/>
                            <a:ea typeface="微软雅黑" panose="020B0503020204020204" pitchFamily="34" charset="-122"/>
                          </a:rPr>
                          <m:t>)</m:t>
                        </m:r>
                      </m:e>
                    </m:func>
                  </m:oMath>
                </a14:m>
                <a:endParaRPr lang="en-US" altLang="zh-CN" dirty="0">
                  <a:latin typeface="Cambria Math" panose="02040503050406030204" pitchFamily="18" charset="0"/>
                  <a:ea typeface="微软雅黑" panose="020B0503020204020204" pitchFamily="34" charset="-122"/>
                </a:endParaRPr>
              </a:p>
              <a:p>
                <a:pPr lvl="1" algn="just">
                  <a:lnSpc>
                    <a:spcPct val="150000"/>
                  </a:lnSpc>
                  <a:defRPr/>
                </a:pPr>
                <a:r>
                  <a:rPr lang="zh-CN" altLang="en-US" dirty="0">
                    <a:latin typeface="Cambria Math" panose="02040503050406030204" pitchFamily="18" charset="0"/>
                    <a:ea typeface="微软雅黑" panose="020B0503020204020204" pitchFamily="34" charset="-122"/>
                  </a:rPr>
                  <a:t>簇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𝐶</m:t>
                        </m:r>
                      </m:e>
                      <m:sub>
                        <m:r>
                          <a:rPr lang="en-US" altLang="zh-CN" i="1">
                            <a:latin typeface="Cambria Math" panose="02040503050406030204" pitchFamily="18" charset="0"/>
                            <a:ea typeface="微软雅黑" panose="020B0503020204020204" pitchFamily="34" charset="-122"/>
                          </a:rPr>
                          <m:t>𝑖</m:t>
                        </m:r>
                      </m:sub>
                    </m:sSub>
                  </m:oMath>
                </a14:m>
                <a:r>
                  <a:rPr lang="en-US" altLang="zh-CN" dirty="0">
                    <a:latin typeface="Cambria Math" panose="02040503050406030204" pitchFamily="18" charset="0"/>
                    <a:ea typeface="微软雅黑" panose="020B0503020204020204" pitchFamily="34" charset="-122"/>
                  </a:rPr>
                  <a:t> </a:t>
                </a:r>
                <a:r>
                  <a:rPr lang="zh-CN" altLang="en-US" dirty="0">
                    <a:latin typeface="Cambria Math" panose="02040503050406030204" pitchFamily="18" charset="0"/>
                    <a:ea typeface="微软雅黑" panose="020B0503020204020204" pitchFamily="34" charset="-122"/>
                  </a:rPr>
                  <a:t>与簇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𝐶</m:t>
                        </m:r>
                      </m:e>
                      <m:sub>
                        <m:r>
                          <a:rPr lang="en-US" altLang="zh-CN" i="1">
                            <a:latin typeface="Cambria Math" panose="02040503050406030204" pitchFamily="18" charset="0"/>
                            <a:ea typeface="微软雅黑" panose="020B0503020204020204" pitchFamily="34" charset="-122"/>
                          </a:rPr>
                          <m:t>𝑗</m:t>
                        </m:r>
                      </m:sub>
                    </m:sSub>
                  </m:oMath>
                </a14:m>
                <a:r>
                  <a:rPr lang="zh-CN" altLang="en-US" dirty="0">
                    <a:latin typeface="Cambria Math" panose="02040503050406030204" pitchFamily="18" charset="0"/>
                    <a:ea typeface="微软雅黑" panose="020B0503020204020204" pitchFamily="34" charset="-122"/>
                  </a:rPr>
                  <a:t> 中心点间的距离：</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𝑑</m:t>
                        </m:r>
                      </m:e>
                      <m:sub>
                        <m:r>
                          <a:rPr lang="en-US" altLang="zh-CN" b="0" i="1" smtClean="0">
                            <a:latin typeface="Cambria Math" panose="02040503050406030204" pitchFamily="18" charset="0"/>
                            <a:ea typeface="微软雅黑" panose="020B0503020204020204" pitchFamily="34" charset="-122"/>
                          </a:rPr>
                          <m:t>𝑐𝑒𝑛</m:t>
                        </m:r>
                      </m:sub>
                    </m:sSub>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𝐶</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𝑑𝑖𝑠𝑡</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zh-CN" altLang="en-US" b="0" i="1" smtClean="0">
                            <a:latin typeface="Cambria Math" panose="02040503050406030204" pitchFamily="18" charset="0"/>
                            <a:ea typeface="微软雅黑" panose="020B0503020204020204" pitchFamily="34" charset="-122"/>
                          </a:rPr>
                          <m:t>𝜇</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zh-CN" altLang="en-US" i="1">
                            <a:latin typeface="Cambria Math" panose="02040503050406030204" pitchFamily="18" charset="0"/>
                            <a:ea typeface="微软雅黑" panose="020B0503020204020204" pitchFamily="34" charset="-122"/>
                          </a:rPr>
                          <m:t>𝜇</m:t>
                        </m:r>
                      </m:e>
                      <m:sub>
                        <m:r>
                          <a:rPr lang="en-US" altLang="zh-CN" b="0" i="1" smtClean="0">
                            <a:latin typeface="Cambria Math" panose="02040503050406030204" pitchFamily="18" charset="0"/>
                            <a:ea typeface="微软雅黑" panose="020B0503020204020204" pitchFamily="34" charset="-122"/>
                          </a:rPr>
                          <m:t>𝑗</m:t>
                        </m:r>
                      </m:sub>
                    </m:sSub>
                    <m:r>
                      <a:rPr lang="en-US" altLang="zh-CN" b="0" i="1" smtClean="0">
                        <a:latin typeface="Cambria Math" panose="02040503050406030204" pitchFamily="18" charset="0"/>
                        <a:ea typeface="微软雅黑" panose="020B0503020204020204" pitchFamily="34" charset="-122"/>
                      </a:rPr>
                      <m:t>)</m:t>
                    </m:r>
                  </m:oMath>
                </a14:m>
                <a:endParaRPr lang="zh-CN" altLang="en-US" dirty="0">
                  <a:latin typeface="微软雅黑" panose="020B0503020204020204" pitchFamily="34" charset="-122"/>
                  <a:ea typeface="微软雅黑" panose="020B0503020204020204" pitchFamily="34" charset="-122"/>
                </a:endParaRPr>
              </a:p>
            </p:txBody>
          </p:sp>
        </mc:Choice>
        <mc:Fallback>
          <p:sp>
            <p:nvSpPr>
              <p:cNvPr id="32" name="矩形 31"/>
              <p:cNvSpPr>
                <a:spLocks noRot="1" noChangeAspect="1" noMove="1" noResize="1" noEditPoints="1" noAdjustHandles="1" noChangeArrowheads="1" noChangeShapeType="1" noTextEdit="1"/>
              </p:cNvSpPr>
              <p:nvPr/>
            </p:nvSpPr>
            <p:spPr>
              <a:xfrm>
                <a:off x="1286846" y="4379870"/>
                <a:ext cx="9190350" cy="1140953"/>
              </a:xfrm>
              <a:prstGeom prst="rect">
                <a:avLst/>
              </a:prstGeom>
              <a:blipFill rotWithShape="1">
                <a:blip r:embed="rId6"/>
                <a:stretch>
                  <a:fillRect l="-4" t="-24" r="4" b="-1714"/>
                </a:stretch>
              </a:blipFill>
            </p:spPr>
            <p:txBody>
              <a:bodyPr/>
              <a:lstStyle/>
              <a:p>
                <a:r>
                  <a:rPr lang="zh-CN" altLang="en-US">
                    <a:noFill/>
                  </a:rPr>
                  <a:t> </a:t>
                </a:r>
              </a:p>
            </p:txBody>
          </p:sp>
        </mc:Fallback>
      </mc:AlternateContent>
      <p:sp>
        <p:nvSpPr>
          <p:cNvPr id="16" name="文本框 15"/>
          <p:cNvSpPr txBox="1"/>
          <p:nvPr/>
        </p:nvSpPr>
        <p:spPr>
          <a:xfrm>
            <a:off x="825672" y="987190"/>
            <a:ext cx="4505280"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距离指标</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内部指标</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17" name="矩形 16"/>
              <p:cNvSpPr/>
              <p:nvPr/>
            </p:nvSpPr>
            <p:spPr>
              <a:xfrm>
                <a:off x="669929" y="1405809"/>
                <a:ext cx="10816128" cy="406522"/>
              </a:xfrm>
              <a:prstGeom prst="rect">
                <a:avLst/>
              </a:prstGeom>
            </p:spPr>
            <p:txBody>
              <a:bodyPr wrap="square">
                <a:spAutoFit/>
              </a:bodyPr>
              <a:lstStyle/>
              <a:p>
                <a:pPr indent="457200" algn="just">
                  <a:lnSpc>
                    <a:spcPct val="125000"/>
                  </a:lnSpc>
                  <a:defRPr/>
                </a:pPr>
                <a:r>
                  <a:rPr lang="zh-CN" altLang="en-US" dirty="0">
                    <a:latin typeface="微软雅黑" panose="020B0503020204020204" pitchFamily="34" charset="-122"/>
                    <a:ea typeface="微软雅黑" panose="020B0503020204020204" pitchFamily="34" charset="-122"/>
                  </a:rPr>
                  <a:t>假设聚类算法将样本划分为</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𝑘</m:t>
                    </m:r>
                  </m:oMath>
                </a14:m>
                <a:r>
                  <a:rPr lang="zh-CN" altLang="en-US" dirty="0">
                    <a:latin typeface="微软雅黑" panose="020B0503020204020204" pitchFamily="34" charset="-122"/>
                    <a:ea typeface="微软雅黑" panose="020B0503020204020204" pitchFamily="34" charset="-122"/>
                  </a:rPr>
                  <a:t>个簇，即 </a:t>
                </a:r>
                <a14:m>
                  <m:oMath xmlns:m="http://schemas.openxmlformats.org/officeDocument/2006/math">
                    <m:r>
                      <a:rPr lang="en-US" altLang="zh-CN" i="1">
                        <a:latin typeface="Cambria Math" panose="02040503050406030204" pitchFamily="18" charset="0"/>
                        <a:ea typeface="微软雅黑" panose="020B0503020204020204" pitchFamily="34" charset="-122"/>
                      </a:rPr>
                      <m:t>𝐶</m:t>
                    </m:r>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𝐶</m:t>
                        </m:r>
                      </m:e>
                      <m:sub>
                        <m:r>
                          <a:rPr lang="en-US" altLang="zh-CN" i="1">
                            <a:latin typeface="Cambria Math" panose="02040503050406030204" pitchFamily="18" charset="0"/>
                            <a:ea typeface="微软雅黑" panose="020B0503020204020204" pitchFamily="34" charset="-122"/>
                          </a:rPr>
                          <m:t>1</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𝐶</m:t>
                        </m:r>
                      </m:e>
                      <m:sub>
                        <m:r>
                          <a:rPr lang="en-US" altLang="zh-CN" i="1">
                            <a:latin typeface="Cambria Math" panose="02040503050406030204" pitchFamily="18" charset="0"/>
                            <a:ea typeface="微软雅黑" panose="020B0503020204020204" pitchFamily="34" charset="-122"/>
                          </a:rPr>
                          <m:t>2</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𝐶</m:t>
                        </m:r>
                      </m:e>
                      <m:sub>
                        <m:r>
                          <a:rPr lang="en-US" altLang="zh-CN" i="1">
                            <a:latin typeface="Cambria Math" panose="02040503050406030204" pitchFamily="18" charset="0"/>
                            <a:ea typeface="微软雅黑" panose="020B0503020204020204" pitchFamily="34" charset="-122"/>
                          </a:rPr>
                          <m:t>𝑘</m:t>
                        </m:r>
                      </m:sub>
                    </m:sSub>
                    <m:r>
                      <a:rPr lang="en-US" altLang="zh-CN" i="1">
                        <a:latin typeface="Cambria Math" panose="02040503050406030204" pitchFamily="18" charset="0"/>
                        <a:ea typeface="微软雅黑" panose="020B0503020204020204" pitchFamily="34" charset="-122"/>
                      </a:rPr>
                      <m:t>}</m:t>
                    </m:r>
                  </m:oMath>
                </a14:m>
                <a:r>
                  <a:rPr lang="zh-CN" altLang="en-US" dirty="0">
                    <a:latin typeface="Cambria Math" panose="02040503050406030204" pitchFamily="18" charset="0"/>
                    <a:ea typeface="微软雅黑" panose="020B0503020204020204" pitchFamily="34" charset="-122"/>
                  </a:rPr>
                  <a:t>，定义</a:t>
                </a:r>
                <a:endParaRPr lang="en-US" altLang="zh-CN" dirty="0">
                  <a:latin typeface="Cambria Math" panose="02040503050406030204" pitchFamily="18" charset="0"/>
                  <a:ea typeface="微软雅黑" panose="020B0503020204020204" pitchFamily="34" charset="-122"/>
                </a:endParaRPr>
              </a:p>
            </p:txBody>
          </p:sp>
        </mc:Choice>
        <mc:Fallback>
          <p:sp>
            <p:nvSpPr>
              <p:cNvPr id="17" name="矩形 16"/>
              <p:cNvSpPr>
                <a:spLocks noRot="1" noChangeAspect="1" noMove="1" noResize="1" noEditPoints="1" noAdjustHandles="1" noChangeArrowheads="1" noChangeShapeType="1" noTextEdit="1"/>
              </p:cNvSpPr>
              <p:nvPr/>
            </p:nvSpPr>
            <p:spPr>
              <a:xfrm>
                <a:off x="669929" y="1405809"/>
                <a:ext cx="10816128" cy="406522"/>
              </a:xfrm>
              <a:prstGeom prst="rect">
                <a:avLst/>
              </a:prstGeom>
              <a:blipFill rotWithShape="1">
                <a:blip r:embed="rId7"/>
                <a:stretch>
                  <a:fillRect t="-136" r="2" b="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1286846" y="2396867"/>
                <a:ext cx="9882191" cy="1330236"/>
              </a:xfrm>
              <a:prstGeom prst="rect">
                <a:avLst/>
              </a:prstGeom>
              <a:noFill/>
            </p:spPr>
            <p:txBody>
              <a:bodyPr wrap="square">
                <a:spAutoFit/>
              </a:bodyPr>
              <a:lstStyle/>
              <a:p>
                <a:pPr lvl="1" algn="just">
                  <a:lnSpc>
                    <a:spcPct val="150000"/>
                  </a:lnSpc>
                  <a:defRPr/>
                </a:pPr>
                <a:r>
                  <a:rPr lang="zh-CN" altLang="en-US" b="0" dirty="0">
                    <a:latin typeface="Cambria Math" panose="02040503050406030204" pitchFamily="18" charset="0"/>
                    <a:ea typeface="微软雅黑" panose="020B0503020204020204" pitchFamily="34" charset="-122"/>
                  </a:rPr>
                  <a:t>簇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𝐶</m:t>
                    </m:r>
                  </m:oMath>
                </a14:m>
                <a:r>
                  <a:rPr lang="en-US" altLang="zh-CN" b="0" dirty="0">
                    <a:latin typeface="Cambria Math" panose="02040503050406030204" pitchFamily="18" charset="0"/>
                    <a:ea typeface="微软雅黑" panose="020B0503020204020204" pitchFamily="34" charset="-122"/>
                  </a:rPr>
                  <a:t> </a:t>
                </a:r>
                <a:r>
                  <a:rPr lang="zh-CN" altLang="en-US" b="0" dirty="0">
                    <a:latin typeface="Cambria Math" panose="02040503050406030204" pitchFamily="18" charset="0"/>
                    <a:ea typeface="微软雅黑" panose="020B0503020204020204" pitchFamily="34" charset="-122"/>
                  </a:rPr>
                  <a:t>内样本间的平均距离：</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𝑎𝑣𝑔</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𝐶</m:t>
                        </m:r>
                      </m:e>
                    </m:d>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rPr>
                        </m:ctrlPr>
                      </m:fPr>
                      <m:num>
                        <m:r>
                          <a:rPr lang="en-US" altLang="zh-CN" b="0" i="1" smtClean="0">
                            <a:latin typeface="Cambria Math" panose="02040503050406030204" pitchFamily="18" charset="0"/>
                            <a:ea typeface="微软雅黑" panose="020B0503020204020204" pitchFamily="34" charset="-122"/>
                          </a:rPr>
                          <m:t>2</m:t>
                        </m:r>
                      </m:num>
                      <m:den>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𝐶</m:t>
                        </m:r>
                        <m:r>
                          <a:rPr lang="en-US" altLang="zh-CN" b="0" i="1" smtClean="0">
                            <a:latin typeface="Cambria Math" panose="02040503050406030204" pitchFamily="18" charset="0"/>
                            <a:ea typeface="微软雅黑" panose="020B0503020204020204" pitchFamily="34" charset="-122"/>
                          </a:rPr>
                          <m:t>|(</m:t>
                        </m:r>
                        <m:d>
                          <m:dPr>
                            <m:begChr m:val="|"/>
                            <m:endChr m:val="|"/>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𝐶</m:t>
                            </m:r>
                          </m:e>
                        </m:d>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微软雅黑" panose="020B0503020204020204" pitchFamily="34" charset="-122"/>
                          </a:rPr>
                          <m:t>)</m:t>
                        </m:r>
                      </m:den>
                    </m:f>
                    <m:nary>
                      <m:naryPr>
                        <m:chr m:val="∑"/>
                        <m:supHide m:val="on"/>
                        <m:ctrlPr>
                          <a:rPr lang="en-US" altLang="zh-CN" b="0" i="1" smtClean="0">
                            <a:latin typeface="Cambria Math" panose="02040503050406030204" pitchFamily="18" charset="0"/>
                            <a:ea typeface="微软雅黑" panose="020B0503020204020204" pitchFamily="34" charset="-122"/>
                          </a:rPr>
                        </m:ctrlPr>
                      </m:naryPr>
                      <m:sub>
                        <m:r>
                          <m:rPr>
                            <m:brk m:alnAt="7"/>
                          </m:rPr>
                          <a:rPr lang="en-US" altLang="zh-CN" b="0" i="1" smtClean="0">
                            <a:latin typeface="Cambria Math" panose="02040503050406030204" pitchFamily="18" charset="0"/>
                            <a:ea typeface="微软雅黑" panose="020B0503020204020204" pitchFamily="34" charset="-122"/>
                          </a:rPr>
                          <m:t>1</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sub>
                      <m:sup/>
                      <m:e>
                        <m:r>
                          <a:rPr lang="en-US" altLang="zh-CN" b="0" i="1" smtClean="0">
                            <a:latin typeface="Cambria Math" panose="02040503050406030204" pitchFamily="18" charset="0"/>
                            <a:ea typeface="微软雅黑" panose="020B0503020204020204" pitchFamily="34" charset="-122"/>
                          </a:rPr>
                          <m:t>𝑑𝑖𝑠𝑡</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b="0" i="1" smtClean="0">
                                <a:latin typeface="Cambria Math" panose="02040503050406030204" pitchFamily="18" charset="0"/>
                                <a:ea typeface="微软雅黑" panose="020B0503020204020204" pitchFamily="34" charset="-122"/>
                              </a:rPr>
                              <m:t>𝑗</m:t>
                            </m:r>
                          </m:sub>
                        </m:sSub>
                        <m:r>
                          <a:rPr lang="en-US" altLang="zh-CN" b="0" i="1" smtClean="0">
                            <a:latin typeface="Cambria Math" panose="02040503050406030204" pitchFamily="18" charset="0"/>
                            <a:ea typeface="微软雅黑" panose="020B0503020204020204" pitchFamily="34" charset="-122"/>
                          </a:rPr>
                          <m:t>)</m:t>
                        </m:r>
                      </m:e>
                    </m:nary>
                  </m:oMath>
                </a14:m>
                <a:endParaRPr lang="en-US" altLang="zh-CN" b="0" dirty="0">
                  <a:latin typeface="Cambria Math" panose="02040503050406030204" pitchFamily="18" charset="0"/>
                  <a:ea typeface="微软雅黑" panose="020B0503020204020204" pitchFamily="34" charset="-122"/>
                </a:endParaRPr>
              </a:p>
              <a:p>
                <a:pPr lvl="1" algn="just">
                  <a:lnSpc>
                    <a:spcPct val="150000"/>
                  </a:lnSpc>
                  <a:defRPr/>
                </a:pPr>
                <a:r>
                  <a:rPr lang="zh-CN" altLang="en-US" dirty="0">
                    <a:latin typeface="Cambria Math" panose="02040503050406030204" pitchFamily="18" charset="0"/>
                    <a:ea typeface="微软雅黑" panose="020B0503020204020204" pitchFamily="34" charset="-122"/>
                  </a:rPr>
                  <a:t>簇 </a:t>
                </a:r>
                <a14:m>
                  <m:oMath xmlns:m="http://schemas.openxmlformats.org/officeDocument/2006/math">
                    <m:r>
                      <a:rPr lang="en-US" altLang="zh-CN" i="1">
                        <a:latin typeface="Cambria Math" panose="02040503050406030204" pitchFamily="18" charset="0"/>
                        <a:ea typeface="微软雅黑" panose="020B0503020204020204" pitchFamily="34" charset="-122"/>
                      </a:rPr>
                      <m:t>𝐶</m:t>
                    </m:r>
                  </m:oMath>
                </a14:m>
                <a:r>
                  <a:rPr lang="en-US" altLang="zh-CN" dirty="0">
                    <a:latin typeface="Cambria Math" panose="02040503050406030204" pitchFamily="18" charset="0"/>
                    <a:ea typeface="微软雅黑" panose="020B0503020204020204" pitchFamily="34" charset="-122"/>
                  </a:rPr>
                  <a:t> </a:t>
                </a:r>
                <a:r>
                  <a:rPr lang="zh-CN" altLang="en-US" dirty="0">
                    <a:latin typeface="Cambria Math" panose="02040503050406030204" pitchFamily="18" charset="0"/>
                    <a:ea typeface="微软雅黑" panose="020B0503020204020204" pitchFamily="34" charset="-122"/>
                  </a:rPr>
                  <a:t>内样本间的最远距离：</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𝑑𝑖𝑎𝑚</m:t>
                    </m:r>
                    <m:d>
                      <m:dPr>
                        <m:ctrlPr>
                          <a:rPr lang="en-US" altLang="zh-CN" b="0" i="1" smtClean="0">
                            <a:latin typeface="Cambria Math" panose="02040503050406030204" pitchFamily="18" charset="0"/>
                            <a:ea typeface="微软雅黑" panose="020B0503020204020204" pitchFamily="34" charset="-122"/>
                          </a:rPr>
                        </m:ctrlPr>
                      </m:dPr>
                      <m:e>
                        <m:r>
                          <a:rPr lang="en-US" altLang="zh-CN" b="0" i="1" smtClean="0">
                            <a:latin typeface="Cambria Math" panose="02040503050406030204" pitchFamily="18" charset="0"/>
                            <a:ea typeface="微软雅黑" panose="020B0503020204020204" pitchFamily="34" charset="-122"/>
                          </a:rPr>
                          <m:t>𝐶</m:t>
                        </m:r>
                      </m:e>
                    </m:d>
                    <m:r>
                      <a:rPr lang="en-US" altLang="zh-CN" b="0" i="1" smtClean="0">
                        <a:latin typeface="Cambria Math" panose="02040503050406030204" pitchFamily="18" charset="0"/>
                        <a:ea typeface="微软雅黑" panose="020B0503020204020204" pitchFamily="34" charset="-122"/>
                      </a:rPr>
                      <m:t>=</m:t>
                    </m:r>
                    <m:func>
                      <m:funcPr>
                        <m:ctrlPr>
                          <a:rPr lang="en-US" altLang="zh-CN" b="0" i="1" smtClean="0">
                            <a:latin typeface="Cambria Math" panose="02040503050406030204" pitchFamily="18" charset="0"/>
                            <a:ea typeface="微软雅黑" panose="020B0503020204020204" pitchFamily="34" charset="-122"/>
                          </a:rPr>
                        </m:ctrlPr>
                      </m:funcPr>
                      <m:fName>
                        <m:limLow>
                          <m:limLowPr>
                            <m:ctrlPr>
                              <a:rPr lang="en-US" altLang="zh-CN" b="0" i="1" smtClean="0">
                                <a:latin typeface="Cambria Math" panose="02040503050406030204" pitchFamily="18" charset="0"/>
                                <a:ea typeface="微软雅黑" panose="020B0503020204020204" pitchFamily="34" charset="-122"/>
                              </a:rPr>
                            </m:ctrlPr>
                          </m:limLowPr>
                          <m:e>
                            <m:r>
                              <m:rPr>
                                <m:sty m:val="p"/>
                              </m:rPr>
                              <a:rPr lang="en-US" altLang="zh-CN" b="0" i="0" smtClean="0">
                                <a:latin typeface="Cambria Math" panose="02040503050406030204" pitchFamily="18" charset="0"/>
                                <a:ea typeface="微软雅黑" panose="020B0503020204020204" pitchFamily="34" charset="-122"/>
                              </a:rPr>
                              <m:t>max</m:t>
                            </m:r>
                          </m:e>
                          <m:lim>
                            <m:r>
                              <m:rPr>
                                <m:brk m:alnAt="7"/>
                              </m:rPr>
                              <a:rPr lang="en-US" altLang="zh-CN" i="1">
                                <a:latin typeface="Cambria Math" panose="02040503050406030204" pitchFamily="18" charset="0"/>
                                <a:ea typeface="微软雅黑" panose="020B0503020204020204" pitchFamily="34" charset="-122"/>
                              </a:rPr>
                              <m:t>1</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lim>
                        </m:limLow>
                      </m:fName>
                      <m:e>
                        <m:r>
                          <a:rPr lang="en-US" altLang="zh-CN" b="0" i="1" smtClean="0">
                            <a:latin typeface="Cambria Math" panose="02040503050406030204" pitchFamily="18" charset="0"/>
                            <a:ea typeface="微软雅黑" panose="020B0503020204020204" pitchFamily="34" charset="-122"/>
                          </a:rPr>
                          <m:t>𝑑𝑖𝑠𝑡</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𝑖</m:t>
                            </m:r>
                          </m:sub>
                        </m:sSub>
                        <m:r>
                          <a:rPr lang="en-US" altLang="zh-CN" i="1">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𝑥</m:t>
                            </m:r>
                          </m:e>
                          <m:sub>
                            <m:r>
                              <a:rPr lang="en-US" altLang="zh-CN" i="1">
                                <a:latin typeface="Cambria Math" panose="02040503050406030204" pitchFamily="18" charset="0"/>
                                <a:ea typeface="微软雅黑" panose="020B0503020204020204" pitchFamily="34" charset="-122"/>
                              </a:rPr>
                              <m:t>𝑗</m:t>
                            </m:r>
                          </m:sub>
                        </m:sSub>
                        <m:r>
                          <a:rPr lang="en-US" altLang="zh-CN" b="0" i="1" smtClean="0">
                            <a:latin typeface="Cambria Math" panose="02040503050406030204" pitchFamily="18" charset="0"/>
                            <a:ea typeface="微软雅黑" panose="020B0503020204020204" pitchFamily="34" charset="-122"/>
                          </a:rPr>
                          <m:t>)</m:t>
                        </m:r>
                      </m:e>
                    </m:func>
                  </m:oMath>
                </a14:m>
                <a:endParaRPr lang="zh-CN" altLang="en-US" dirty="0"/>
              </a:p>
            </p:txBody>
          </p:sp>
        </mc:Choice>
        <mc:Fallback>
          <p:sp>
            <p:nvSpPr>
              <p:cNvPr id="15" name="文本框 14"/>
              <p:cNvSpPr txBox="1">
                <a:spLocks noRot="1" noChangeAspect="1" noMove="1" noResize="1" noEditPoints="1" noAdjustHandles="1" noChangeArrowheads="1" noChangeShapeType="1" noTextEdit="1"/>
              </p:cNvSpPr>
              <p:nvPr/>
            </p:nvSpPr>
            <p:spPr>
              <a:xfrm>
                <a:off x="1286846" y="2396867"/>
                <a:ext cx="9882191" cy="1330236"/>
              </a:xfrm>
              <a:prstGeom prst="rect">
                <a:avLst/>
              </a:prstGeom>
              <a:blipFill rotWithShape="1">
                <a:blip r:embed="rId8"/>
                <a:stretch>
                  <a:fillRect l="-3" t="-28" b="22"/>
                </a:stretch>
              </a:blipFill>
            </p:spPr>
            <p:txBody>
              <a:bodyPr/>
              <a:lstStyle/>
              <a:p>
                <a:r>
                  <a:rPr lang="zh-CN" altLang="en-US">
                    <a:noFill/>
                  </a:rPr>
                  <a:t> </a:t>
                </a:r>
              </a:p>
            </p:txBody>
          </p:sp>
        </mc:Fallback>
      </mc:AlternateContent>
      <p:sp>
        <p:nvSpPr>
          <p:cNvPr id="2" name="文本框 1"/>
          <p:cNvSpPr txBox="1"/>
          <p:nvPr/>
        </p:nvSpPr>
        <p:spPr>
          <a:xfrm>
            <a:off x="865677" y="2064150"/>
            <a:ext cx="4505280"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srgbClr val="D8422A"/>
                </a:solidFill>
                <a:effectLst/>
                <a:uLnTx/>
                <a:uFillTx/>
                <a:latin typeface="微软雅黑" panose="020B0503020204020204" pitchFamily="34" charset="-122"/>
                <a:ea typeface="微软雅黑" panose="020B0503020204020204" pitchFamily="34" charset="-122"/>
                <a:cs typeface="+mn-cs"/>
              </a:rPr>
              <a:t>类内距离</a:t>
            </a:r>
            <a:endParaRPr kumimoji="0" lang="zh-CN" altLang="en-US" sz="2000" b="1" i="0" u="none" strike="noStrike" kern="1200" cap="none" spc="0" normalizeH="0" baseline="0" noProof="0" dirty="0">
              <a:ln>
                <a:noFill/>
              </a:ln>
              <a:solidFill>
                <a:srgbClr val="D8422A"/>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865677" y="3896125"/>
            <a:ext cx="4505280" cy="39878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C20C23"/>
              </a:buClr>
              <a:buSzTx/>
              <a:buFontTx/>
              <a:buNone/>
              <a:defRPr/>
            </a:pPr>
            <a:r>
              <a:rPr kumimoji="0" lang="zh-CN" altLang="en-US" sz="2000" b="1" i="0" u="none" strike="noStrike" kern="1200" cap="none" spc="0" normalizeH="0" baseline="0" noProof="0" dirty="0">
                <a:ln>
                  <a:noFill/>
                </a:ln>
                <a:solidFill>
                  <a:srgbClr val="D8422A"/>
                </a:solidFill>
                <a:effectLst/>
                <a:uLnTx/>
                <a:uFillTx/>
                <a:latin typeface="微软雅黑" panose="020B0503020204020204" pitchFamily="34" charset="-122"/>
                <a:ea typeface="微软雅黑" panose="020B0503020204020204" pitchFamily="34" charset="-122"/>
                <a:cs typeface="+mn-cs"/>
              </a:rPr>
              <a:t>类间距离</a:t>
            </a:r>
            <a:endParaRPr kumimoji="0" lang="zh-CN" altLang="en-US" sz="2000" b="1" i="0" u="none" strike="noStrike" kern="1200" cap="none" spc="0" normalizeH="0" baseline="0" noProof="0" dirty="0">
              <a:ln>
                <a:noFill/>
              </a:ln>
              <a:solidFill>
                <a:srgbClr val="D8422A"/>
              </a:solidFill>
              <a:effectLst/>
              <a:uLnTx/>
              <a:uFillTx/>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1230630" y="5728335"/>
            <a:ext cx="8246745" cy="368300"/>
          </a:xfrm>
          <a:prstGeom prst="rect">
            <a:avLst/>
          </a:prstGeom>
          <a:noFill/>
        </p:spPr>
        <p:txBody>
          <a:bodyPr wrap="square" rtlCol="0">
            <a:spAutoFit/>
          </a:bodyPr>
          <a:lstStyle/>
          <a:p>
            <a:r>
              <a:rPr lang="zh-CN" altLang="en-US">
                <a:latin typeface="楷体" panose="02010609060101010101" pitchFamily="49" charset="-122"/>
                <a:ea typeface="楷体" panose="02010609060101010101" pitchFamily="49" charset="-122"/>
              </a:rPr>
              <a:t>注意：使用距离指标度量时，样本之间的距离指标值越小，样本越相似。</a:t>
            </a:r>
            <a:endParaRPr lang="zh-CN" altLang="en-US">
              <a:latin typeface="楷体" panose="02010609060101010101" pitchFamily="49" charset="-122"/>
              <a:ea typeface="楷体" panose="02010609060101010101" pitchFamily="49" charset="-122"/>
            </a:endParaRPr>
          </a:p>
        </p:txBody>
      </p:sp>
    </p:spTree>
  </p:cSld>
  <p:clrMapOvr>
    <a:masterClrMapping/>
  </p:clrMapOvr>
</p:sld>
</file>

<file path=ppt/tags/tag1.xml><?xml version="1.0" encoding="utf-8"?>
<p:tagLst xmlns:p="http://schemas.openxmlformats.org/presentationml/2006/main">
  <p:tag name="KSO_WM_UNIT_TABLE_BEAUTIFY" val="smartTable{b439fb55-4e7c-4200-8471-f2d0d1be2038}"/>
</p:tagLst>
</file>

<file path=ppt/tags/tag10.xml><?xml version="1.0" encoding="utf-8"?>
<p:tagLst xmlns:p="http://schemas.openxmlformats.org/presentationml/2006/main">
  <p:tag name="KSO_WM_UNIT_TABLE_BEAUTIFY" val="smartTable{b439fb55-4e7c-4200-8471-f2d0d1be2038}"/>
  <p:tag name="TABLE_ENDDRAG_ORIGIN_RECT" val="412*244"/>
  <p:tag name="TABLE_ENDDRAG_RECT" val="120*180*412*244"/>
</p:tagLst>
</file>

<file path=ppt/tags/tag11.xml><?xml version="1.0" encoding="utf-8"?>
<p:tagLst xmlns:p="http://schemas.openxmlformats.org/presentationml/2006/main">
  <p:tag name="KSO_WPP_MARK_KEY" val="dfb87afc-8f60-4fc4-aa5c-2fdd5d3953b4"/>
  <p:tag name="COMMONDATA" val="eyJoZGlkIjoiMjU2ZDQxNzEzMmJlODI0MTk0MTVmZmJlZGIxZTk2MTIifQ=="/>
</p:tagLst>
</file>

<file path=ppt/tags/tag2.xml><?xml version="1.0" encoding="utf-8"?>
<p:tagLst xmlns:p="http://schemas.openxmlformats.org/presentationml/2006/main">
  <p:tag name="KSO_WM_UNIT_TABLE_BEAUTIFY" val="smartTable{b439fb55-4e7c-4200-8471-f2d0d1be2038}"/>
</p:tagLst>
</file>

<file path=ppt/tags/tag3.xml><?xml version="1.0" encoding="utf-8"?>
<p:tagLst xmlns:p="http://schemas.openxmlformats.org/presentationml/2006/main">
  <p:tag name="KSO_WM_UNIT_TABLE_BEAUTIFY" val="smartTable{b439fb55-4e7c-4200-8471-f2d0d1be2038}"/>
  <p:tag name="TABLE_ENDDRAG_ORIGIN_RECT" val="412*244"/>
  <p:tag name="TABLE_ENDDRAG_RECT" val="120*180*412*244"/>
</p:tagLst>
</file>

<file path=ppt/tags/tag4.xml><?xml version="1.0" encoding="utf-8"?>
<p:tagLst xmlns:p="http://schemas.openxmlformats.org/presentationml/2006/main">
  <p:tag name="KSO_WM_UNIT_TABLE_BEAUTIFY" val="smartTable{b439fb55-4e7c-4200-8471-f2d0d1be2038}"/>
  <p:tag name="TABLE_ENDDRAG_ORIGIN_RECT" val="412*244"/>
  <p:tag name="TABLE_ENDDRAG_RECT" val="120*180*412*244"/>
</p:tagLst>
</file>

<file path=ppt/tags/tag5.xml><?xml version="1.0" encoding="utf-8"?>
<p:tagLst xmlns:p="http://schemas.openxmlformats.org/presentationml/2006/main">
  <p:tag name="KSO_WM_UNIT_TABLE_BEAUTIFY" val="smartTable{b439fb55-4e7c-4200-8471-f2d0d1be2038}"/>
  <p:tag name="TABLE_ENDDRAG_ORIGIN_RECT" val="412*244"/>
  <p:tag name="TABLE_ENDDRAG_RECT" val="120*180*412*244"/>
</p:tagLst>
</file>

<file path=ppt/tags/tag6.xml><?xml version="1.0" encoding="utf-8"?>
<p:tagLst xmlns:p="http://schemas.openxmlformats.org/presentationml/2006/main">
  <p:tag name="KSO_WM_UNIT_TABLE_BEAUTIFY" val="smartTable{b439fb55-4e7c-4200-8471-f2d0d1be2038}"/>
  <p:tag name="TABLE_ENDDRAG_ORIGIN_RECT" val="412*244"/>
  <p:tag name="TABLE_ENDDRAG_RECT" val="120*180*412*244"/>
</p:tagLst>
</file>

<file path=ppt/tags/tag7.xml><?xml version="1.0" encoding="utf-8"?>
<p:tagLst xmlns:p="http://schemas.openxmlformats.org/presentationml/2006/main">
  <p:tag name="KSO_WM_UNIT_TABLE_BEAUTIFY" val="smartTable{b439fb55-4e7c-4200-8471-f2d0d1be2038}"/>
  <p:tag name="TABLE_ENDDRAG_ORIGIN_RECT" val="412*244"/>
  <p:tag name="TABLE_ENDDRAG_RECT" val="120*180*412*244"/>
</p:tagLst>
</file>

<file path=ppt/tags/tag8.xml><?xml version="1.0" encoding="utf-8"?>
<p:tagLst xmlns:p="http://schemas.openxmlformats.org/presentationml/2006/main">
  <p:tag name="KSO_WM_UNIT_TABLE_BEAUTIFY" val="smartTable{b439fb55-4e7c-4200-8471-f2d0d1be2038}"/>
  <p:tag name="TABLE_ENDDRAG_ORIGIN_RECT" val="412*244"/>
  <p:tag name="TABLE_ENDDRAG_RECT" val="120*180*412*244"/>
</p:tagLst>
</file>

<file path=ppt/tags/tag9.xml><?xml version="1.0" encoding="utf-8"?>
<p:tagLst xmlns:p="http://schemas.openxmlformats.org/presentationml/2006/main">
  <p:tag name="KSO_WM_UNIT_TABLE_BEAUTIFY" val="smartTable{b439fb55-4e7c-4200-8471-f2d0d1be2038}"/>
  <p:tag name="TABLE_ENDDRAG_ORIGIN_RECT" val="412*244"/>
  <p:tag name="TABLE_ENDDRAG_RECT" val="120*180*412*24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13319</Words>
  <Application>WPS 演示</Application>
  <PresentationFormat>宽屏</PresentationFormat>
  <Paragraphs>2491</Paragraphs>
  <Slides>47</Slides>
  <Notes>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47</vt:i4>
      </vt:variant>
    </vt:vector>
  </HeadingPairs>
  <TitlesOfParts>
    <vt:vector size="60" baseType="lpstr">
      <vt:lpstr>Arial</vt:lpstr>
      <vt:lpstr>宋体</vt:lpstr>
      <vt:lpstr>Wingdings</vt:lpstr>
      <vt:lpstr>微软雅黑</vt:lpstr>
      <vt:lpstr>Times New Roman</vt:lpstr>
      <vt:lpstr>楷体</vt:lpstr>
      <vt:lpstr>Cambria Math</vt:lpstr>
      <vt:lpstr>Arial Unicode MS</vt:lpstr>
      <vt:lpstr>等线 Light</vt:lpstr>
      <vt:lpstr>等线</vt:lpstr>
      <vt:lpstr>Calibri</vt:lpstr>
      <vt:lpstr>MS Mincho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袁颖</dc:creator>
  <cp:lastModifiedBy>冯建周</cp:lastModifiedBy>
  <cp:revision>685</cp:revision>
  <dcterms:created xsi:type="dcterms:W3CDTF">2020-07-22T07:30:00Z</dcterms:created>
  <dcterms:modified xsi:type="dcterms:W3CDTF">2023-05-29T01:53:28Z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4B3F51D15D4549DFA915BA6DB3A420F8</vt:lpwstr>
  </property>
  <property fmtid="{D5CDD505-2E9C-101B-9397-08002B2CF9AE}" pid="3" name="KSOProductBuildVer">
    <vt:lpwstr>2052-11.1.0.14309</vt:lpwstr>
  </property>
</Properties>
</file>